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 id="2147483731" r:id="rId5"/>
    <p:sldMasterId id="2147483745" r:id="rId6"/>
    <p:sldMasterId id="2147483758" r:id="rId7"/>
  </p:sldMasterIdLst>
  <p:notesMasterIdLst>
    <p:notesMasterId r:id="rId66"/>
  </p:notesMasterIdLst>
  <p:handoutMasterIdLst>
    <p:handoutMasterId r:id="rId67"/>
  </p:handoutMasterIdLst>
  <p:sldIdLst>
    <p:sldId id="361" r:id="rId8"/>
    <p:sldId id="340" r:id="rId9"/>
    <p:sldId id="293" r:id="rId10"/>
    <p:sldId id="299" r:id="rId11"/>
    <p:sldId id="298"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9" r:id="rId33"/>
    <p:sldId id="330" r:id="rId34"/>
    <p:sldId id="331" r:id="rId35"/>
    <p:sldId id="332" r:id="rId36"/>
    <p:sldId id="333" r:id="rId37"/>
    <p:sldId id="334" r:id="rId38"/>
    <p:sldId id="335" r:id="rId39"/>
    <p:sldId id="336" r:id="rId40"/>
    <p:sldId id="337" r:id="rId41"/>
    <p:sldId id="338" r:id="rId42"/>
    <p:sldId id="339"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20" r:id="rId57"/>
    <p:sldId id="354" r:id="rId58"/>
    <p:sldId id="355" r:id="rId59"/>
    <p:sldId id="356" r:id="rId60"/>
    <p:sldId id="357" r:id="rId61"/>
    <p:sldId id="358" r:id="rId62"/>
    <p:sldId id="359" r:id="rId63"/>
    <p:sldId id="360" r:id="rId64"/>
    <p:sldId id="328" r:id="rId65"/>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6">
          <p15:clr>
            <a:srgbClr val="A4A3A4"/>
          </p15:clr>
        </p15:guide>
        <p15:guide id="2" orient="horz" pos="3889">
          <p15:clr>
            <a:srgbClr val="A4A3A4"/>
          </p15:clr>
        </p15:guide>
        <p15:guide id="3" orient="horz" pos="2381">
          <p15:clr>
            <a:srgbClr val="A4A3A4"/>
          </p15:clr>
        </p15:guide>
        <p15:guide id="4" orient="horz" pos="1622">
          <p15:clr>
            <a:srgbClr val="A4A3A4"/>
          </p15:clr>
        </p15:guide>
        <p15:guide id="5" orient="horz" pos="3138">
          <p15:clr>
            <a:srgbClr val="A4A3A4"/>
          </p15:clr>
        </p15:guide>
        <p15:guide id="6" pos="2880">
          <p15:clr>
            <a:srgbClr val="A4A3A4"/>
          </p15:clr>
        </p15:guide>
        <p15:guide id="7" pos="287">
          <p15:clr>
            <a:srgbClr val="A4A3A4"/>
          </p15:clr>
        </p15:guide>
        <p15:guide id="8" pos="5473">
          <p15:clr>
            <a:srgbClr val="A4A3A4"/>
          </p15:clr>
        </p15:guide>
        <p15:guide id="9" pos="1586">
          <p15:clr>
            <a:srgbClr val="A4A3A4"/>
          </p15:clr>
        </p15:guide>
        <p15:guide id="10" pos="4174">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RB" initials="MRB" lastIdx="1" clrIdx="0"/>
  <p:cmAuthor id="1" name="Kalsi, Karanjit" initials="KK"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3751A"/>
    <a:srgbClr val="242424"/>
    <a:srgbClr val="132F4C"/>
    <a:srgbClr val="1E4E20"/>
    <a:srgbClr val="889D35"/>
    <a:srgbClr val="236029"/>
    <a:srgbClr val="183E60"/>
    <a:srgbClr val="AFD7B9"/>
    <a:srgbClr val="A6D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82348" autoAdjust="0"/>
  </p:normalViewPr>
  <p:slideViewPr>
    <p:cSldViewPr snapToGrid="0">
      <p:cViewPr varScale="1">
        <p:scale>
          <a:sx n="82" d="100"/>
          <a:sy n="82" d="100"/>
        </p:scale>
        <p:origin x="1184" y="184"/>
      </p:cViewPr>
      <p:guideLst>
        <p:guide orient="horz" pos="866"/>
        <p:guide orient="horz" pos="3889"/>
        <p:guide orient="horz" pos="2381"/>
        <p:guide orient="horz" pos="1622"/>
        <p:guide orient="horz" pos="3138"/>
        <p:guide pos="2880"/>
        <p:guide pos="287"/>
        <p:guide pos="5473"/>
        <p:guide pos="1586"/>
        <p:guide pos="417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200" d="100"/>
          <a:sy n="200" d="100"/>
        </p:scale>
        <p:origin x="432" y="21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sz="quarter" idx="1"/>
          </p:nvPr>
        </p:nvSpPr>
        <p:spPr>
          <a:xfrm>
            <a:off x="3956551" y="0"/>
            <a:ext cx="3026833" cy="464185"/>
          </a:xfrm>
          <a:prstGeom prst="rect">
            <a:avLst/>
          </a:prstGeom>
        </p:spPr>
        <p:txBody>
          <a:bodyPr vert="horz" lIns="92953" tIns="46477" rIns="92953" bIns="46477" rtlCol="0"/>
          <a:lstStyle>
            <a:lvl1pPr algn="r">
              <a:defRPr sz="1200"/>
            </a:lvl1pPr>
          </a:lstStyle>
          <a:p>
            <a:fld id="{00F0A31A-19FD-E948-84FE-618494EECCDF}" type="datetimeFigureOut">
              <a:rPr lang="en-US" smtClean="0"/>
              <a:pPr/>
              <a:t>10/29/17</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3" tIns="46477" rIns="92953" bIns="46477" rtlCol="0" anchor="b"/>
          <a:lstStyle>
            <a:lvl1pPr algn="l">
              <a:defRPr sz="1200"/>
            </a:lvl1pPr>
          </a:lstStyle>
          <a:p>
            <a:endParaRPr lang="en-US"/>
          </a:p>
        </p:txBody>
      </p:sp>
      <p:sp>
        <p:nvSpPr>
          <p:cNvPr id="5" name="Slide Number Placeholder 4"/>
          <p:cNvSpPr>
            <a:spLocks noGrp="1"/>
          </p:cNvSpPr>
          <p:nvPr>
            <p:ph type="sldNum" sz="quarter" idx="3"/>
          </p:nvPr>
        </p:nvSpPr>
        <p:spPr>
          <a:xfrm>
            <a:off x="3956551" y="8817904"/>
            <a:ext cx="3026833" cy="464185"/>
          </a:xfrm>
          <a:prstGeom prst="rect">
            <a:avLst/>
          </a:prstGeom>
        </p:spPr>
        <p:txBody>
          <a:bodyPr vert="horz" lIns="92953" tIns="46477" rIns="92953" bIns="46477" rtlCol="0" anchor="b"/>
          <a:lstStyle>
            <a:lvl1pPr algn="r">
              <a:defRPr sz="1200"/>
            </a:lvl1pPr>
          </a:lstStyle>
          <a:p>
            <a:fld id="{607CE1B3-C980-6846-8849-6B0FF407A7C5}" type="slidenum">
              <a:rPr lang="en-US" smtClean="0"/>
              <a:pPr/>
              <a:t>‹#›</a:t>
            </a:fld>
            <a:endParaRPr lang="en-US"/>
          </a:p>
        </p:txBody>
      </p:sp>
    </p:spTree>
    <p:extLst>
      <p:ext uri="{BB962C8B-B14F-4D97-AF65-F5344CB8AC3E}">
        <p14:creationId xmlns:p14="http://schemas.microsoft.com/office/powerpoint/2010/main" val="39418663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3" tIns="46477" rIns="92953" bIns="46477" rtlCol="0"/>
          <a:lstStyle>
            <a:lvl1pPr algn="l">
              <a:defRPr sz="1200"/>
            </a:lvl1pPr>
          </a:lstStyle>
          <a:p>
            <a:endParaRPr lang="en-US"/>
          </a:p>
        </p:txBody>
      </p:sp>
      <p:sp>
        <p:nvSpPr>
          <p:cNvPr id="3" name="Date Placeholder 2"/>
          <p:cNvSpPr>
            <a:spLocks noGrp="1"/>
          </p:cNvSpPr>
          <p:nvPr>
            <p:ph type="dt" idx="1"/>
          </p:nvPr>
        </p:nvSpPr>
        <p:spPr>
          <a:xfrm>
            <a:off x="3956551" y="0"/>
            <a:ext cx="3026833" cy="464185"/>
          </a:xfrm>
          <a:prstGeom prst="rect">
            <a:avLst/>
          </a:prstGeom>
        </p:spPr>
        <p:txBody>
          <a:bodyPr vert="horz" lIns="92953" tIns="46477" rIns="92953" bIns="46477" rtlCol="0"/>
          <a:lstStyle>
            <a:lvl1pPr algn="r">
              <a:defRPr sz="1200"/>
            </a:lvl1pPr>
          </a:lstStyle>
          <a:p>
            <a:fld id="{644DB9A1-F6A1-9D40-82E7-3633A601FD23}" type="datetimeFigureOut">
              <a:rPr lang="en-US" smtClean="0"/>
              <a:pPr/>
              <a:t>10/29/17</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2953" tIns="46477" rIns="92953" bIns="46477"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3" tIns="46477" rIns="92953" bIns="4647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3" tIns="46477" rIns="92953" bIns="46477" rtlCol="0" anchor="b"/>
          <a:lstStyle>
            <a:lvl1pPr algn="l">
              <a:defRPr sz="1200"/>
            </a:lvl1pPr>
          </a:lstStyle>
          <a:p>
            <a:endParaRPr lang="en-US"/>
          </a:p>
        </p:txBody>
      </p:sp>
      <p:sp>
        <p:nvSpPr>
          <p:cNvPr id="7" name="Slide Number Placeholder 6"/>
          <p:cNvSpPr>
            <a:spLocks noGrp="1"/>
          </p:cNvSpPr>
          <p:nvPr>
            <p:ph type="sldNum" sz="quarter" idx="5"/>
          </p:nvPr>
        </p:nvSpPr>
        <p:spPr>
          <a:xfrm>
            <a:off x="3956551" y="8817904"/>
            <a:ext cx="3026833" cy="464185"/>
          </a:xfrm>
          <a:prstGeom prst="rect">
            <a:avLst/>
          </a:prstGeom>
        </p:spPr>
        <p:txBody>
          <a:bodyPr vert="horz" lIns="92953" tIns="46477" rIns="92953" bIns="46477" rtlCol="0" anchor="b"/>
          <a:lstStyle>
            <a:lvl1pPr algn="r">
              <a:defRPr sz="1200"/>
            </a:lvl1pPr>
          </a:lstStyle>
          <a:p>
            <a:fld id="{74F5324A-0D9B-9A43-AE72-6DBF24439625}" type="slidenum">
              <a:rPr lang="en-US" smtClean="0"/>
              <a:pPr/>
              <a:t>‹#›</a:t>
            </a:fld>
            <a:endParaRPr lang="en-US"/>
          </a:p>
        </p:txBody>
      </p:sp>
    </p:spTree>
    <p:extLst>
      <p:ext uri="{BB962C8B-B14F-4D97-AF65-F5344CB8AC3E}">
        <p14:creationId xmlns:p14="http://schemas.microsoft.com/office/powerpoint/2010/main" val="13802889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Consensus + gradient </a:t>
            </a:r>
          </a:p>
          <a:p>
            <a:pPr lvl="1"/>
            <a:r>
              <a:rPr lang="en-US" dirty="0" smtClean="0"/>
              <a:t>Leader and follower </a:t>
            </a:r>
          </a:p>
          <a:p>
            <a:pPr lvl="1"/>
            <a:r>
              <a:rPr lang="en-US" dirty="0" smtClean="0"/>
              <a:t>Two-layer consensus </a:t>
            </a:r>
          </a:p>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297756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55747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510385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C0BC7D-6445-45A9-80A9-F3B8D1467421}" type="slidenum">
              <a:rPr lang="en-US" smtClean="0"/>
              <a:pPr>
                <a:defRPr/>
              </a:pPr>
              <a:t>50</a:t>
            </a:fld>
            <a:endParaRPr lang="en-US"/>
          </a:p>
        </p:txBody>
      </p:sp>
    </p:spTree>
    <p:extLst>
      <p:ext uri="{BB962C8B-B14F-4D97-AF65-F5344CB8AC3E}">
        <p14:creationId xmlns:p14="http://schemas.microsoft.com/office/powerpoint/2010/main" val="8034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AMI = advanced metering infrastructure</a:t>
            </a:r>
            <a:endParaRPr lang="en-US" dirty="0"/>
          </a:p>
        </p:txBody>
      </p:sp>
      <p:sp>
        <p:nvSpPr>
          <p:cNvPr id="4" name="Slide Number Placeholder 3"/>
          <p:cNvSpPr>
            <a:spLocks noGrp="1"/>
          </p:cNvSpPr>
          <p:nvPr>
            <p:ph type="sldNum" sz="quarter" idx="10"/>
          </p:nvPr>
        </p:nvSpPr>
        <p:spPr/>
        <p:txBody>
          <a:bodyPr/>
          <a:lstStyle/>
          <a:p>
            <a:pPr>
              <a:defRPr/>
            </a:pPr>
            <a:fld id="{37C0BC7D-6445-45A9-80A9-F3B8D1467421}" type="slidenum">
              <a:rPr lang="en-US" smtClean="0">
                <a:solidFill>
                  <a:prstClr val="black"/>
                </a:solidFill>
              </a:rPr>
              <a:pPr>
                <a:defRPr/>
              </a:pPr>
              <a:t>51</a:t>
            </a:fld>
            <a:endParaRPr lang="en-US">
              <a:solidFill>
                <a:prstClr val="black"/>
              </a:solidFill>
            </a:endParaRPr>
          </a:p>
        </p:txBody>
      </p:sp>
    </p:spTree>
    <p:extLst>
      <p:ext uri="{BB962C8B-B14F-4D97-AF65-F5344CB8AC3E}">
        <p14:creationId xmlns:p14="http://schemas.microsoft.com/office/powerpoint/2010/main" val="1968754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RTP = real time</a:t>
            </a:r>
            <a:r>
              <a:rPr lang="en-US" baseline="0" dirty="0" smtClean="0"/>
              <a:t> pricing</a:t>
            </a:r>
            <a:endParaRPr lang="en-US" dirty="0"/>
          </a:p>
        </p:txBody>
      </p:sp>
      <p:sp>
        <p:nvSpPr>
          <p:cNvPr id="4" name="Slide Number Placeholder 3"/>
          <p:cNvSpPr>
            <a:spLocks noGrp="1"/>
          </p:cNvSpPr>
          <p:nvPr>
            <p:ph type="sldNum" sz="quarter" idx="10"/>
          </p:nvPr>
        </p:nvSpPr>
        <p:spPr/>
        <p:txBody>
          <a:bodyPr/>
          <a:lstStyle/>
          <a:p>
            <a:pPr>
              <a:defRPr/>
            </a:pPr>
            <a:fld id="{37C0BC7D-6445-45A9-80A9-F3B8D1467421}" type="slidenum">
              <a:rPr lang="en-US" smtClean="0">
                <a:solidFill>
                  <a:prstClr val="black"/>
                </a:solidFill>
              </a:rPr>
              <a:pPr>
                <a:defRPr/>
              </a:pPr>
              <a:t>52</a:t>
            </a:fld>
            <a:endParaRPr lang="en-US">
              <a:solidFill>
                <a:prstClr val="black"/>
              </a:solidFill>
            </a:endParaRPr>
          </a:p>
        </p:txBody>
      </p:sp>
    </p:spTree>
    <p:extLst>
      <p:ext uri="{BB962C8B-B14F-4D97-AF65-F5344CB8AC3E}">
        <p14:creationId xmlns:p14="http://schemas.microsoft.com/office/powerpoint/2010/main" val="32476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976281-8E35-4FF3-B5C0-00ABC2268F6C}"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2126298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28916" eaLnBrk="0" hangingPunct="0">
              <a:defRPr>
                <a:solidFill>
                  <a:schemeClr val="tx1"/>
                </a:solidFill>
                <a:latin typeface="Arial" charset="0"/>
              </a:defRPr>
            </a:lvl1pPr>
            <a:lvl2pPr marL="722147" indent="-277749" defTabSz="928916" eaLnBrk="0" hangingPunct="0">
              <a:defRPr>
                <a:solidFill>
                  <a:schemeClr val="tx1"/>
                </a:solidFill>
                <a:latin typeface="Arial" charset="0"/>
              </a:defRPr>
            </a:lvl2pPr>
            <a:lvl3pPr marL="1110996" indent="-222199" defTabSz="928916" eaLnBrk="0" hangingPunct="0">
              <a:defRPr>
                <a:solidFill>
                  <a:schemeClr val="tx1"/>
                </a:solidFill>
                <a:latin typeface="Arial" charset="0"/>
              </a:defRPr>
            </a:lvl3pPr>
            <a:lvl4pPr marL="1555394" indent="-222199" defTabSz="928916" eaLnBrk="0" hangingPunct="0">
              <a:defRPr>
                <a:solidFill>
                  <a:schemeClr val="tx1"/>
                </a:solidFill>
                <a:latin typeface="Arial" charset="0"/>
              </a:defRPr>
            </a:lvl4pPr>
            <a:lvl5pPr marL="1999793" indent="-222199" defTabSz="928916" eaLnBrk="0" hangingPunct="0">
              <a:defRPr>
                <a:solidFill>
                  <a:schemeClr val="tx1"/>
                </a:solidFill>
                <a:latin typeface="Arial" charset="0"/>
              </a:defRPr>
            </a:lvl5pPr>
            <a:lvl6pPr marL="2444191" indent="-222199" defTabSz="928916" eaLnBrk="0" fontAlgn="base" hangingPunct="0">
              <a:spcBef>
                <a:spcPct val="0"/>
              </a:spcBef>
              <a:spcAft>
                <a:spcPct val="0"/>
              </a:spcAft>
              <a:defRPr>
                <a:solidFill>
                  <a:schemeClr val="tx1"/>
                </a:solidFill>
                <a:latin typeface="Arial" charset="0"/>
              </a:defRPr>
            </a:lvl6pPr>
            <a:lvl7pPr marL="2888590" indent="-222199" defTabSz="928916" eaLnBrk="0" fontAlgn="base" hangingPunct="0">
              <a:spcBef>
                <a:spcPct val="0"/>
              </a:spcBef>
              <a:spcAft>
                <a:spcPct val="0"/>
              </a:spcAft>
              <a:defRPr>
                <a:solidFill>
                  <a:schemeClr val="tx1"/>
                </a:solidFill>
                <a:latin typeface="Arial" charset="0"/>
              </a:defRPr>
            </a:lvl7pPr>
            <a:lvl8pPr marL="3332988" indent="-222199" defTabSz="928916" eaLnBrk="0" fontAlgn="base" hangingPunct="0">
              <a:spcBef>
                <a:spcPct val="0"/>
              </a:spcBef>
              <a:spcAft>
                <a:spcPct val="0"/>
              </a:spcAft>
              <a:defRPr>
                <a:solidFill>
                  <a:schemeClr val="tx1"/>
                </a:solidFill>
                <a:latin typeface="Arial" charset="0"/>
              </a:defRPr>
            </a:lvl8pPr>
            <a:lvl9pPr marL="3777386" indent="-222199" defTabSz="928916" eaLnBrk="0" fontAlgn="base" hangingPunct="0">
              <a:spcBef>
                <a:spcPct val="0"/>
              </a:spcBef>
              <a:spcAft>
                <a:spcPct val="0"/>
              </a:spcAft>
              <a:defRPr>
                <a:solidFill>
                  <a:schemeClr val="tx1"/>
                </a:solidFill>
                <a:latin typeface="Arial" charset="0"/>
              </a:defRPr>
            </a:lvl9pPr>
          </a:lstStyle>
          <a:p>
            <a:pPr eaLnBrk="1" hangingPunct="1"/>
            <a:fld id="{E2185C9B-5155-4B9C-B313-D554E79E7C11}" type="slidenum">
              <a:rPr lang="en-US">
                <a:solidFill>
                  <a:prstClr val="black"/>
                </a:solidFill>
              </a:rPr>
              <a:pPr eaLnBrk="1" hangingPunct="1"/>
              <a:t>56</a:t>
            </a:fld>
            <a:endParaRPr lang="en-US">
              <a:solidFill>
                <a:prstClr val="black"/>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063619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xfrm>
            <a:off x="1173163" y="695325"/>
            <a:ext cx="4641850" cy="34813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12" tIns="46407" rIns="92812" bIns="46407"/>
          <a:lstStyle/>
          <a:p>
            <a:pPr defTabSz="926648"/>
            <a:r>
              <a:rPr lang="en-US" dirty="0" smtClean="0"/>
              <a:t>1 = PGE | 2 = Bonneville Power Administration | 3 = Peninsula Light Co. | 4 = Seattle City Light/University of Washington</a:t>
            </a:r>
          </a:p>
          <a:p>
            <a:pPr defTabSz="926648"/>
            <a:r>
              <a:rPr lang="en-US" dirty="0" smtClean="0"/>
              <a:t>5 = City of Ellensburg | 6 = Battelle | 7 = Benton PUD | 8 = Milton Freewater | 9 = Avista | 10 = Flathead Electric</a:t>
            </a:r>
          </a:p>
          <a:p>
            <a:pPr defTabSz="926648"/>
            <a:r>
              <a:rPr lang="en-US" dirty="0" smtClean="0"/>
              <a:t>11 = Northwestern Energy | 12 = Idaho Falls Power | 13 = Lower Valley Energy</a:t>
            </a:r>
          </a:p>
          <a:p>
            <a:pPr defTabSz="926648"/>
            <a:endParaRPr lang="en-US" dirty="0" smtClean="0"/>
          </a:p>
        </p:txBody>
      </p:sp>
      <p:sp>
        <p:nvSpPr>
          <p:cNvPr id="30723" name="Slide Number Placeholder 3"/>
          <p:cNvSpPr txBox="1">
            <a:spLocks noGrp="1"/>
          </p:cNvSpPr>
          <p:nvPr/>
        </p:nvSpPr>
        <p:spPr bwMode="auto">
          <a:xfrm>
            <a:off x="3956551" y="8817905"/>
            <a:ext cx="3026833" cy="464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12" tIns="46407" rIns="92812" bIns="46407" anchor="b"/>
          <a:lstStyle>
            <a:lvl1pPr defTabSz="865188" eaLnBrk="0" hangingPunct="0">
              <a:defRPr sz="2400">
                <a:solidFill>
                  <a:schemeClr val="tx1"/>
                </a:solidFill>
                <a:latin typeface="Arial" pitchFamily="34" charset="0"/>
                <a:ea typeface="MS PGothic" pitchFamily="34" charset="-128"/>
              </a:defRPr>
            </a:lvl1pPr>
            <a:lvl2pPr marL="742950" indent="-285750" defTabSz="865188" eaLnBrk="0" hangingPunct="0">
              <a:defRPr sz="2400">
                <a:solidFill>
                  <a:schemeClr val="tx1"/>
                </a:solidFill>
                <a:latin typeface="Arial" pitchFamily="34" charset="0"/>
                <a:ea typeface="MS PGothic" pitchFamily="34" charset="-128"/>
              </a:defRPr>
            </a:lvl2pPr>
            <a:lvl3pPr marL="1143000" indent="-228600" defTabSz="865188" eaLnBrk="0" hangingPunct="0">
              <a:defRPr sz="2400">
                <a:solidFill>
                  <a:schemeClr val="tx1"/>
                </a:solidFill>
                <a:latin typeface="Arial" pitchFamily="34" charset="0"/>
                <a:ea typeface="MS PGothic" pitchFamily="34" charset="-128"/>
              </a:defRPr>
            </a:lvl3pPr>
            <a:lvl4pPr marL="1600200" indent="-228600" defTabSz="865188" eaLnBrk="0" hangingPunct="0">
              <a:defRPr sz="2400">
                <a:solidFill>
                  <a:schemeClr val="tx1"/>
                </a:solidFill>
                <a:latin typeface="Arial" pitchFamily="34" charset="0"/>
                <a:ea typeface="MS PGothic" pitchFamily="34" charset="-128"/>
              </a:defRPr>
            </a:lvl4pPr>
            <a:lvl5pPr marL="2057400" indent="-228600" defTabSz="865188" eaLnBrk="0" hangingPunct="0">
              <a:defRPr sz="2400">
                <a:solidFill>
                  <a:schemeClr val="tx1"/>
                </a:solidFill>
                <a:latin typeface="Arial" pitchFamily="34" charset="0"/>
                <a:ea typeface="MS PGothic" pitchFamily="34" charset="-128"/>
              </a:defRPr>
            </a:lvl5pPr>
            <a:lvl6pPr marL="2514600" indent="-228600" defTabSz="865188"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865188"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865188"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865188"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fld id="{0828F763-D133-40AD-B3D6-426FFF6B6710}" type="slidenum">
              <a:rPr lang="en-US" sz="1300">
                <a:solidFill>
                  <a:prstClr val="black"/>
                </a:solidFill>
                <a:cs typeface="Arial" pitchFamily="34" charset="0"/>
              </a:rPr>
              <a:pPr algn="r" eaLnBrk="1" hangingPunct="1"/>
              <a:t>57</a:t>
            </a:fld>
            <a:endParaRPr lang="en-US" sz="1300" dirty="0">
              <a:solidFill>
                <a:prstClr val="black"/>
              </a:solidFill>
              <a:cs typeface="Arial" pitchFamily="34" charset="0"/>
            </a:endParaRPr>
          </a:p>
        </p:txBody>
      </p:sp>
    </p:spTree>
    <p:extLst>
      <p:ext uri="{BB962C8B-B14F-4D97-AF65-F5344CB8AC3E}">
        <p14:creationId xmlns:p14="http://schemas.microsoft.com/office/powerpoint/2010/main" val="105314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solidFill>
                  <a:prstClr val="black"/>
                </a:solidFill>
                <a:latin typeface="Calibri"/>
              </a:rPr>
              <a:pPr/>
              <a:t>4</a:t>
            </a:fld>
            <a:endParaRPr lang="en-US" smtClean="0">
              <a:solidFill>
                <a:prstClr val="black"/>
              </a:solidFill>
              <a:latin typeface="Calibri"/>
            </a:endParaRPr>
          </a:p>
        </p:txBody>
      </p:sp>
    </p:spTree>
    <p:extLst>
      <p:ext uri="{BB962C8B-B14F-4D97-AF65-F5344CB8AC3E}">
        <p14:creationId xmlns:p14="http://schemas.microsoft.com/office/powerpoint/2010/main" val="93142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5</a:t>
            </a:fld>
            <a:endParaRPr lang="en-US"/>
          </a:p>
        </p:txBody>
      </p:sp>
    </p:spTree>
    <p:extLst>
      <p:ext uri="{BB962C8B-B14F-4D97-AF65-F5344CB8AC3E}">
        <p14:creationId xmlns:p14="http://schemas.microsoft.com/office/powerpoint/2010/main" val="80922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F75D11-0079-4D42-8AE6-22398F6E9898}" type="slidenum">
              <a:rPr lang="en-US" smtClean="0"/>
              <a:pPr>
                <a:defRPr/>
              </a:pPr>
              <a:t>7</a:t>
            </a:fld>
            <a:endParaRPr lang="en-US" dirty="0"/>
          </a:p>
        </p:txBody>
      </p:sp>
    </p:spTree>
    <p:extLst>
      <p:ext uri="{BB962C8B-B14F-4D97-AF65-F5344CB8AC3E}">
        <p14:creationId xmlns:p14="http://schemas.microsoft.com/office/powerpoint/2010/main" val="32381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775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pPr/>
              <a:t>9</a:t>
            </a:fld>
            <a:endParaRPr lang="en-US" smtClean="0"/>
          </a:p>
        </p:txBody>
      </p:sp>
    </p:spTree>
    <p:extLst>
      <p:ext uri="{BB962C8B-B14F-4D97-AF65-F5344CB8AC3E}">
        <p14:creationId xmlns:p14="http://schemas.microsoft.com/office/powerpoint/2010/main" val="199560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E9D18D-4FE8-4E69-AB97-47DCCDB42C71}" type="slidenum">
              <a:rPr lang="en-US" smtClean="0">
                <a:solidFill>
                  <a:prstClr val="black"/>
                </a:solidFill>
                <a:latin typeface="Calibri"/>
              </a:rPr>
              <a:pPr/>
              <a:t>14</a:t>
            </a:fld>
            <a:endParaRPr lang="en-US" smtClean="0">
              <a:solidFill>
                <a:prstClr val="black"/>
              </a:solidFill>
              <a:latin typeface="Calibri"/>
            </a:endParaRPr>
          </a:p>
        </p:txBody>
      </p:sp>
    </p:spTree>
    <p:extLst>
      <p:ext uri="{BB962C8B-B14F-4D97-AF65-F5344CB8AC3E}">
        <p14:creationId xmlns:p14="http://schemas.microsoft.com/office/powerpoint/2010/main" val="112704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445411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795016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12" name="Rectangle 11"/>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Footer Placeholder 10"/>
          <p:cNvSpPr>
            <a:spLocks noGrp="1"/>
          </p:cNvSpPr>
          <p:nvPr>
            <p:ph type="ftr" sz="quarter" idx="12"/>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16"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19"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0"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9343566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8"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9" name="Slide Number Placeholder 5"/>
          <p:cNvSpPr>
            <a:spLocks noGrp="1"/>
          </p:cNvSpPr>
          <p:nvPr>
            <p:ph type="sldNum" sz="quarter" idx="13"/>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21" name="Content Placeholder 2"/>
          <p:cNvSpPr>
            <a:spLocks noGrp="1"/>
          </p:cNvSpPr>
          <p:nvPr>
            <p:ph sz="half" idx="14"/>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sz="half" idx="15"/>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4"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49442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5"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6"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19"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20"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60014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8"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9"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159996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1905000" y="6477000"/>
            <a:ext cx="2133600" cy="365125"/>
          </a:xfrm>
          <a:prstGeom prst="rect">
            <a:avLst/>
          </a:prstGeom>
        </p:spPr>
        <p:txBody>
          <a:bodyPr/>
          <a:lstStyle>
            <a:lvl1pPr>
              <a:defRPr/>
            </a:lvl1pPr>
          </a:lstStyle>
          <a:p>
            <a:pPr>
              <a:defRPr/>
            </a:pPr>
            <a:fld id="{8255B8F1-32C4-4FA6-8475-9736D3D6E897}" type="datetime1">
              <a:rPr lang="en-US"/>
              <a:pPr>
                <a:defRPr/>
              </a:pPr>
              <a:t>10/29/17</a:t>
            </a:fld>
            <a:endParaRPr lang="en-US"/>
          </a:p>
        </p:txBody>
      </p:sp>
      <p:sp>
        <p:nvSpPr>
          <p:cNvPr id="5" name="Footer Placeholder 4"/>
          <p:cNvSpPr>
            <a:spLocks noGrp="1"/>
          </p:cNvSpPr>
          <p:nvPr>
            <p:ph type="ftr" sz="quarter" idx="11"/>
          </p:nvPr>
        </p:nvSpPr>
        <p:spPr>
          <a:xfrm>
            <a:off x="4114800" y="6477000"/>
            <a:ext cx="2895600" cy="365125"/>
          </a:xfr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934200" y="0"/>
            <a:ext cx="2209800" cy="365125"/>
          </a:xfrm>
        </p:spPr>
        <p:txBody>
          <a:bodyPr/>
          <a:lstStyle>
            <a:lvl1pPr>
              <a:defRPr/>
            </a:lvl1pPr>
          </a:lstStyle>
          <a:p>
            <a:pPr>
              <a:defRPr/>
            </a:pPr>
            <a:fld id="{1187C20E-1F2E-4809-B9E2-100F2AADB426}" type="slidenum">
              <a:rPr lang="en-US"/>
              <a:pPr>
                <a:defRPr/>
              </a:pPr>
              <a:t>‹#›</a:t>
            </a:fld>
            <a:endParaRPr lang="en-US" dirty="0"/>
          </a:p>
        </p:txBody>
      </p:sp>
    </p:spTree>
    <p:extLst>
      <p:ext uri="{BB962C8B-B14F-4D97-AF65-F5344CB8AC3E}">
        <p14:creationId xmlns:p14="http://schemas.microsoft.com/office/powerpoint/2010/main" val="70658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200" y="914400"/>
            <a:ext cx="8229600" cy="5257800"/>
          </a:xfrm>
          <a:prstGeom prst="rect">
            <a:avLst/>
          </a:prstGeom>
        </p:spPr>
        <p:txBody>
          <a:bodyPr vert="horz"/>
          <a:lstStyle>
            <a:lvl1pPr>
              <a:defRPr sz="2200"/>
            </a:lvl1pPr>
            <a:lvl2pPr>
              <a:defRPr sz="2200"/>
            </a:lvl2pPr>
            <a:lvl3pPr>
              <a:defRPr sz="2200"/>
            </a:lvl3pPr>
            <a:lvl4pPr>
              <a:defRPr sz="2200"/>
            </a:lvl4pPr>
            <a:lvl5pPr>
              <a:defRPr sz="2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9838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endParaRPr lang="en-US" noProof="0" smtClean="0"/>
          </a:p>
        </p:txBody>
      </p:sp>
      <p:sp>
        <p:nvSpPr>
          <p:cNvPr id="4" name="Rectangle 20"/>
          <p:cNvSpPr>
            <a:spLocks noGrp="1" noChangeArrowheads="1"/>
          </p:cNvSpPr>
          <p:nvPr>
            <p:ph type="dt" sz="half" idx="10"/>
          </p:nvPr>
        </p:nvSpPr>
        <p:spPr>
          <a:ln/>
        </p:spPr>
        <p:txBody>
          <a:bodyPr/>
          <a:lstStyle>
            <a:lvl1pPr>
              <a:defRPr/>
            </a:lvl1pPr>
          </a:lstStyle>
          <a:p>
            <a:pPr>
              <a:defRPr/>
            </a:pPr>
            <a:endParaRPr lang="en-US"/>
          </a:p>
        </p:txBody>
      </p:sp>
      <p:sp>
        <p:nvSpPr>
          <p:cNvPr id="5" name="Rectangle 21"/>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38706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08742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rontpage White">
    <p:spTree>
      <p:nvGrpSpPr>
        <p:cNvPr id="1" name=""/>
        <p:cNvGrpSpPr/>
        <p:nvPr/>
      </p:nvGrpSpPr>
      <p:grpSpPr>
        <a:xfrm>
          <a:off x="0" y="0"/>
          <a:ext cx="0" cy="0"/>
          <a:chOff x="0" y="0"/>
          <a:chExt cx="0" cy="0"/>
        </a:xfrm>
      </p:grpSpPr>
      <p:pic>
        <p:nvPicPr>
          <p:cNvPr id="5" name="Picture 2" descr="\\ADM.AAU.DK\Users\beni\Desktop\Designguide TEKNAT\Powerpoint\Baggrunde\powerpoint_hvidbg.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6388" y="-242888"/>
            <a:ext cx="9753601" cy="7315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Billed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05238" y="5710238"/>
            <a:ext cx="1531937"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685800" y="1670945"/>
            <a:ext cx="7772400" cy="1470025"/>
          </a:xfrm>
        </p:spPr>
        <p:txBody>
          <a:bodyPr>
            <a:normAutofit/>
          </a:bodyPr>
          <a:lstStyle>
            <a:lvl1pPr>
              <a:defRPr sz="4400" b="1" i="0" cap="all" spc="200" baseline="0">
                <a:solidFill>
                  <a:srgbClr val="211A52"/>
                </a:solidFill>
              </a:defRPr>
            </a:lvl1pPr>
          </a:lstStyle>
          <a:p>
            <a:r>
              <a:rPr lang="da-DK" smtClean="0"/>
              <a:t>Klik for at redigere i master</a:t>
            </a:r>
            <a:endParaRPr lang="da-DK" dirty="0"/>
          </a:p>
        </p:txBody>
      </p:sp>
      <p:sp>
        <p:nvSpPr>
          <p:cNvPr id="3" name="Undertitel 2"/>
          <p:cNvSpPr>
            <a:spLocks noGrp="1"/>
          </p:cNvSpPr>
          <p:nvPr>
            <p:ph type="subTitle" idx="1"/>
          </p:nvPr>
        </p:nvSpPr>
        <p:spPr>
          <a:xfrm>
            <a:off x="1371600" y="3474853"/>
            <a:ext cx="6400800" cy="609737"/>
          </a:xfrm>
          <a:solidFill>
            <a:srgbClr val="211A52"/>
          </a:solidFill>
        </p:spPr>
        <p:txBody>
          <a:bodyPr lIns="108000" tIns="180000" rIns="72000" bIns="180000" anchor="ctr">
            <a:spAutoFit/>
          </a:bodyPr>
          <a:lstStyle>
            <a:lvl1pPr marL="0" indent="0" algn="ctr">
              <a:buNone/>
              <a:defRPr sz="1600" cap="all" spc="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da-DK" dirty="0" smtClean="0"/>
          </a:p>
        </p:txBody>
      </p:sp>
      <p:sp>
        <p:nvSpPr>
          <p:cNvPr id="13" name="Pladsholder til tekst 12"/>
          <p:cNvSpPr>
            <a:spLocks noGrp="1"/>
          </p:cNvSpPr>
          <p:nvPr>
            <p:ph type="body" sz="quarter" idx="10"/>
          </p:nvPr>
        </p:nvSpPr>
        <p:spPr>
          <a:xfrm>
            <a:off x="1370296" y="4199410"/>
            <a:ext cx="6400800" cy="548182"/>
          </a:xfrm>
          <a:solidFill>
            <a:srgbClr val="211A52"/>
          </a:solidFill>
        </p:spPr>
        <p:txBody>
          <a:bodyPr tIns="180000" bIns="180000" anchor="ctr">
            <a:spAutoFit/>
          </a:bodyPr>
          <a:lstStyle>
            <a:lvl1pPr marL="0" indent="0" algn="ctr">
              <a:buNone/>
              <a:defRPr sz="1200" cap="all" spc="100" baseline="0">
                <a:solidFill>
                  <a:schemeClr val="bg1"/>
                </a:solidFill>
              </a:defRPr>
            </a:lvl1pPr>
          </a:lstStyle>
          <a:p>
            <a:pPr lvl="0"/>
            <a:r>
              <a:rPr lang="da-DK" smtClean="0"/>
              <a:t>Klik for at redigere i master</a:t>
            </a:r>
          </a:p>
        </p:txBody>
      </p:sp>
    </p:spTree>
    <p:extLst>
      <p:ext uri="{BB962C8B-B14F-4D97-AF65-F5344CB8AC3E}">
        <p14:creationId xmlns:p14="http://schemas.microsoft.com/office/powerpoint/2010/main" val="189712566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ln/>
        </p:spPr>
        <p:txBody>
          <a:bodyPr/>
          <a:lstStyle>
            <a:lvl1pPr>
              <a:defRPr/>
            </a:lvl1pPr>
          </a:lstStyle>
          <a:p>
            <a:pPr>
              <a:defRPr/>
            </a:pPr>
            <a:fld id="{39032D2B-1115-4803-AD01-D36A98789372}"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87652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8B9CEF31-BC4F-413C-9392-E05EF6969AEB}"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041827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7" name="Title 1"/>
          <p:cNvSpPr>
            <a:spLocks noGrp="1"/>
          </p:cNvSpPr>
          <p:nvPr>
            <p:ph type="ctrTitle"/>
          </p:nvPr>
        </p:nvSpPr>
        <p:spPr>
          <a:xfrm>
            <a:off x="0" y="2514600"/>
            <a:ext cx="9144000" cy="1828800"/>
          </a:xfrm>
          <a:noFill/>
          <a:ln w="25400">
            <a:noFill/>
          </a:ln>
          <a:effectLst/>
        </p:spPr>
        <p:txBody>
          <a:bodyPr lIns="274320" tIns="274320" rIns="274320" bIns="274320" anchor="ctr">
            <a:noAutofit/>
          </a:bodyPr>
          <a:lstStyle>
            <a:lvl1pPr algn="l">
              <a:defRPr sz="4400" b="1">
                <a:solidFill>
                  <a:srgbClr val="CC7022"/>
                </a:solidFill>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274320" y="4800600"/>
            <a:ext cx="8595360" cy="457200"/>
          </a:xfrm>
        </p:spPr>
        <p:txBody>
          <a:bodyPr anchor="t">
            <a:normAutofit/>
          </a:bodyPr>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 </a:t>
            </a:r>
            <a:r>
              <a:rPr lang="en-US" dirty="0" err="1" smtClean="0"/>
              <a:t>Name(S</a:t>
            </a:r>
            <a:r>
              <a:rPr lang="en-US" dirty="0" smtClean="0"/>
              <a:t>)</a:t>
            </a:r>
          </a:p>
        </p:txBody>
      </p:sp>
      <p:sp>
        <p:nvSpPr>
          <p:cNvPr id="9" name="Text Placeholder 6"/>
          <p:cNvSpPr>
            <a:spLocks noGrp="1"/>
          </p:cNvSpPr>
          <p:nvPr>
            <p:ph type="body" sz="quarter" idx="14" hasCustomPrompt="1"/>
          </p:nvPr>
        </p:nvSpPr>
        <p:spPr>
          <a:xfrm>
            <a:off x="274320" y="5257800"/>
            <a:ext cx="8595360" cy="274320"/>
          </a:xfrm>
        </p:spPr>
        <p:txBody>
          <a:bodyPr>
            <a:normAutofit/>
          </a:bodyPr>
          <a:lstStyle>
            <a:lvl1pPr marL="0" indent="0">
              <a:spcBef>
                <a:spcPts val="0"/>
              </a:spcBef>
              <a:buNone/>
              <a:defRPr sz="1400" baseline="0">
                <a:solidFill>
                  <a:srgbClr val="000000"/>
                </a:solidFill>
              </a:defRPr>
            </a:lvl1pPr>
          </a:lstStyle>
          <a:p>
            <a:pPr lvl="0"/>
            <a:r>
              <a:rPr lang="en-US" dirty="0" smtClean="0"/>
              <a:t>Click to add presenter organization</a:t>
            </a:r>
          </a:p>
        </p:txBody>
      </p:sp>
      <p:sp>
        <p:nvSpPr>
          <p:cNvPr id="10" name="Text Placeholder 6"/>
          <p:cNvSpPr>
            <a:spLocks noGrp="1"/>
          </p:cNvSpPr>
          <p:nvPr>
            <p:ph type="body" sz="quarter" idx="15" hasCustomPrompt="1"/>
          </p:nvPr>
        </p:nvSpPr>
        <p:spPr>
          <a:xfrm>
            <a:off x="274320" y="5540477"/>
            <a:ext cx="8595360" cy="274320"/>
          </a:xfrm>
        </p:spPr>
        <p:txBody>
          <a:bodyPr>
            <a:normAutofit/>
          </a:bodyPr>
          <a:lstStyle>
            <a:lvl1pPr marL="0" indent="0">
              <a:spcBef>
                <a:spcPts val="0"/>
              </a:spcBef>
              <a:buNone/>
              <a:defRPr sz="1400" baseline="0">
                <a:solidFill>
                  <a:srgbClr val="000000"/>
                </a:solidFill>
              </a:defRPr>
            </a:lvl1pPr>
          </a:lstStyle>
          <a:p>
            <a:pPr lvl="0"/>
            <a:r>
              <a:rPr lang="en-US" dirty="0" smtClean="0"/>
              <a:t>Click to add presentation event or location</a:t>
            </a:r>
          </a:p>
        </p:txBody>
      </p:sp>
      <p:pic>
        <p:nvPicPr>
          <p:cNvPr id="2" name="Picture 1"/>
          <p:cNvPicPr>
            <a:picLocks noChangeAspect="1"/>
          </p:cNvPicPr>
          <p:nvPr userDrawn="1"/>
        </p:nvPicPr>
        <p:blipFill>
          <a:blip r:embed="rId2"/>
          <a:stretch>
            <a:fillRect/>
          </a:stretch>
        </p:blipFill>
        <p:spPr>
          <a:xfrm>
            <a:off x="274320" y="6400800"/>
            <a:ext cx="825500" cy="228600"/>
          </a:xfrm>
          <a:prstGeom prst="rect">
            <a:avLst/>
          </a:prstGeom>
        </p:spPr>
      </p:pic>
      <p:sp>
        <p:nvSpPr>
          <p:cNvPr id="11"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2"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43515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a:ln/>
        </p:spPr>
        <p:txBody>
          <a:bodyPr/>
          <a:lstStyle>
            <a:lvl1pPr>
              <a:defRPr/>
            </a:lvl1pPr>
          </a:lstStyle>
          <a:p>
            <a:pPr>
              <a:defRPr/>
            </a:pPr>
            <a:fld id="{C4005DD0-8A98-49EA-A807-E51A070D8570}"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080735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76400"/>
            <a:ext cx="4017963" cy="3575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0"/>
          </p:nvPr>
        </p:nvSpPr>
        <p:spPr>
          <a:ln/>
        </p:spPr>
        <p:txBody>
          <a:bodyPr/>
          <a:lstStyle>
            <a:lvl1pPr>
              <a:defRPr/>
            </a:lvl1pPr>
          </a:lstStyle>
          <a:p>
            <a:pPr>
              <a:defRPr/>
            </a:pPr>
            <a:fld id="{419FCCC7-5264-4D54-A697-214FB5715D6A}"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87827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fld id="{330E458A-81A7-4E8F-BC50-3098229B3DAB}"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382806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3"/>
          <p:cNvSpPr>
            <a:spLocks noGrp="1"/>
          </p:cNvSpPr>
          <p:nvPr>
            <p:ph type="ftr" sz="quarter" idx="10"/>
          </p:nvPr>
        </p:nvSpPr>
        <p:spPr>
          <a:ln/>
        </p:spPr>
        <p:txBody>
          <a:bodyPr/>
          <a:lstStyle>
            <a:lvl1pPr>
              <a:defRPr/>
            </a:lvl1pPr>
          </a:lstStyle>
          <a:p>
            <a:pPr>
              <a:defRPr/>
            </a:pPr>
            <a:fld id="{A4218EE5-98D0-4C16-9800-71277428567F}"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827084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a:ln/>
        </p:spPr>
        <p:txBody>
          <a:bodyPr/>
          <a:lstStyle>
            <a:lvl1pPr>
              <a:defRPr/>
            </a:lvl1pPr>
          </a:lstStyle>
          <a:p>
            <a:pPr>
              <a:defRPr/>
            </a:pPr>
            <a:fld id="{D171055F-350F-40A5-B604-A4F30CD48F1E}"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679858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3"/>
          <p:cNvSpPr>
            <a:spLocks noGrp="1"/>
          </p:cNvSpPr>
          <p:nvPr>
            <p:ph type="ftr" sz="quarter" idx="10"/>
          </p:nvPr>
        </p:nvSpPr>
        <p:spPr>
          <a:ln/>
        </p:spPr>
        <p:txBody>
          <a:bodyPr/>
          <a:lstStyle>
            <a:lvl1pPr>
              <a:defRPr/>
            </a:lvl1pPr>
          </a:lstStyle>
          <a:p>
            <a:pPr>
              <a:defRPr/>
            </a:pPr>
            <a:fld id="{B9CC5443-E8EB-480B-8444-74FF2DEC5F74}"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3182940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3"/>
          <p:cNvSpPr>
            <a:spLocks noGrp="1"/>
          </p:cNvSpPr>
          <p:nvPr>
            <p:ph type="ftr" sz="quarter" idx="10"/>
          </p:nvPr>
        </p:nvSpPr>
        <p:spPr>
          <a:ln/>
        </p:spPr>
        <p:txBody>
          <a:bodyPr/>
          <a:lstStyle>
            <a:lvl1pPr>
              <a:defRPr/>
            </a:lvl1pPr>
          </a:lstStyle>
          <a:p>
            <a:pPr>
              <a:defRPr/>
            </a:pPr>
            <a:fld id="{5B757E9B-D9A0-4CD2-AC0A-853EB107F14A}"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45218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F4DA5673-D88D-41B9-BBCC-C93F10957C8B}"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9457342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60375"/>
            <a:ext cx="2051050" cy="4791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4663" y="460375"/>
            <a:ext cx="6000750" cy="4791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1D7AEFB6-A5BF-4BE0-9FE9-3F1D98495368}"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4009161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Line Title Only">
    <p:spTree>
      <p:nvGrpSpPr>
        <p:cNvPr id="1" name=""/>
        <p:cNvGrpSpPr/>
        <p:nvPr/>
      </p:nvGrpSpPr>
      <p:grpSpPr>
        <a:xfrm>
          <a:off x="0" y="0"/>
          <a:ext cx="0" cy="0"/>
          <a:chOff x="0" y="0"/>
          <a:chExt cx="0" cy="0"/>
        </a:xfrm>
      </p:grpSpPr>
      <p:sp>
        <p:nvSpPr>
          <p:cNvPr id="7" name="Rectangle 6"/>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smtClean="0"/>
              <a:t>Click to edit Master title style</a:t>
            </a:r>
            <a:endParaRPr lang="en-US" dirty="0"/>
          </a:p>
        </p:txBody>
      </p:sp>
      <p:sp>
        <p:nvSpPr>
          <p:cNvPr id="11" name="Date Placeholder 2"/>
          <p:cNvSpPr>
            <a:spLocks noGrp="1"/>
          </p:cNvSpPr>
          <p:nvPr>
            <p:ph type="dt" sz="half" idx="10"/>
          </p:nvPr>
        </p:nvSpPr>
        <p:spPr>
          <a:xfrm>
            <a:off x="457200" y="6356350"/>
            <a:ext cx="2133600" cy="365125"/>
          </a:xfrm>
          <a:prstGeom prst="rect">
            <a:avLst/>
          </a:prstGeom>
        </p:spPr>
        <p:txBody>
          <a:bodyPr lIns="0" tIns="0" rIns="0" bIns="0"/>
          <a:lstStyle>
            <a:lvl1pPr>
              <a:defRPr sz="900">
                <a:latin typeface="Arial"/>
                <a:cs typeface="Arial"/>
              </a:defRPr>
            </a:lvl1pPr>
          </a:lstStyle>
          <a:p>
            <a:pPr defTabSz="914400" fontAlgn="base">
              <a:spcBef>
                <a:spcPct val="0"/>
              </a:spcBef>
              <a:spcAft>
                <a:spcPct val="0"/>
              </a:spcAft>
            </a:pPr>
            <a:fld id="{3613C8CB-43D8-CE4B-9FBA-0A4A4D7DDC27}" type="datetime4">
              <a:rPr lang="en-US" smtClean="0">
                <a:solidFill>
                  <a:srgbClr val="000000"/>
                </a:solidFill>
              </a:rPr>
              <a:pPr defTabSz="914400" fontAlgn="base">
                <a:spcBef>
                  <a:spcPct val="0"/>
                </a:spcBef>
                <a:spcAft>
                  <a:spcPct val="0"/>
                </a:spcAft>
              </a:pPr>
              <a:t>October 29, 2017</a:t>
            </a:fld>
            <a:endParaRPr lang="en-US">
              <a:solidFill>
                <a:srgbClr val="000000"/>
              </a:solidFill>
            </a:endParaRPr>
          </a:p>
        </p:txBody>
      </p:sp>
      <p:sp>
        <p:nvSpPr>
          <p:cNvPr id="12" name="Footer Placeholder 3"/>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0" name="Slide Number Placeholder 4"/>
          <p:cNvSpPr>
            <a:spLocks noGrp="1"/>
          </p:cNvSpPr>
          <p:nvPr>
            <p:ph type="sldNum" sz="quarter" idx="12"/>
          </p:nvPr>
        </p:nvSpPr>
        <p:spPr>
          <a:xfrm>
            <a:off x="6553200" y="6356350"/>
            <a:ext cx="2133600" cy="365125"/>
          </a:xfrm>
          <a:prstGeom prst="rect">
            <a:avLst/>
          </a:prstGeom>
        </p:spPr>
        <p:txBody>
          <a:bodyPr lIns="0" tIns="0" rIns="0" bIns="0"/>
          <a:lstStyle>
            <a:lvl1pPr>
              <a:defRPr sz="900">
                <a:latin typeface="Arial"/>
                <a:cs typeface="Arial"/>
              </a:defRPr>
            </a:lvl1pPr>
          </a:lstStyle>
          <a:p>
            <a:pPr defTabSz="914400" fontAlgn="base">
              <a:spcBef>
                <a:spcPct val="0"/>
              </a:spcBef>
              <a:spcAft>
                <a:spcPct val="0"/>
              </a:spcAft>
            </a:pPr>
            <a:fld id="{03722D57-58D6-9447-A6D5-A97F6C35A8FB}" type="slidenum">
              <a:rPr lang="en-US" smtClean="0">
                <a:solidFill>
                  <a:srgbClr val="000000"/>
                </a:solidFill>
              </a:rPr>
              <a:pPr defTabSz="914400"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8207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8" name="Rectangle 7"/>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Calibri"/>
            </a:endParaRPr>
          </a:p>
        </p:txBody>
      </p:sp>
      <p:sp>
        <p:nvSpPr>
          <p:cNvPr id="5"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12"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3"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4"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5" name="Straight Connector 14"/>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18056011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7937" y="-28576"/>
            <a:ext cx="9161463" cy="6877051"/>
            <a:chOff x="-7938" y="-28194"/>
            <a:chExt cx="9161463" cy="6877050"/>
          </a:xfrm>
        </p:grpSpPr>
        <p:grpSp>
          <p:nvGrpSpPr>
            <p:cNvPr id="6" name="Group 14"/>
            <p:cNvGrpSpPr>
              <a:grpSpLocks/>
            </p:cNvGrpSpPr>
            <p:nvPr userDrawn="1"/>
          </p:nvGrpSpPr>
          <p:grpSpPr bwMode="auto">
            <a:xfrm>
              <a:off x="-7938" y="-28194"/>
              <a:ext cx="9161463" cy="1339469"/>
              <a:chOff x="-7938" y="-28194"/>
              <a:chExt cx="9161463" cy="1339469"/>
            </a:xfrm>
          </p:grpSpPr>
          <p:sp>
            <p:nvSpPr>
              <p:cNvPr id="13" name="Freeform 12"/>
              <p:cNvSpPr>
                <a:spLocks/>
              </p:cNvSpPr>
              <p:nvPr userDrawn="1"/>
            </p:nvSpPr>
            <p:spPr bwMode="auto">
              <a:xfrm>
                <a:off x="-7938" y="-28194"/>
                <a:ext cx="9161463" cy="369332"/>
              </a:xfrm>
              <a:custGeom>
                <a:avLst/>
                <a:gdLst>
                  <a:gd name="T0" fmla="*/ 2147483647 w 5771"/>
                  <a:gd name="T1" fmla="*/ 2147483647 h 383"/>
                  <a:gd name="T2" fmla="*/ 2147483647 w 5771"/>
                  <a:gd name="T3" fmla="*/ 2147483647 h 383"/>
                  <a:gd name="T4" fmla="*/ 2147483647 w 5771"/>
                  <a:gd name="T5" fmla="*/ 2147483647 h 383"/>
                  <a:gd name="T6" fmla="*/ 2147483647 w 5771"/>
                  <a:gd name="T7" fmla="*/ 2147483647 h 383"/>
                  <a:gd name="T8" fmla="*/ 2147483647 w 5771"/>
                  <a:gd name="T9" fmla="*/ 2147483647 h 383"/>
                  <a:gd name="T10" fmla="*/ 0 w 5771"/>
                  <a:gd name="T11" fmla="*/ 0 h 383"/>
                  <a:gd name="T12" fmla="*/ 2147483647 w 5771"/>
                  <a:gd name="T13" fmla="*/ 2147483647 h 383"/>
                  <a:gd name="T14" fmla="*/ 0 60000 65536"/>
                  <a:gd name="T15" fmla="*/ 0 60000 65536"/>
                  <a:gd name="T16" fmla="*/ 0 60000 65536"/>
                  <a:gd name="T17" fmla="*/ 0 60000 65536"/>
                  <a:gd name="T18" fmla="*/ 0 60000 65536"/>
                  <a:gd name="T19" fmla="*/ 0 60000 65536"/>
                  <a:gd name="T20" fmla="*/ 0 60000 65536"/>
                  <a:gd name="T21" fmla="*/ 0 w 5771"/>
                  <a:gd name="T22" fmla="*/ 0 h 383"/>
                  <a:gd name="T23" fmla="*/ 5771 w 5771"/>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71" h="383">
                    <a:moveTo>
                      <a:pt x="3" y="117"/>
                    </a:moveTo>
                    <a:lnTo>
                      <a:pt x="4634" y="116"/>
                    </a:lnTo>
                    <a:lnTo>
                      <a:pt x="4877" y="382"/>
                    </a:lnTo>
                    <a:lnTo>
                      <a:pt x="5771" y="383"/>
                    </a:lnTo>
                    <a:lnTo>
                      <a:pt x="5769" y="6"/>
                    </a:lnTo>
                    <a:lnTo>
                      <a:pt x="0" y="0"/>
                    </a:lnTo>
                    <a:lnTo>
                      <a:pt x="3" y="117"/>
                    </a:lnTo>
                    <a:close/>
                  </a:path>
                </a:pathLst>
              </a:custGeom>
              <a:solidFill>
                <a:schemeClr val="tx1">
                  <a:lumMod val="50000"/>
                  <a:lumOff val="50000"/>
                </a:schemeClr>
              </a:solidFill>
              <a:ln w="9525">
                <a:noFill/>
                <a:round/>
                <a:headEnd/>
                <a:tailEnd/>
              </a:ln>
            </p:spPr>
            <p:txBody>
              <a:bodyPr>
                <a:spAutoFit/>
              </a:bodyPr>
              <a:lstStyle/>
              <a:p>
                <a:pPr eaLnBrk="0" hangingPunct="0">
                  <a:defRPr/>
                </a:pPr>
                <a:endParaRPr lang="en-US" kern="0" dirty="0">
                  <a:solidFill>
                    <a:sysClr val="windowText" lastClr="000000"/>
                  </a:solidFill>
                  <a:ea typeface="ＭＳ Ｐゴシック" charset="0"/>
                </a:endParaRPr>
              </a:p>
            </p:txBody>
          </p:sp>
          <p:pic>
            <p:nvPicPr>
              <p:cNvPr id="14" name="Picture 5" descr="PNW-SGDPlogo_revers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512050" y="112713"/>
                <a:ext cx="1631950" cy="1198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15"/>
            <p:cNvGrpSpPr>
              <a:grpSpLocks/>
            </p:cNvGrpSpPr>
            <p:nvPr userDrawn="1"/>
          </p:nvGrpSpPr>
          <p:grpSpPr bwMode="auto">
            <a:xfrm>
              <a:off x="0" y="392494"/>
              <a:ext cx="128588" cy="6456362"/>
              <a:chOff x="0" y="392494"/>
              <a:chExt cx="128588" cy="6456362"/>
            </a:xfrm>
          </p:grpSpPr>
          <p:sp>
            <p:nvSpPr>
              <p:cNvPr id="8" name="Rectangle 7"/>
              <p:cNvSpPr/>
              <p:nvPr userDrawn="1"/>
            </p:nvSpPr>
            <p:spPr>
              <a:xfrm>
                <a:off x="0" y="392494"/>
                <a:ext cx="128588" cy="132715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prstClr val="white"/>
                  </a:solidFill>
                  <a:latin typeface="Calibri"/>
                </a:endParaRPr>
              </a:p>
            </p:txBody>
          </p:sp>
          <p:sp>
            <p:nvSpPr>
              <p:cNvPr id="9" name="Rectangle 8"/>
              <p:cNvSpPr/>
              <p:nvPr userDrawn="1"/>
            </p:nvSpPr>
            <p:spPr>
              <a:xfrm>
                <a:off x="0" y="1675194"/>
                <a:ext cx="128588" cy="1325562"/>
              </a:xfrm>
              <a:prstGeom prst="rect">
                <a:avLst/>
              </a:prstGeom>
              <a:solidFill>
                <a:srgbClr val="27AA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prstClr val="white"/>
                  </a:solidFill>
                  <a:latin typeface="Calibri"/>
                </a:endParaRPr>
              </a:p>
            </p:txBody>
          </p:sp>
          <p:sp>
            <p:nvSpPr>
              <p:cNvPr id="10" name="Rectangle 9"/>
              <p:cNvSpPr/>
              <p:nvPr userDrawn="1"/>
            </p:nvSpPr>
            <p:spPr>
              <a:xfrm>
                <a:off x="0" y="2957894"/>
                <a:ext cx="128588" cy="1325562"/>
              </a:xfrm>
              <a:prstGeom prst="rect">
                <a:avLst/>
              </a:prstGeom>
              <a:solidFill>
                <a:srgbClr val="9E1F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prstClr val="white"/>
                  </a:solidFill>
                  <a:latin typeface="Calibri"/>
                </a:endParaRPr>
              </a:p>
            </p:txBody>
          </p:sp>
          <p:sp>
            <p:nvSpPr>
              <p:cNvPr id="11" name="Rectangle 10"/>
              <p:cNvSpPr/>
              <p:nvPr userDrawn="1"/>
            </p:nvSpPr>
            <p:spPr>
              <a:xfrm>
                <a:off x="0" y="4240594"/>
                <a:ext cx="128588" cy="1325562"/>
              </a:xfrm>
              <a:prstGeom prst="rect">
                <a:avLst/>
              </a:prstGeom>
              <a:solidFill>
                <a:srgbClr val="F794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prstClr val="white"/>
                  </a:solidFill>
                  <a:latin typeface="Calibri"/>
                </a:endParaRPr>
              </a:p>
            </p:txBody>
          </p:sp>
          <p:sp>
            <p:nvSpPr>
              <p:cNvPr id="12" name="Rectangle 11"/>
              <p:cNvSpPr/>
              <p:nvPr userDrawn="1"/>
            </p:nvSpPr>
            <p:spPr>
              <a:xfrm>
                <a:off x="0" y="5523294"/>
                <a:ext cx="128588" cy="1325562"/>
              </a:xfrm>
              <a:prstGeom prst="rect">
                <a:avLst/>
              </a:prstGeom>
              <a:solidFill>
                <a:srgbClr val="FFD4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prstClr val="white"/>
                  </a:solidFill>
                  <a:latin typeface="Calibri"/>
                </a:endParaRPr>
              </a:p>
            </p:txBody>
          </p:sp>
        </p:grpSp>
      </p:grpSp>
      <p:sp>
        <p:nvSpPr>
          <p:cNvPr id="2" name="Title 1"/>
          <p:cNvSpPr>
            <a:spLocks noGrp="1"/>
          </p:cNvSpPr>
          <p:nvPr>
            <p:ph type="title"/>
          </p:nvPr>
        </p:nvSpPr>
        <p:spPr>
          <a:xfrm>
            <a:off x="457200" y="384367"/>
            <a:ext cx="6867144" cy="1143000"/>
          </a:xfrm>
        </p:spPr>
        <p:txBody>
          <a:bodyPr/>
          <a:lstStyle>
            <a:lvl1pPr algn="l">
              <a:defRPr sz="3200">
                <a:latin typeface="Myriad Pro"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228600" indent="-228600">
              <a:defRPr sz="2400">
                <a:latin typeface="Adobe Garamond Pro" pitchFamily="18" charset="0"/>
              </a:defRPr>
            </a:lvl1pPr>
            <a:lvl2pPr>
              <a:defRPr sz="2000">
                <a:latin typeface="Adobe Garamond Pro" pitchFamily="18" charset="0"/>
              </a:defRPr>
            </a:lvl2pPr>
            <a:lvl3pPr>
              <a:defRPr sz="1800">
                <a:latin typeface="Adobe Garamond Pro" pitchFamily="18" charset="0"/>
              </a:defRPr>
            </a:lvl3pPr>
            <a:lvl4pPr>
              <a:defRPr sz="1600">
                <a:latin typeface="Adobe Garamond Pro" pitchFamily="18" charset="0"/>
              </a:defRPr>
            </a:lvl4pPr>
            <a:lvl5pPr>
              <a:defRPr sz="1600">
                <a:latin typeface="Adobe Garamond Pro"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1"/>
          </p:nvPr>
        </p:nvSpPr>
        <p:spPr>
          <a:xfrm>
            <a:off x="1501775" y="6242056"/>
            <a:ext cx="6870700" cy="250825"/>
          </a:xfrm>
        </p:spPr>
        <p:txBody>
          <a:bodyPr/>
          <a:lstStyle>
            <a:lvl3pPr>
              <a:buNone/>
              <a:defRPr sz="1220" baseline="0"/>
            </a:lvl3pPr>
          </a:lstStyle>
          <a:p>
            <a:pPr lvl="0"/>
            <a:r>
              <a:rPr lang="en-US" smtClean="0"/>
              <a:t>Click to edit Master text styles</a:t>
            </a:r>
          </a:p>
        </p:txBody>
      </p:sp>
      <p:sp>
        <p:nvSpPr>
          <p:cNvPr id="15" name="Slide Number Placeholder 5"/>
          <p:cNvSpPr>
            <a:spLocks noGrp="1"/>
          </p:cNvSpPr>
          <p:nvPr>
            <p:ph type="sldNum" sz="quarter" idx="12"/>
          </p:nvPr>
        </p:nvSpPr>
        <p:spPr>
          <a:xfrm>
            <a:off x="79375" y="6575425"/>
            <a:ext cx="387350" cy="282575"/>
          </a:xfrm>
          <a:prstGeom prst="rect">
            <a:avLst/>
          </a:prstGeom>
        </p:spPr>
        <p:txBody>
          <a:bodyPr/>
          <a:lstStyle>
            <a:lvl1pPr>
              <a:defRPr/>
            </a:lvl1pPr>
          </a:lstStyle>
          <a:p>
            <a:fld id="{44944922-FDCA-4587-978D-B60E1694B21B}" type="slidenum">
              <a:rPr lang="en-US">
                <a:solidFill>
                  <a:prstClr val="black">
                    <a:lumMod val="50000"/>
                    <a:lumOff val="50000"/>
                  </a:prstClr>
                </a:solidFill>
              </a:rPr>
              <a:pPr/>
              <a:t>‹#›</a:t>
            </a:fld>
            <a:endParaRPr lang="en-US" dirty="0">
              <a:solidFill>
                <a:prstClr val="black">
                  <a:lumMod val="50000"/>
                  <a:lumOff val="50000"/>
                </a:prstClr>
              </a:solidFill>
            </a:endParaRPr>
          </a:p>
        </p:txBody>
      </p:sp>
    </p:spTree>
    <p:extLst>
      <p:ext uri="{BB962C8B-B14F-4D97-AF65-F5344CB8AC3E}">
        <p14:creationId xmlns:p14="http://schemas.microsoft.com/office/powerpoint/2010/main" val="602806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ln/>
        </p:spPr>
        <p:txBody>
          <a:bodyPr/>
          <a:lstStyle>
            <a:lvl1pPr>
              <a:defRPr/>
            </a:lvl1pPr>
          </a:lstStyle>
          <a:p>
            <a:pPr>
              <a:defRPr/>
            </a:pPr>
            <a:fld id="{38D573DA-B28D-4A56-B0DC-08D7A3323260}"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578023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26B6276A-9C5C-4B0C-9AD5-398F0C87E9C8}"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33078035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a:ln/>
        </p:spPr>
        <p:txBody>
          <a:bodyPr/>
          <a:lstStyle>
            <a:lvl1pPr>
              <a:defRPr/>
            </a:lvl1pPr>
          </a:lstStyle>
          <a:p>
            <a:pPr>
              <a:defRPr/>
            </a:pPr>
            <a:fld id="{3FC8ABF3-77B8-40E0-88C7-C21354F2431A}"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39699958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76400"/>
            <a:ext cx="4017963" cy="3575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0"/>
          </p:nvPr>
        </p:nvSpPr>
        <p:spPr>
          <a:ln/>
        </p:spPr>
        <p:txBody>
          <a:bodyPr/>
          <a:lstStyle>
            <a:lvl1pPr>
              <a:defRPr/>
            </a:lvl1pPr>
          </a:lstStyle>
          <a:p>
            <a:pPr>
              <a:defRPr/>
            </a:pPr>
            <a:fld id="{6894A1E8-CD47-4F77-BBFA-59FDDD3BF472}"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089028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fld id="{302CA04C-3EED-4185-B550-1260ADF6FE5C}"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6974157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3"/>
          <p:cNvSpPr>
            <a:spLocks noGrp="1"/>
          </p:cNvSpPr>
          <p:nvPr>
            <p:ph type="ftr" sz="quarter" idx="10"/>
          </p:nvPr>
        </p:nvSpPr>
        <p:spPr>
          <a:ln/>
        </p:spPr>
        <p:txBody>
          <a:bodyPr/>
          <a:lstStyle>
            <a:lvl1pPr>
              <a:defRPr/>
            </a:lvl1pPr>
          </a:lstStyle>
          <a:p>
            <a:pPr>
              <a:defRPr/>
            </a:pPr>
            <a:fld id="{0BA2D657-FE56-4E7C-B0B0-985EC9965D92}"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6861684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3"/>
          <p:cNvSpPr>
            <a:spLocks noGrp="1"/>
          </p:cNvSpPr>
          <p:nvPr>
            <p:ph type="ftr" sz="quarter" idx="10"/>
          </p:nvPr>
        </p:nvSpPr>
        <p:spPr>
          <a:ln/>
        </p:spPr>
        <p:txBody>
          <a:bodyPr/>
          <a:lstStyle>
            <a:lvl1pPr>
              <a:defRPr/>
            </a:lvl1pPr>
          </a:lstStyle>
          <a:p>
            <a:pPr>
              <a:defRPr/>
            </a:pPr>
            <a:fld id="{C8B53ACC-F641-4A83-B267-4B804EAF9B17}"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834670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3"/>
          <p:cNvSpPr>
            <a:spLocks noGrp="1"/>
          </p:cNvSpPr>
          <p:nvPr>
            <p:ph type="ftr" sz="quarter" idx="10"/>
          </p:nvPr>
        </p:nvSpPr>
        <p:spPr>
          <a:ln/>
        </p:spPr>
        <p:txBody>
          <a:bodyPr/>
          <a:lstStyle>
            <a:lvl1pPr>
              <a:defRPr/>
            </a:lvl1pPr>
          </a:lstStyle>
          <a:p>
            <a:pPr>
              <a:defRPr/>
            </a:pPr>
            <a:fld id="{8101FA57-9D26-4D9C-8992-275941DE0050}"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0192398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3"/>
          <p:cNvSpPr>
            <a:spLocks noGrp="1"/>
          </p:cNvSpPr>
          <p:nvPr>
            <p:ph type="ftr" sz="quarter" idx="10"/>
          </p:nvPr>
        </p:nvSpPr>
        <p:spPr>
          <a:ln/>
        </p:spPr>
        <p:txBody>
          <a:bodyPr/>
          <a:lstStyle>
            <a:lvl1pPr>
              <a:defRPr/>
            </a:lvl1pPr>
          </a:lstStyle>
          <a:p>
            <a:pPr>
              <a:defRPr/>
            </a:pPr>
            <a:fld id="{738BEBD5-6A0C-4C02-AE90-2C6CE5432FA3}"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701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2-Column Content">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Calibri"/>
            </a:endParaRPr>
          </a:p>
        </p:txBody>
      </p:sp>
      <p:sp>
        <p:nvSpPr>
          <p:cNvPr id="6" name="Footer Placeholder 5"/>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68498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6B38CEFC-57B0-47EA-B7A1-4CAEF567CD99}"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9135273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460375"/>
            <a:ext cx="2051050" cy="4791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4663" y="460375"/>
            <a:ext cx="6000750" cy="4791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ln/>
        </p:spPr>
        <p:txBody>
          <a:bodyPr/>
          <a:lstStyle>
            <a:lvl1pPr>
              <a:defRPr/>
            </a:lvl1pPr>
          </a:lstStyle>
          <a:p>
            <a:pPr>
              <a:defRPr/>
            </a:pPr>
            <a:fld id="{3143F807-8AF7-49DC-98AB-7A68DA7E7324}"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771197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60900" y="1676400"/>
            <a:ext cx="4017963"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0"/>
          </p:nvPr>
        </p:nvSpPr>
        <p:spPr>
          <a:ln/>
        </p:spPr>
        <p:txBody>
          <a:bodyPr/>
          <a:lstStyle>
            <a:lvl1pPr>
              <a:defRPr/>
            </a:lvl1pPr>
          </a:lstStyle>
          <a:p>
            <a:pPr>
              <a:defRPr/>
            </a:pPr>
            <a:fld id="{B6E63164-0CA6-4380-9823-1F616C4A95FB}"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14796095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92125" y="1676400"/>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2125" y="3540125"/>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fld id="{CE2120A4-A697-4DD3-BC0C-02B7AD0D60F4}"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3852662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10"/>
          </p:nvPr>
        </p:nvSpPr>
        <p:spPr>
          <a:ln/>
        </p:spPr>
        <p:txBody>
          <a:bodyPr/>
          <a:lstStyle>
            <a:lvl1pPr>
              <a:defRPr/>
            </a:lvl1pPr>
          </a:lstStyle>
          <a:p>
            <a:pPr>
              <a:defRPr/>
            </a:pPr>
            <a:fld id="{197BDC64-FE8F-49D3-8613-8CB09C06DAC5}" type="slidenum">
              <a:rPr lang="en-US"/>
              <a:pPr>
                <a:defRPr/>
              </a:pPr>
              <a:t>‹#›</a:t>
            </a:fld>
            <a:r>
              <a:rPr lang="en-US">
                <a:latin typeface="Times New Roman" pitchFamily="-80" charset="0"/>
              </a:rPr>
              <a:t> </a:t>
            </a:r>
          </a:p>
        </p:txBody>
      </p:sp>
    </p:spTree>
    <p:extLst>
      <p:ext uri="{BB962C8B-B14F-4D97-AF65-F5344CB8AC3E}">
        <p14:creationId xmlns:p14="http://schemas.microsoft.com/office/powerpoint/2010/main" val="24639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Column Comparison">
    <p:spTree>
      <p:nvGrpSpPr>
        <p:cNvPr id="1" name=""/>
        <p:cNvGrpSpPr/>
        <p:nvPr/>
      </p:nvGrpSpPr>
      <p:grpSpPr>
        <a:xfrm>
          <a:off x="0" y="0"/>
          <a:ext cx="0" cy="0"/>
          <a:chOff x="0" y="0"/>
          <a:chExt cx="0" cy="0"/>
        </a:xfrm>
      </p:grpSpPr>
      <p:sp>
        <p:nvSpPr>
          <p:cNvPr id="12" name="Rectangle 11"/>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Footer Placeholder 7"/>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8"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9"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2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21" name="Straight Connector 20"/>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a:spLocks noGrp="1"/>
          </p:cNvSpPr>
          <p:nvPr>
            <p:ph sz="half" idx="13"/>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sz="half" idx="14"/>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5"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3228280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with Caption">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Calibri"/>
            </a:endParaRPr>
          </a:p>
        </p:txBody>
      </p:sp>
      <p:sp>
        <p:nvSpPr>
          <p:cNvPr id="4" name="Footer Placeholder 3"/>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5"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19"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2491198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Calibri"/>
            </a:endParaRPr>
          </a:p>
        </p:txBody>
      </p:sp>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0"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1"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2"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3" name="Straight Connector 12"/>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15899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2" name="Content Placeholder 2"/>
          <p:cNvSpPr>
            <a:spLocks noGrp="1"/>
          </p:cNvSpPr>
          <p:nvPr>
            <p:ph idx="1"/>
          </p:nvPr>
        </p:nvSpPr>
        <p:spPr>
          <a:xfrm>
            <a:off x="274320" y="1600200"/>
            <a:ext cx="8595360" cy="4572000"/>
          </a:xfrm>
        </p:spPr>
        <p:txBody>
          <a:bodyPr lIns="0" tIns="0" rIns="0" bIns="0">
            <a:spAutoFit/>
          </a:bodyPr>
          <a:lstStyle>
            <a:lvl1pPr>
              <a:defRPr sz="2000">
                <a:solidFill>
                  <a:srgbClr val="242424"/>
                </a:solidFill>
                <a:latin typeface="Arial"/>
                <a:cs typeface="Arial"/>
              </a:defRPr>
            </a:lvl1pPr>
            <a:lvl2pPr>
              <a:defRPr sz="1800">
                <a:solidFill>
                  <a:srgbClr val="242424"/>
                </a:solidFill>
                <a:latin typeface="Arial"/>
                <a:cs typeface="Arial"/>
              </a:defRPr>
            </a:lvl2pPr>
            <a:lvl3pPr>
              <a:defRPr sz="1600">
                <a:solidFill>
                  <a:srgbClr val="242424"/>
                </a:solidFill>
                <a:latin typeface="Arial"/>
                <a:cs typeface="Arial"/>
              </a:defRPr>
            </a:lvl3pPr>
            <a:lvl4pPr>
              <a:defRPr sz="1400">
                <a:solidFill>
                  <a:srgbClr val="242424"/>
                </a:solidFill>
                <a:latin typeface="Arial"/>
                <a:cs typeface="Arial"/>
              </a:defRPr>
            </a:lvl4pPr>
            <a:lvl5pPr>
              <a:defRPr sz="1400">
                <a:solidFill>
                  <a:srgbClr val="242424"/>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0"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3"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11494646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2"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3"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4"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16"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9625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20" Type="http://schemas.openxmlformats.org/officeDocument/2006/relationships/image" Target="../media/image3.png"/><Relationship Id="rId21" Type="http://schemas.openxmlformats.org/officeDocument/2006/relationships/image" Target="../media/image4.png"/><Relationship Id="rId10" Type="http://schemas.openxmlformats.org/officeDocument/2006/relationships/slideLayout" Target="../slideLayouts/slideLayout11.xml"/><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theme" Target="../theme/theme2.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theme" Target="../theme/theme3.xml"/><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theme" Target="../theme/theme4.xml"/><Relationship Id="rId16" Type="http://schemas.openxmlformats.org/officeDocument/2006/relationships/image" Target="../media/image8.png"/><Relationship Id="rId17" Type="http://schemas.openxmlformats.org/officeDocument/2006/relationships/image" Target="../media/image9.png"/><Relationship Id="rId18" Type="http://schemas.openxmlformats.org/officeDocument/2006/relationships/image" Target="../media/image10.png"/><Relationship Id="rId19"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8"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9" name="Straight Connector 18"/>
          <p:cNvCxnSpPr/>
          <p:nvPr userDrawn="1"/>
        </p:nvCxnSpPr>
        <p:spPr>
          <a:xfrm>
            <a:off x="8602255" y="6454975"/>
            <a:ext cx="0" cy="182880"/>
          </a:xfrm>
          <a:prstGeom prst="line">
            <a:avLst/>
          </a:prstGeom>
          <a:ln w="1270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2"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6815689"/>
      </p:ext>
    </p:extLst>
  </p:cSld>
  <p:clrMap bg1="lt1" tx1="dk1" bg2="lt2" tx2="dk2" accent1="accent1" accent2="accent2" accent3="accent3" accent4="accent4" accent5="accent5" accent6="accent6" hlink="hlink" folHlink="folHlink"/>
  <p:sldLayoutIdLst>
    <p:sldLayoutId id="2147483730" r:id="rId1"/>
  </p:sldLayoutIdLst>
  <p:hf hdr="0"/>
  <p:txStyles>
    <p:titleStyle>
      <a:lvl1pPr algn="l" defTabSz="457200" rtl="0" eaLnBrk="1" latinLnBrk="0" hangingPunct="1">
        <a:spcBef>
          <a:spcPct val="0"/>
        </a:spcBef>
        <a:buNone/>
        <a:defRPr sz="26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3"/>
        </a:buBlip>
        <a:defRPr sz="2000" kern="1200">
          <a:solidFill>
            <a:srgbClr val="242424"/>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rgbClr val="242424"/>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rgbClr val="242424"/>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rgbClr val="242424"/>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rgbClr val="24242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4"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October 29, 2017</a:t>
            </a:fld>
            <a:endParaRPr lang="en-US" dirty="0"/>
          </a:p>
        </p:txBody>
      </p:sp>
      <p:sp>
        <p:nvSpPr>
          <p:cNvPr id="16"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1" name="Straight Connector 10"/>
          <p:cNvCxnSpPr/>
          <p:nvPr/>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43391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73" r:id="rId12"/>
    <p:sldLayoutId id="2147483774" r:id="rId13"/>
    <p:sldLayoutId id="2147483775" r:id="rId14"/>
    <p:sldLayoutId id="2147483776" r:id="rId15"/>
    <p:sldLayoutId id="2147483778" r:id="rId16"/>
  </p:sldLayoutIdLst>
  <p:timing>
    <p:tnLst>
      <p:par>
        <p:cTn id="1" dur="indefinite" restart="never" nodeType="tmRoot"/>
      </p:par>
    </p:tnLst>
  </p:timing>
  <p:hf hdr="0"/>
  <p:txStyles>
    <p:titleStyle>
      <a:lvl1pPr algn="l" defTabSz="457200" rtl="0" eaLnBrk="1" latinLnBrk="0" hangingPunct="1">
        <a:spcBef>
          <a:spcPct val="0"/>
        </a:spcBef>
        <a:buNone/>
        <a:defRPr sz="2600" b="1" kern="1200">
          <a:solidFill>
            <a:srgbClr val="CC7022"/>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8"/>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19"/>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20"/>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21"/>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18"/>
        </a:buBlip>
        <a:defRPr sz="1400" kern="1200">
          <a:solidFill>
            <a:schemeClr val="accent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5"/>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srgbClr val="000000"/>
              </a:solidFill>
              <a:latin typeface="Arial" charset="0"/>
            </a:endParaRPr>
          </a:p>
        </p:txBody>
      </p:sp>
      <p:sp>
        <p:nvSpPr>
          <p:cNvPr id="7172" name="Rectangle 2"/>
          <p:cNvSpPr>
            <a:spLocks noGrp="1" noChangeArrowheads="1"/>
          </p:cNvSpPr>
          <p:nvPr>
            <p:ph type="title"/>
          </p:nvPr>
        </p:nvSpPr>
        <p:spPr bwMode="auto">
          <a:xfrm>
            <a:off x="474663" y="460375"/>
            <a:ext cx="82042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7173" name="Rectangle 3"/>
          <p:cNvSpPr>
            <a:spLocks noGrp="1" noChangeArrowheads="1"/>
          </p:cNvSpPr>
          <p:nvPr>
            <p:ph type="body" idx="1"/>
          </p:nvPr>
        </p:nvSpPr>
        <p:spPr bwMode="auto">
          <a:xfrm>
            <a:off x="492125" y="1676400"/>
            <a:ext cx="8186738" cy="357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Footer Placeholder 3"/>
          <p:cNvSpPr>
            <a:spLocks noGrp="1"/>
          </p:cNvSpPr>
          <p:nvPr>
            <p:ph type="ftr" sz="quarter" idx="3"/>
          </p:nvPr>
        </p:nvSpPr>
        <p:spPr bwMode="auto">
          <a:xfrm>
            <a:off x="180975" y="6424613"/>
            <a:ext cx="6096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tabLst>
                <a:tab pos="457200" algn="l"/>
                <a:tab pos="800100" algn="l"/>
                <a:tab pos="1257300" algn="l"/>
              </a:tabLst>
              <a:defRPr sz="900">
                <a:solidFill>
                  <a:srgbClr val="777777"/>
                </a:solidFill>
              </a:defRPr>
            </a:lvl1pPr>
          </a:lstStyle>
          <a:p>
            <a:pPr defTabSz="914400" fontAlgn="base">
              <a:spcBef>
                <a:spcPct val="0"/>
              </a:spcBef>
              <a:spcAft>
                <a:spcPct val="0"/>
              </a:spcAft>
              <a:defRPr/>
            </a:pPr>
            <a:fld id="{85817D37-4EFE-49C7-8950-2F32A7DACD52}" type="slidenum">
              <a:rPr lang="en-US">
                <a:latin typeface="Arial" charset="0"/>
              </a:rPr>
              <a:pPr defTabSz="914400" fontAlgn="base">
                <a:spcBef>
                  <a:spcPct val="0"/>
                </a:spcBef>
                <a:spcAft>
                  <a:spcPct val="0"/>
                </a:spcAft>
                <a:defRPr/>
              </a:pPr>
              <a:t>‹#›</a:t>
            </a:fld>
            <a:r>
              <a:rPr lang="en-US">
                <a:latin typeface="Times New Roman" pitchFamily="-80" charset="0"/>
              </a:rPr>
              <a:t> </a:t>
            </a:r>
          </a:p>
        </p:txBody>
      </p:sp>
    </p:spTree>
    <p:extLst>
      <p:ext uri="{BB962C8B-B14F-4D97-AF65-F5344CB8AC3E}">
        <p14:creationId xmlns:p14="http://schemas.microsoft.com/office/powerpoint/2010/main" val="289662084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77" r:id="rId13"/>
  </p:sldLayoutIdLst>
  <p:hf sldNum="0" hdr="0" dt="0"/>
  <p:txStyles>
    <p:titleStyle>
      <a:lvl1pPr algn="l" rtl="0" eaLnBrk="0" fontAlgn="base" hangingPunct="0">
        <a:lnSpc>
          <a:spcPct val="85000"/>
        </a:lnSpc>
        <a:spcBef>
          <a:spcPct val="0"/>
        </a:spcBef>
        <a:spcAft>
          <a:spcPct val="0"/>
        </a:spcAft>
        <a:defRPr sz="3000">
          <a:solidFill>
            <a:schemeClr val="bg1"/>
          </a:solidFill>
          <a:latin typeface="+mj-lt"/>
          <a:ea typeface="+mj-ea"/>
          <a:cs typeface="+mj-cs"/>
        </a:defRPr>
      </a:lvl1pPr>
      <a:lvl2pPr algn="l" rtl="0" eaLnBrk="0" fontAlgn="base" hangingPunct="0">
        <a:lnSpc>
          <a:spcPct val="85000"/>
        </a:lnSpc>
        <a:spcBef>
          <a:spcPct val="0"/>
        </a:spcBef>
        <a:spcAft>
          <a:spcPct val="0"/>
        </a:spcAft>
        <a:defRPr sz="3000">
          <a:solidFill>
            <a:schemeClr val="bg1"/>
          </a:solidFill>
          <a:latin typeface="Arial" charset="0"/>
        </a:defRPr>
      </a:lvl2pPr>
      <a:lvl3pPr algn="l" rtl="0" eaLnBrk="0" fontAlgn="base" hangingPunct="0">
        <a:lnSpc>
          <a:spcPct val="85000"/>
        </a:lnSpc>
        <a:spcBef>
          <a:spcPct val="0"/>
        </a:spcBef>
        <a:spcAft>
          <a:spcPct val="0"/>
        </a:spcAft>
        <a:defRPr sz="3000">
          <a:solidFill>
            <a:schemeClr val="bg1"/>
          </a:solidFill>
          <a:latin typeface="Arial" charset="0"/>
        </a:defRPr>
      </a:lvl3pPr>
      <a:lvl4pPr algn="l" rtl="0" eaLnBrk="0" fontAlgn="base" hangingPunct="0">
        <a:lnSpc>
          <a:spcPct val="85000"/>
        </a:lnSpc>
        <a:spcBef>
          <a:spcPct val="0"/>
        </a:spcBef>
        <a:spcAft>
          <a:spcPct val="0"/>
        </a:spcAft>
        <a:defRPr sz="3000">
          <a:solidFill>
            <a:schemeClr val="bg1"/>
          </a:solidFill>
          <a:latin typeface="Arial" charset="0"/>
        </a:defRPr>
      </a:lvl4pPr>
      <a:lvl5pPr algn="l" rtl="0" eaLnBrk="0" fontAlgn="base" hangingPunct="0">
        <a:lnSpc>
          <a:spcPct val="85000"/>
        </a:lnSpc>
        <a:spcBef>
          <a:spcPct val="0"/>
        </a:spcBef>
        <a:spcAft>
          <a:spcPct val="0"/>
        </a:spcAft>
        <a:defRPr sz="3000">
          <a:solidFill>
            <a:schemeClr val="bg1"/>
          </a:solidFill>
          <a:latin typeface="Arial" charset="0"/>
        </a:defRPr>
      </a:lvl5pPr>
      <a:lvl6pPr marL="457200" algn="l" rtl="0" eaLnBrk="0" fontAlgn="base" hangingPunct="0">
        <a:lnSpc>
          <a:spcPct val="85000"/>
        </a:lnSpc>
        <a:spcBef>
          <a:spcPct val="0"/>
        </a:spcBef>
        <a:spcAft>
          <a:spcPct val="0"/>
        </a:spcAft>
        <a:defRPr sz="3000">
          <a:solidFill>
            <a:schemeClr val="bg1"/>
          </a:solidFill>
          <a:latin typeface="Arial" charset="0"/>
        </a:defRPr>
      </a:lvl6pPr>
      <a:lvl7pPr marL="914400" algn="l" rtl="0" eaLnBrk="0" fontAlgn="base" hangingPunct="0">
        <a:lnSpc>
          <a:spcPct val="85000"/>
        </a:lnSpc>
        <a:spcBef>
          <a:spcPct val="0"/>
        </a:spcBef>
        <a:spcAft>
          <a:spcPct val="0"/>
        </a:spcAft>
        <a:defRPr sz="3000">
          <a:solidFill>
            <a:schemeClr val="bg1"/>
          </a:solidFill>
          <a:latin typeface="Arial" charset="0"/>
        </a:defRPr>
      </a:lvl7pPr>
      <a:lvl8pPr marL="1371600" algn="l" rtl="0" eaLnBrk="0" fontAlgn="base" hangingPunct="0">
        <a:lnSpc>
          <a:spcPct val="85000"/>
        </a:lnSpc>
        <a:spcBef>
          <a:spcPct val="0"/>
        </a:spcBef>
        <a:spcAft>
          <a:spcPct val="0"/>
        </a:spcAft>
        <a:defRPr sz="3000">
          <a:solidFill>
            <a:schemeClr val="bg1"/>
          </a:solidFill>
          <a:latin typeface="Arial" charset="0"/>
        </a:defRPr>
      </a:lvl8pPr>
      <a:lvl9pPr marL="1828800" algn="l" rtl="0" eaLnBrk="0" fontAlgn="base" hangingPunct="0">
        <a:lnSpc>
          <a:spcPct val="85000"/>
        </a:lnSpc>
        <a:spcBef>
          <a:spcPct val="0"/>
        </a:spcBef>
        <a:spcAft>
          <a:spcPct val="0"/>
        </a:spcAft>
        <a:defRPr sz="3000">
          <a:solidFill>
            <a:schemeClr val="bg1"/>
          </a:solidFill>
          <a:latin typeface="Arial" charset="0"/>
        </a:defRPr>
      </a:lvl9pPr>
    </p:titleStyle>
    <p:bodyStyle>
      <a:lvl1pPr marL="342900" indent="-342900" algn="l" rtl="0" eaLnBrk="0" fontAlgn="base" hangingPunct="0">
        <a:lnSpc>
          <a:spcPct val="85000"/>
        </a:lnSpc>
        <a:spcBef>
          <a:spcPct val="30000"/>
        </a:spcBef>
        <a:spcAft>
          <a:spcPct val="0"/>
        </a:spcAft>
        <a:buClr>
          <a:schemeClr val="folHlink"/>
        </a:buClr>
        <a:buBlip>
          <a:blip r:embed="rId15"/>
        </a:buBlip>
        <a:defRPr sz="2400">
          <a:solidFill>
            <a:schemeClr val="tx1"/>
          </a:solidFill>
          <a:latin typeface="+mn-lt"/>
          <a:ea typeface="+mn-ea"/>
          <a:cs typeface="+mn-cs"/>
        </a:defRPr>
      </a:lvl1pPr>
      <a:lvl2pPr marL="742950" indent="-285750" algn="l" rtl="0" eaLnBrk="0" fontAlgn="base" hangingPunct="0">
        <a:lnSpc>
          <a:spcPct val="85000"/>
        </a:lnSpc>
        <a:spcBef>
          <a:spcPct val="30000"/>
        </a:spcBef>
        <a:spcAft>
          <a:spcPct val="0"/>
        </a:spcAft>
        <a:buClr>
          <a:schemeClr val="tx2"/>
        </a:buClr>
        <a:buSzPct val="80000"/>
        <a:buBlip>
          <a:blip r:embed="rId16"/>
        </a:buBlip>
        <a:defRPr sz="2000">
          <a:solidFill>
            <a:schemeClr val="tx1"/>
          </a:solidFill>
          <a:latin typeface="+mn-lt"/>
        </a:defRPr>
      </a:lvl2pPr>
      <a:lvl3pPr marL="1143000" indent="-228600" algn="l" rtl="0" eaLnBrk="0" fontAlgn="base" hangingPunct="0">
        <a:lnSpc>
          <a:spcPct val="85000"/>
        </a:lnSpc>
        <a:spcBef>
          <a:spcPct val="30000"/>
        </a:spcBef>
        <a:spcAft>
          <a:spcPct val="0"/>
        </a:spcAft>
        <a:buClr>
          <a:srgbClr val="737373"/>
        </a:buClr>
        <a:buSzPct val="60000"/>
        <a:buBlip>
          <a:blip r:embed="rId17"/>
        </a:buBlip>
        <a:defRPr sz="2000">
          <a:solidFill>
            <a:schemeClr val="tx1"/>
          </a:solidFill>
          <a:latin typeface="+mn-lt"/>
        </a:defRPr>
      </a:lvl3pPr>
      <a:lvl4pPr marL="1600200" indent="-228600" algn="l" rtl="0" eaLnBrk="0" fontAlgn="base" hangingPunct="0">
        <a:lnSpc>
          <a:spcPct val="85000"/>
        </a:lnSpc>
        <a:spcBef>
          <a:spcPct val="30000"/>
        </a:spcBef>
        <a:spcAft>
          <a:spcPct val="0"/>
        </a:spcAft>
        <a:buBlip>
          <a:blip r:embed="rId18"/>
        </a:buBlip>
        <a:defRPr sz="1600">
          <a:solidFill>
            <a:schemeClr val="tx1"/>
          </a:solidFill>
          <a:latin typeface="+mn-lt"/>
        </a:defRPr>
      </a:lvl4pPr>
      <a:lvl5pPr marL="2057400" indent="-228600" algn="l" rtl="0" eaLnBrk="0" fontAlgn="base" hangingPunct="0">
        <a:spcBef>
          <a:spcPct val="20000"/>
        </a:spcBef>
        <a:spcAft>
          <a:spcPct val="0"/>
        </a:spcAft>
        <a:buBlip>
          <a:blip r:embed="rId15"/>
        </a:buBlip>
        <a:defRPr sz="1400">
          <a:solidFill>
            <a:schemeClr val="tx1"/>
          </a:solidFill>
          <a:latin typeface="+mn-lt"/>
        </a:defRPr>
      </a:lvl5pPr>
      <a:lvl6pPr marL="2514600" indent="-228600" algn="l" rtl="0" eaLnBrk="0" fontAlgn="base" hangingPunct="0">
        <a:spcBef>
          <a:spcPct val="20000"/>
        </a:spcBef>
        <a:spcAft>
          <a:spcPct val="0"/>
        </a:spcAft>
        <a:buBlip>
          <a:blip r:embed="rId15"/>
        </a:buBlip>
        <a:defRPr sz="1400">
          <a:solidFill>
            <a:schemeClr val="tx1"/>
          </a:solidFill>
          <a:latin typeface="+mn-lt"/>
        </a:defRPr>
      </a:lvl6pPr>
      <a:lvl7pPr marL="2971800" indent="-228600" algn="l" rtl="0" eaLnBrk="0" fontAlgn="base" hangingPunct="0">
        <a:spcBef>
          <a:spcPct val="20000"/>
        </a:spcBef>
        <a:spcAft>
          <a:spcPct val="0"/>
        </a:spcAft>
        <a:buBlip>
          <a:blip r:embed="rId15"/>
        </a:buBlip>
        <a:defRPr sz="1400">
          <a:solidFill>
            <a:schemeClr val="tx1"/>
          </a:solidFill>
          <a:latin typeface="+mn-lt"/>
        </a:defRPr>
      </a:lvl7pPr>
      <a:lvl8pPr marL="3429000" indent="-228600" algn="l" rtl="0" eaLnBrk="0" fontAlgn="base" hangingPunct="0">
        <a:spcBef>
          <a:spcPct val="20000"/>
        </a:spcBef>
        <a:spcAft>
          <a:spcPct val="0"/>
        </a:spcAft>
        <a:buBlip>
          <a:blip r:embed="rId15"/>
        </a:buBlip>
        <a:defRPr sz="1400">
          <a:solidFill>
            <a:schemeClr val="tx1"/>
          </a:solidFill>
          <a:latin typeface="+mn-lt"/>
        </a:defRPr>
      </a:lvl8pPr>
      <a:lvl9pPr marL="3886200" indent="-228600" algn="l" rtl="0" eaLnBrk="0" fontAlgn="base" hangingPunct="0">
        <a:spcBef>
          <a:spcPct val="20000"/>
        </a:spcBef>
        <a:spcAft>
          <a:spcPct val="0"/>
        </a:spcAft>
        <a:buBlip>
          <a:blip r:embed="rId15"/>
        </a:buBlip>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5"/>
          <p:cNvSpPr>
            <a:spLocks noChangeArrowheads="1"/>
          </p:cNvSpPr>
          <p:nvPr/>
        </p:nvSpPr>
        <p:spPr bwMode="auto">
          <a:xfrm>
            <a:off x="1588" y="0"/>
            <a:ext cx="9144000" cy="914400"/>
          </a:xfrm>
          <a:prstGeom prst="rect">
            <a:avLst/>
          </a:prstGeom>
          <a:solidFill>
            <a:srgbClr val="D57500"/>
          </a:solidFill>
          <a:ln w="9525">
            <a:noFill/>
            <a:miter lim="800000"/>
            <a:headEnd/>
            <a:tailEnd/>
          </a:ln>
        </p:spPr>
        <p:txBody>
          <a:bodyPr wrap="none" anchor="ctr"/>
          <a:lstStyle/>
          <a:p>
            <a:pPr defTabSz="914400" fontAlgn="base">
              <a:spcBef>
                <a:spcPct val="0"/>
              </a:spcBef>
              <a:spcAft>
                <a:spcPct val="0"/>
              </a:spcAft>
              <a:defRPr/>
            </a:pPr>
            <a:endParaRPr lang="en-US">
              <a:solidFill>
                <a:srgbClr val="000000"/>
              </a:solidFill>
              <a:latin typeface="Arial" charset="0"/>
            </a:endParaRPr>
          </a:p>
        </p:txBody>
      </p:sp>
      <p:sp>
        <p:nvSpPr>
          <p:cNvPr id="10244" name="Rectangle 2"/>
          <p:cNvSpPr>
            <a:spLocks noGrp="1" noChangeArrowheads="1"/>
          </p:cNvSpPr>
          <p:nvPr>
            <p:ph type="title"/>
          </p:nvPr>
        </p:nvSpPr>
        <p:spPr bwMode="auto">
          <a:xfrm>
            <a:off x="474663" y="460375"/>
            <a:ext cx="8204200" cy="4540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45" name="Rectangle 3"/>
          <p:cNvSpPr>
            <a:spLocks noGrp="1" noChangeArrowheads="1"/>
          </p:cNvSpPr>
          <p:nvPr>
            <p:ph type="body" idx="1"/>
          </p:nvPr>
        </p:nvSpPr>
        <p:spPr bwMode="auto">
          <a:xfrm>
            <a:off x="492125" y="1676400"/>
            <a:ext cx="8186738" cy="35750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Footer Placeholder 3"/>
          <p:cNvSpPr>
            <a:spLocks noGrp="1"/>
          </p:cNvSpPr>
          <p:nvPr>
            <p:ph type="ftr" sz="quarter" idx="3"/>
          </p:nvPr>
        </p:nvSpPr>
        <p:spPr bwMode="auto">
          <a:xfrm>
            <a:off x="180975" y="6424613"/>
            <a:ext cx="6096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tabLst>
                <a:tab pos="457200" algn="l"/>
                <a:tab pos="800100" algn="l"/>
                <a:tab pos="1257300" algn="l"/>
              </a:tabLst>
              <a:defRPr sz="900">
                <a:solidFill>
                  <a:srgbClr val="777777"/>
                </a:solidFill>
              </a:defRPr>
            </a:lvl1pPr>
          </a:lstStyle>
          <a:p>
            <a:pPr defTabSz="914400" fontAlgn="base">
              <a:spcBef>
                <a:spcPct val="0"/>
              </a:spcBef>
              <a:spcAft>
                <a:spcPct val="0"/>
              </a:spcAft>
              <a:defRPr/>
            </a:pPr>
            <a:fld id="{AF26CF16-2670-4A62-AE63-8F4659997492}" type="slidenum">
              <a:rPr lang="en-US">
                <a:latin typeface="Arial" charset="0"/>
              </a:rPr>
              <a:pPr defTabSz="914400" fontAlgn="base">
                <a:spcBef>
                  <a:spcPct val="0"/>
                </a:spcBef>
                <a:spcAft>
                  <a:spcPct val="0"/>
                </a:spcAft>
                <a:defRPr/>
              </a:pPr>
              <a:t>‹#›</a:t>
            </a:fld>
            <a:r>
              <a:rPr lang="en-US">
                <a:latin typeface="Times New Roman" pitchFamily="-80" charset="0"/>
              </a:rPr>
              <a:t> </a:t>
            </a:r>
          </a:p>
        </p:txBody>
      </p:sp>
    </p:spTree>
    <p:extLst>
      <p:ext uri="{BB962C8B-B14F-4D97-AF65-F5344CB8AC3E}">
        <p14:creationId xmlns:p14="http://schemas.microsoft.com/office/powerpoint/2010/main" val="291622794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Lst>
  <p:hf sldNum="0" hdr="0" dt="0"/>
  <p:txStyles>
    <p:titleStyle>
      <a:lvl1pPr algn="l" rtl="0" eaLnBrk="0" fontAlgn="base" hangingPunct="0">
        <a:lnSpc>
          <a:spcPct val="85000"/>
        </a:lnSpc>
        <a:spcBef>
          <a:spcPct val="0"/>
        </a:spcBef>
        <a:spcAft>
          <a:spcPct val="0"/>
        </a:spcAft>
        <a:defRPr sz="3000">
          <a:solidFill>
            <a:schemeClr val="bg1"/>
          </a:solidFill>
          <a:latin typeface="+mj-lt"/>
          <a:ea typeface="+mj-ea"/>
          <a:cs typeface="+mj-cs"/>
        </a:defRPr>
      </a:lvl1pPr>
      <a:lvl2pPr algn="l" rtl="0" eaLnBrk="0" fontAlgn="base" hangingPunct="0">
        <a:lnSpc>
          <a:spcPct val="85000"/>
        </a:lnSpc>
        <a:spcBef>
          <a:spcPct val="0"/>
        </a:spcBef>
        <a:spcAft>
          <a:spcPct val="0"/>
        </a:spcAft>
        <a:defRPr sz="3000">
          <a:solidFill>
            <a:schemeClr val="bg1"/>
          </a:solidFill>
          <a:latin typeface="Arial" charset="0"/>
        </a:defRPr>
      </a:lvl2pPr>
      <a:lvl3pPr algn="l" rtl="0" eaLnBrk="0" fontAlgn="base" hangingPunct="0">
        <a:lnSpc>
          <a:spcPct val="85000"/>
        </a:lnSpc>
        <a:spcBef>
          <a:spcPct val="0"/>
        </a:spcBef>
        <a:spcAft>
          <a:spcPct val="0"/>
        </a:spcAft>
        <a:defRPr sz="3000">
          <a:solidFill>
            <a:schemeClr val="bg1"/>
          </a:solidFill>
          <a:latin typeface="Arial" charset="0"/>
        </a:defRPr>
      </a:lvl3pPr>
      <a:lvl4pPr algn="l" rtl="0" eaLnBrk="0" fontAlgn="base" hangingPunct="0">
        <a:lnSpc>
          <a:spcPct val="85000"/>
        </a:lnSpc>
        <a:spcBef>
          <a:spcPct val="0"/>
        </a:spcBef>
        <a:spcAft>
          <a:spcPct val="0"/>
        </a:spcAft>
        <a:defRPr sz="3000">
          <a:solidFill>
            <a:schemeClr val="bg1"/>
          </a:solidFill>
          <a:latin typeface="Arial" charset="0"/>
        </a:defRPr>
      </a:lvl4pPr>
      <a:lvl5pPr algn="l" rtl="0" eaLnBrk="0" fontAlgn="base" hangingPunct="0">
        <a:lnSpc>
          <a:spcPct val="85000"/>
        </a:lnSpc>
        <a:spcBef>
          <a:spcPct val="0"/>
        </a:spcBef>
        <a:spcAft>
          <a:spcPct val="0"/>
        </a:spcAft>
        <a:defRPr sz="3000">
          <a:solidFill>
            <a:schemeClr val="bg1"/>
          </a:solidFill>
          <a:latin typeface="Arial" charset="0"/>
        </a:defRPr>
      </a:lvl5pPr>
      <a:lvl6pPr marL="457200" algn="l" rtl="0" eaLnBrk="0" fontAlgn="base" hangingPunct="0">
        <a:lnSpc>
          <a:spcPct val="85000"/>
        </a:lnSpc>
        <a:spcBef>
          <a:spcPct val="0"/>
        </a:spcBef>
        <a:spcAft>
          <a:spcPct val="0"/>
        </a:spcAft>
        <a:defRPr sz="3000">
          <a:solidFill>
            <a:schemeClr val="bg1"/>
          </a:solidFill>
          <a:latin typeface="Arial" charset="0"/>
        </a:defRPr>
      </a:lvl6pPr>
      <a:lvl7pPr marL="914400" algn="l" rtl="0" eaLnBrk="0" fontAlgn="base" hangingPunct="0">
        <a:lnSpc>
          <a:spcPct val="85000"/>
        </a:lnSpc>
        <a:spcBef>
          <a:spcPct val="0"/>
        </a:spcBef>
        <a:spcAft>
          <a:spcPct val="0"/>
        </a:spcAft>
        <a:defRPr sz="3000">
          <a:solidFill>
            <a:schemeClr val="bg1"/>
          </a:solidFill>
          <a:latin typeface="Arial" charset="0"/>
        </a:defRPr>
      </a:lvl7pPr>
      <a:lvl8pPr marL="1371600" algn="l" rtl="0" eaLnBrk="0" fontAlgn="base" hangingPunct="0">
        <a:lnSpc>
          <a:spcPct val="85000"/>
        </a:lnSpc>
        <a:spcBef>
          <a:spcPct val="0"/>
        </a:spcBef>
        <a:spcAft>
          <a:spcPct val="0"/>
        </a:spcAft>
        <a:defRPr sz="3000">
          <a:solidFill>
            <a:schemeClr val="bg1"/>
          </a:solidFill>
          <a:latin typeface="Arial" charset="0"/>
        </a:defRPr>
      </a:lvl8pPr>
      <a:lvl9pPr marL="1828800" algn="l" rtl="0" eaLnBrk="0" fontAlgn="base" hangingPunct="0">
        <a:lnSpc>
          <a:spcPct val="85000"/>
        </a:lnSpc>
        <a:spcBef>
          <a:spcPct val="0"/>
        </a:spcBef>
        <a:spcAft>
          <a:spcPct val="0"/>
        </a:spcAft>
        <a:defRPr sz="3000">
          <a:solidFill>
            <a:schemeClr val="bg1"/>
          </a:solidFill>
          <a:latin typeface="Arial" charset="0"/>
        </a:defRPr>
      </a:lvl9pPr>
    </p:titleStyle>
    <p:bodyStyle>
      <a:lvl1pPr marL="342900" indent="-342900" algn="l" rtl="0" eaLnBrk="0" fontAlgn="base" hangingPunct="0">
        <a:lnSpc>
          <a:spcPct val="85000"/>
        </a:lnSpc>
        <a:spcBef>
          <a:spcPct val="30000"/>
        </a:spcBef>
        <a:spcAft>
          <a:spcPct val="0"/>
        </a:spcAft>
        <a:buClr>
          <a:schemeClr val="folHlink"/>
        </a:buClr>
        <a:buBlip>
          <a:blip r:embed="rId16"/>
        </a:buBlip>
        <a:defRPr sz="2400">
          <a:solidFill>
            <a:schemeClr val="tx1"/>
          </a:solidFill>
          <a:latin typeface="+mn-lt"/>
          <a:ea typeface="+mn-ea"/>
          <a:cs typeface="+mn-cs"/>
        </a:defRPr>
      </a:lvl1pPr>
      <a:lvl2pPr marL="742950" indent="-285750" algn="l" rtl="0" eaLnBrk="0" fontAlgn="base" hangingPunct="0">
        <a:lnSpc>
          <a:spcPct val="85000"/>
        </a:lnSpc>
        <a:spcBef>
          <a:spcPct val="30000"/>
        </a:spcBef>
        <a:spcAft>
          <a:spcPct val="0"/>
        </a:spcAft>
        <a:buClr>
          <a:schemeClr val="tx2"/>
        </a:buClr>
        <a:buSzPct val="80000"/>
        <a:buBlip>
          <a:blip r:embed="rId17"/>
        </a:buBlip>
        <a:defRPr sz="2000">
          <a:solidFill>
            <a:schemeClr val="tx1"/>
          </a:solidFill>
          <a:latin typeface="+mn-lt"/>
        </a:defRPr>
      </a:lvl2pPr>
      <a:lvl3pPr marL="1143000" indent="-228600" algn="l" rtl="0" eaLnBrk="0" fontAlgn="base" hangingPunct="0">
        <a:lnSpc>
          <a:spcPct val="85000"/>
        </a:lnSpc>
        <a:spcBef>
          <a:spcPct val="30000"/>
        </a:spcBef>
        <a:spcAft>
          <a:spcPct val="0"/>
        </a:spcAft>
        <a:buClr>
          <a:srgbClr val="737373"/>
        </a:buClr>
        <a:buSzPct val="60000"/>
        <a:buBlip>
          <a:blip r:embed="rId18"/>
        </a:buBlip>
        <a:defRPr sz="2000">
          <a:solidFill>
            <a:schemeClr val="tx1"/>
          </a:solidFill>
          <a:latin typeface="+mn-lt"/>
        </a:defRPr>
      </a:lvl3pPr>
      <a:lvl4pPr marL="1600200" indent="-228600" algn="l" rtl="0" eaLnBrk="0" fontAlgn="base" hangingPunct="0">
        <a:lnSpc>
          <a:spcPct val="85000"/>
        </a:lnSpc>
        <a:spcBef>
          <a:spcPct val="30000"/>
        </a:spcBef>
        <a:spcAft>
          <a:spcPct val="0"/>
        </a:spcAft>
        <a:buBlip>
          <a:blip r:embed="rId19"/>
        </a:buBlip>
        <a:defRPr sz="1600">
          <a:solidFill>
            <a:schemeClr val="tx1"/>
          </a:solidFill>
          <a:latin typeface="+mn-lt"/>
        </a:defRPr>
      </a:lvl4pPr>
      <a:lvl5pPr marL="2057400" indent="-228600" algn="l" rtl="0" eaLnBrk="0" fontAlgn="base" hangingPunct="0">
        <a:spcBef>
          <a:spcPct val="20000"/>
        </a:spcBef>
        <a:spcAft>
          <a:spcPct val="0"/>
        </a:spcAft>
        <a:buBlip>
          <a:blip r:embed="rId16"/>
        </a:buBlip>
        <a:defRPr sz="1400">
          <a:solidFill>
            <a:schemeClr val="tx1"/>
          </a:solidFill>
          <a:latin typeface="+mn-lt"/>
        </a:defRPr>
      </a:lvl5pPr>
      <a:lvl6pPr marL="2514600" indent="-228600" algn="l" rtl="0" eaLnBrk="0" fontAlgn="base" hangingPunct="0">
        <a:spcBef>
          <a:spcPct val="20000"/>
        </a:spcBef>
        <a:spcAft>
          <a:spcPct val="0"/>
        </a:spcAft>
        <a:buBlip>
          <a:blip r:embed="rId16"/>
        </a:buBlip>
        <a:defRPr sz="1400">
          <a:solidFill>
            <a:schemeClr val="tx1"/>
          </a:solidFill>
          <a:latin typeface="+mn-lt"/>
        </a:defRPr>
      </a:lvl6pPr>
      <a:lvl7pPr marL="2971800" indent="-228600" algn="l" rtl="0" eaLnBrk="0" fontAlgn="base" hangingPunct="0">
        <a:spcBef>
          <a:spcPct val="20000"/>
        </a:spcBef>
        <a:spcAft>
          <a:spcPct val="0"/>
        </a:spcAft>
        <a:buBlip>
          <a:blip r:embed="rId16"/>
        </a:buBlip>
        <a:defRPr sz="1400">
          <a:solidFill>
            <a:schemeClr val="tx1"/>
          </a:solidFill>
          <a:latin typeface="+mn-lt"/>
        </a:defRPr>
      </a:lvl7pPr>
      <a:lvl8pPr marL="3429000" indent="-228600" algn="l" rtl="0" eaLnBrk="0" fontAlgn="base" hangingPunct="0">
        <a:spcBef>
          <a:spcPct val="20000"/>
        </a:spcBef>
        <a:spcAft>
          <a:spcPct val="0"/>
        </a:spcAft>
        <a:buBlip>
          <a:blip r:embed="rId16"/>
        </a:buBlip>
        <a:defRPr sz="1400">
          <a:solidFill>
            <a:schemeClr val="tx1"/>
          </a:solidFill>
          <a:latin typeface="+mn-lt"/>
        </a:defRPr>
      </a:lvl8pPr>
      <a:lvl9pPr marL="3886200" indent="-228600" algn="l" rtl="0" eaLnBrk="0" fontAlgn="base" hangingPunct="0">
        <a:spcBef>
          <a:spcPct val="20000"/>
        </a:spcBef>
        <a:spcAft>
          <a:spcPct val="0"/>
        </a:spcAft>
        <a:buBlip>
          <a:blip r:embed="rId16"/>
        </a:buBlip>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48.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0.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jpg"/><Relationship Id="rId8" Type="http://schemas.openxmlformats.org/officeDocument/2006/relationships/image" Target="../media/image18.jpg"/><Relationship Id="rId9"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8.png"/><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85.wmf"/><Relationship Id="rId6" Type="http://schemas.openxmlformats.org/officeDocument/2006/relationships/image" Target="../media/image86.wmf"/><Relationship Id="rId7" Type="http://schemas.openxmlformats.org/officeDocument/2006/relationships/image" Target="../media/image87.wmf"/><Relationship Id="rId8"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88.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301824" y="655129"/>
            <a:ext cx="8604448" cy="2114195"/>
          </a:xfrm>
        </p:spPr>
        <p:txBody>
          <a:bodyPr rtlCol="0">
            <a:normAutofit/>
          </a:bodyPr>
          <a:lstStyle/>
          <a:p>
            <a:pPr algn="ctr" fontAlgn="auto">
              <a:spcAft>
                <a:spcPts val="0"/>
              </a:spcAft>
              <a:defRPr/>
            </a:pPr>
            <a:r>
              <a:rPr lang="en-US" dirty="0"/>
              <a:t>Distributed control solutions for </a:t>
            </a:r>
            <a:r>
              <a:rPr lang="en-US" dirty="0" smtClean="0"/>
              <a:t/>
            </a:r>
            <a:br>
              <a:rPr lang="en-US" dirty="0" smtClean="0"/>
            </a:br>
            <a:r>
              <a:rPr lang="en-US" dirty="0" smtClean="0"/>
              <a:t>DER </a:t>
            </a:r>
            <a:r>
              <a:rPr lang="en-US" dirty="0"/>
              <a:t>integration</a:t>
            </a:r>
            <a:endParaRPr lang="da-DK" dirty="0">
              <a:ea typeface="+mj-ea"/>
            </a:endParaRPr>
          </a:p>
        </p:txBody>
      </p:sp>
      <p:sp>
        <p:nvSpPr>
          <p:cNvPr id="2" name="Pladsholder til tekst 1"/>
          <p:cNvSpPr>
            <a:spLocks noGrp="1"/>
          </p:cNvSpPr>
          <p:nvPr>
            <p:ph type="body" sz="quarter" idx="10"/>
          </p:nvPr>
        </p:nvSpPr>
        <p:spPr>
          <a:xfrm>
            <a:off x="1403648" y="3511042"/>
            <a:ext cx="6400800" cy="1409956"/>
          </a:xfrm>
        </p:spPr>
        <p:txBody>
          <a:bodyPr rtlCol="0"/>
          <a:lstStyle/>
          <a:p>
            <a:pPr fontAlgn="auto">
              <a:spcAft>
                <a:spcPts val="0"/>
              </a:spcAft>
              <a:buFont typeface="Arial" pitchFamily="34" charset="0"/>
              <a:buNone/>
              <a:defRPr/>
            </a:pPr>
            <a:r>
              <a:rPr lang="da-DK" sz="2000" dirty="0" smtClean="0">
                <a:ea typeface="+mn-ea"/>
              </a:rPr>
              <a:t>Jakob </a:t>
            </a:r>
            <a:r>
              <a:rPr lang="da-DK" sz="2000" dirty="0" err="1" smtClean="0">
                <a:ea typeface="+mn-ea"/>
              </a:rPr>
              <a:t>stoustrup</a:t>
            </a:r>
            <a:endParaRPr lang="da-DK" sz="2000" dirty="0" smtClean="0">
              <a:ea typeface="+mn-ea"/>
            </a:endParaRPr>
          </a:p>
          <a:p>
            <a:pPr fontAlgn="auto">
              <a:spcAft>
                <a:spcPts val="0"/>
              </a:spcAft>
              <a:buFont typeface="Arial" pitchFamily="34" charset="0"/>
              <a:buNone/>
              <a:defRPr/>
            </a:pPr>
            <a:r>
              <a:rPr lang="da-DK" sz="2000" dirty="0" smtClean="0">
                <a:ea typeface="+mn-ea"/>
              </a:rPr>
              <a:t>Professor, </a:t>
            </a:r>
            <a:r>
              <a:rPr lang="da-DK" sz="2000" dirty="0" err="1" smtClean="0">
                <a:ea typeface="+mn-ea"/>
              </a:rPr>
              <a:t>PhD</a:t>
            </a:r>
            <a:endParaRPr lang="da-DK" sz="2000" dirty="0" smtClean="0">
              <a:ea typeface="+mn-ea"/>
            </a:endParaRPr>
          </a:p>
          <a:p>
            <a:pPr fontAlgn="auto">
              <a:spcAft>
                <a:spcPts val="0"/>
              </a:spcAft>
              <a:buFont typeface="Arial" pitchFamily="34" charset="0"/>
              <a:buNone/>
              <a:defRPr/>
            </a:pPr>
            <a:r>
              <a:rPr lang="da-DK" sz="2000" dirty="0" err="1" smtClean="0">
                <a:ea typeface="+mn-ea"/>
              </a:rPr>
              <a:t>jakob@es.aau.dk</a:t>
            </a:r>
            <a:endParaRPr lang="da-DK" sz="2000" dirty="0" smtClean="0">
              <a:ea typeface="+mn-ea"/>
            </a:endParaRPr>
          </a:p>
        </p:txBody>
      </p:sp>
    </p:spTree>
    <p:extLst>
      <p:ext uri="{BB962C8B-B14F-4D97-AF65-F5344CB8AC3E}">
        <p14:creationId xmlns:p14="http://schemas.microsoft.com/office/powerpoint/2010/main" val="130132783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a:t>
            </a:r>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17" name="Content Placeholder 2"/>
          <p:cNvSpPr txBox="1">
            <a:spLocks/>
          </p:cNvSpPr>
          <p:nvPr/>
        </p:nvSpPr>
        <p:spPr>
          <a:xfrm>
            <a:off x="413562" y="1224401"/>
            <a:ext cx="8305800" cy="1905000"/>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5% </a:t>
            </a:r>
            <a:r>
              <a:rPr lang="en-US" dirty="0" smtClean="0"/>
              <a:t>peak reduction could reduce the wholesale electricity price by </a:t>
            </a:r>
            <a:r>
              <a:rPr lang="en-US" b="1" dirty="0" smtClean="0"/>
              <a:t>50%</a:t>
            </a:r>
            <a:endParaRPr lang="en-US" dirty="0" smtClean="0"/>
          </a:p>
          <a:p>
            <a:r>
              <a:rPr lang="en-US" dirty="0" smtClean="0"/>
              <a:t>Peak shaving could save </a:t>
            </a:r>
            <a:r>
              <a:rPr lang="en-US" b="1" dirty="0" smtClean="0"/>
              <a:t>$10–15 </a:t>
            </a:r>
            <a:r>
              <a:rPr lang="en-US" dirty="0" smtClean="0"/>
              <a:t>billion/year for the U.S. electricity market</a:t>
            </a:r>
          </a:p>
          <a:p>
            <a:r>
              <a:rPr lang="en-US" dirty="0" smtClean="0"/>
              <a:t>Buildings consume about </a:t>
            </a:r>
            <a:r>
              <a:rPr lang="en-US" b="1" dirty="0" smtClean="0"/>
              <a:t>40%</a:t>
            </a:r>
            <a:r>
              <a:rPr lang="en-US" dirty="0" smtClean="0"/>
              <a:t> of energy and </a:t>
            </a:r>
            <a:r>
              <a:rPr lang="en-US" b="1" dirty="0" smtClean="0"/>
              <a:t>75%</a:t>
            </a:r>
            <a:r>
              <a:rPr lang="en-US" dirty="0" smtClean="0"/>
              <a:t> of electricity in the U.S.</a:t>
            </a:r>
          </a:p>
          <a:p>
            <a:r>
              <a:rPr lang="en-US" dirty="0" smtClean="0"/>
              <a:t>There are </a:t>
            </a:r>
            <a:r>
              <a:rPr lang="en-US" b="1" dirty="0" smtClean="0"/>
              <a:t>5.6 million </a:t>
            </a:r>
            <a:r>
              <a:rPr lang="en-US" dirty="0" smtClean="0"/>
              <a:t>commercial buildings, contributing </a:t>
            </a:r>
            <a:r>
              <a:rPr lang="en-US" b="1" dirty="0" smtClean="0"/>
              <a:t>1/3</a:t>
            </a:r>
            <a:r>
              <a:rPr lang="en-US" dirty="0" smtClean="0"/>
              <a:t> of peak load </a:t>
            </a:r>
          </a:p>
          <a:p>
            <a:r>
              <a:rPr lang="en-US" dirty="0" smtClean="0"/>
              <a:t>Peak demand is short, but contributes up to </a:t>
            </a:r>
            <a:r>
              <a:rPr lang="en-US" b="1" dirty="0" smtClean="0"/>
              <a:t>50%</a:t>
            </a:r>
            <a:r>
              <a:rPr lang="en-US" dirty="0" smtClean="0"/>
              <a:t> of the overall building bill </a:t>
            </a:r>
          </a:p>
        </p:txBody>
      </p:sp>
      <p:pic>
        <p:nvPicPr>
          <p:cNvPr id="19" name="Picture 18" descr="campus3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75" y="4083538"/>
            <a:ext cx="8326418" cy="2281404"/>
          </a:xfrm>
          <a:prstGeom prst="rect">
            <a:avLst/>
          </a:prstGeom>
        </p:spPr>
      </p:pic>
      <p:sp>
        <p:nvSpPr>
          <p:cNvPr id="20" name="Content Placeholder 3"/>
          <p:cNvSpPr txBox="1">
            <a:spLocks/>
          </p:cNvSpPr>
          <p:nvPr/>
        </p:nvSpPr>
        <p:spPr>
          <a:xfrm>
            <a:off x="408460" y="3036846"/>
            <a:ext cx="8430740" cy="923330"/>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33856" indent="-1188720">
              <a:buNone/>
            </a:pPr>
            <a:r>
              <a:rPr lang="en-US" b="1" dirty="0" smtClean="0">
                <a:solidFill>
                  <a:srgbClr val="000000"/>
                </a:solidFill>
                <a:latin typeface="+mn-lt"/>
              </a:rPr>
              <a:t>Objective: </a:t>
            </a:r>
            <a:r>
              <a:rPr lang="en-US" dirty="0" smtClean="0">
                <a:solidFill>
                  <a:srgbClr val="000000"/>
                </a:solidFill>
                <a:latin typeface="+mn-lt"/>
              </a:rPr>
              <a:t>design a distributed and scalable power allocation method for peak load management and other types of demand modulation for a campus with many buildings.</a:t>
            </a:r>
            <a:endParaRPr lang="en-US" dirty="0">
              <a:solidFill>
                <a:srgbClr val="000000"/>
              </a:solidFill>
              <a:latin typeface="+mn-lt"/>
            </a:endParaRPr>
          </a:p>
        </p:txBody>
      </p:sp>
    </p:spTree>
    <p:extLst>
      <p:ext uri="{BB962C8B-B14F-4D97-AF65-F5344CB8AC3E}">
        <p14:creationId xmlns:p14="http://schemas.microsoft.com/office/powerpoint/2010/main" val="730526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solidFill>
                  <a:srgbClr val="BA5E23"/>
                </a:solidFill>
              </a:rPr>
              <a:t>Model </a:t>
            </a:r>
            <a:r>
              <a:rPr lang="en-US" sz="2400" dirty="0">
                <a:solidFill>
                  <a:srgbClr val="BA5E23"/>
                </a:solidFill>
              </a:rPr>
              <a:t>Predictive Control approach to characterize </a:t>
            </a:r>
            <a:r>
              <a:rPr lang="en-US" sz="2400" dirty="0" smtClean="0">
                <a:solidFill>
                  <a:srgbClr val="BA5E23"/>
                </a:solidFill>
              </a:rPr>
              <a:t>building </a:t>
            </a:r>
            <a:r>
              <a:rPr lang="en-US" sz="2400" dirty="0">
                <a:solidFill>
                  <a:srgbClr val="BA5E23"/>
                </a:solidFill>
              </a:rPr>
              <a:t>power </a:t>
            </a:r>
            <a:r>
              <a:rPr lang="en-US" sz="2400" dirty="0" smtClean="0">
                <a:solidFill>
                  <a:srgbClr val="BA5E23"/>
                </a:solidFill>
              </a:rPr>
              <a:t>flexibility</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pic>
        <p:nvPicPr>
          <p:cNvPr id="2" name="Picture 1"/>
          <p:cNvPicPr>
            <a:picLocks noChangeAspect="1"/>
          </p:cNvPicPr>
          <p:nvPr/>
        </p:nvPicPr>
        <p:blipFill>
          <a:blip r:embed="rId2"/>
          <a:stretch>
            <a:fillRect/>
          </a:stretch>
        </p:blipFill>
        <p:spPr>
          <a:xfrm>
            <a:off x="0" y="1229964"/>
            <a:ext cx="9144000" cy="5368313"/>
          </a:xfrm>
          <a:prstGeom prst="rect">
            <a:avLst/>
          </a:prstGeom>
        </p:spPr>
      </p:pic>
    </p:spTree>
    <p:extLst>
      <p:ext uri="{BB962C8B-B14F-4D97-AF65-F5344CB8AC3E}">
        <p14:creationId xmlns:p14="http://schemas.microsoft.com/office/powerpoint/2010/main" val="800909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solidFill>
                  <a:srgbClr val="BA5E23"/>
                </a:solidFill>
              </a:rPr>
              <a:t>Nash </a:t>
            </a:r>
            <a:r>
              <a:rPr lang="en-US" sz="2400" dirty="0">
                <a:solidFill>
                  <a:srgbClr val="BA5E23"/>
                </a:solidFill>
              </a:rPr>
              <a:t>bargaining and dual decomposition are used to solve the negotiation </a:t>
            </a:r>
            <a:r>
              <a:rPr lang="en-US" sz="2400" dirty="0" smtClean="0">
                <a:solidFill>
                  <a:srgbClr val="BA5E23"/>
                </a:solidFill>
              </a:rPr>
              <a:t>problem</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pic>
        <p:nvPicPr>
          <p:cNvPr id="5" name="Picture 4"/>
          <p:cNvPicPr>
            <a:picLocks noChangeAspect="1"/>
          </p:cNvPicPr>
          <p:nvPr/>
        </p:nvPicPr>
        <p:blipFill>
          <a:blip r:embed="rId2"/>
          <a:stretch>
            <a:fillRect/>
          </a:stretch>
        </p:blipFill>
        <p:spPr>
          <a:xfrm>
            <a:off x="0" y="1173328"/>
            <a:ext cx="9144000" cy="4869493"/>
          </a:xfrm>
          <a:prstGeom prst="rect">
            <a:avLst/>
          </a:prstGeom>
        </p:spPr>
      </p:pic>
      <p:sp>
        <p:nvSpPr>
          <p:cNvPr id="2" name="TextBox 1"/>
          <p:cNvSpPr txBox="1"/>
          <p:nvPr/>
        </p:nvSpPr>
        <p:spPr>
          <a:xfrm>
            <a:off x="5858390" y="3259011"/>
            <a:ext cx="1313806" cy="369332"/>
          </a:xfrm>
          <a:prstGeom prst="rect">
            <a:avLst/>
          </a:prstGeom>
          <a:noFill/>
        </p:spPr>
        <p:txBody>
          <a:bodyPr wrap="none" rtlCol="0">
            <a:spAutoFit/>
          </a:bodyPr>
          <a:lstStyle/>
          <a:p>
            <a:r>
              <a:rPr lang="en-US" dirty="0" smtClean="0"/>
              <a:t>43 buildings</a:t>
            </a:r>
            <a:endParaRPr lang="en-US" dirty="0"/>
          </a:p>
        </p:txBody>
      </p:sp>
    </p:spTree>
    <p:extLst>
      <p:ext uri="{BB962C8B-B14F-4D97-AF65-F5344CB8AC3E}">
        <p14:creationId xmlns:p14="http://schemas.microsoft.com/office/powerpoint/2010/main" val="455341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287" y="310928"/>
            <a:ext cx="6629400" cy="868680"/>
          </a:xfrm>
        </p:spPr>
        <p:txBody>
          <a:bodyPr/>
          <a:lstStyle/>
          <a:p>
            <a:r>
              <a:rPr lang="en-US" dirty="0" smtClean="0"/>
              <a:t>Results</a:t>
            </a:r>
            <a:endParaRPr lang="en-US" dirty="0"/>
          </a:p>
        </p:txBody>
      </p:sp>
      <p:pic>
        <p:nvPicPr>
          <p:cNvPr id="16" name="Picture 15" descr="baseline.eps"/>
          <p:cNvPicPr>
            <a:picLocks/>
          </p:cNvPicPr>
          <p:nvPr/>
        </p:nvPicPr>
        <p:blipFill>
          <a:blip r:embed="rId2">
            <a:extLst>
              <a:ext uri="{28A0092B-C50C-407E-A947-70E740481C1C}">
                <a14:useLocalDpi xmlns:a14="http://schemas.microsoft.com/office/drawing/2010/main" val="0"/>
              </a:ext>
            </a:extLst>
          </a:blip>
          <a:stretch>
            <a:fillRect/>
          </a:stretch>
        </p:blipFill>
        <p:spPr>
          <a:xfrm>
            <a:off x="5261164" y="3986878"/>
            <a:ext cx="3657600" cy="2423160"/>
          </a:xfrm>
          <a:prstGeom prst="rect">
            <a:avLst/>
          </a:prstGeom>
        </p:spPr>
      </p:pic>
      <p:pic>
        <p:nvPicPr>
          <p:cNvPr id="28" name="Picture 27" descr="flexibility.eps"/>
          <p:cNvPicPr>
            <a:picLocks/>
          </p:cNvPicPr>
          <p:nvPr/>
        </p:nvPicPr>
        <p:blipFill>
          <a:blip r:embed="rId3">
            <a:extLst>
              <a:ext uri="{28A0092B-C50C-407E-A947-70E740481C1C}">
                <a14:useLocalDpi xmlns:a14="http://schemas.microsoft.com/office/drawing/2010/main" val="0"/>
              </a:ext>
            </a:extLst>
          </a:blip>
          <a:stretch>
            <a:fillRect/>
          </a:stretch>
        </p:blipFill>
        <p:spPr>
          <a:xfrm>
            <a:off x="5271289" y="1479143"/>
            <a:ext cx="3657600" cy="2423160"/>
          </a:xfrm>
          <a:prstGeom prst="rect">
            <a:avLst/>
          </a:prstGeom>
        </p:spPr>
      </p:pic>
      <p:pic>
        <p:nvPicPr>
          <p:cNvPr id="30" name="Picture 29" descr="HVAC.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89" y="1673781"/>
            <a:ext cx="3581400" cy="2015161"/>
          </a:xfrm>
          <a:prstGeom prst="rect">
            <a:avLst/>
          </a:prstGeom>
        </p:spPr>
      </p:pic>
      <p:pic>
        <p:nvPicPr>
          <p:cNvPr id="31" name="Picture 30" descr="campus_grap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89" y="4139278"/>
            <a:ext cx="3505200" cy="2209800"/>
          </a:xfrm>
          <a:prstGeom prst="rect">
            <a:avLst/>
          </a:prstGeom>
          <a:ln>
            <a:solidFill>
              <a:schemeClr val="accent6">
                <a:lumMod val="60000"/>
                <a:lumOff val="40000"/>
              </a:schemeClr>
            </a:solidFill>
          </a:ln>
        </p:spPr>
      </p:pic>
      <p:sp>
        <p:nvSpPr>
          <p:cNvPr id="32" name="Right Arrow 31"/>
          <p:cNvSpPr/>
          <p:nvPr/>
        </p:nvSpPr>
        <p:spPr>
          <a:xfrm>
            <a:off x="3899689" y="2545943"/>
            <a:ext cx="1447800" cy="228600"/>
          </a:xfrm>
          <a:prstGeom prst="rightArrow">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827475" y="2746398"/>
            <a:ext cx="1582484" cy="246221"/>
          </a:xfrm>
          <a:prstGeom prst="rect">
            <a:avLst/>
          </a:prstGeom>
        </p:spPr>
        <p:txBody>
          <a:bodyPr wrap="none">
            <a:spAutoFit/>
          </a:bodyPr>
          <a:lstStyle/>
          <a:p>
            <a:r>
              <a:rPr lang="en-US" sz="1000" dirty="0"/>
              <a:t>Model Predictive </a:t>
            </a:r>
            <a:r>
              <a:rPr lang="en-US" sz="1000" dirty="0" smtClean="0"/>
              <a:t>Control</a:t>
            </a:r>
            <a:endParaRPr lang="en-US" sz="1000" dirty="0"/>
          </a:p>
        </p:txBody>
      </p:sp>
      <p:sp>
        <p:nvSpPr>
          <p:cNvPr id="34" name="Rectangle 33"/>
          <p:cNvSpPr/>
          <p:nvPr/>
        </p:nvSpPr>
        <p:spPr>
          <a:xfrm>
            <a:off x="4356889" y="2317343"/>
            <a:ext cx="469637" cy="246221"/>
          </a:xfrm>
          <a:prstGeom prst="rect">
            <a:avLst/>
          </a:prstGeom>
        </p:spPr>
        <p:txBody>
          <a:bodyPr wrap="none">
            <a:spAutoFit/>
          </a:bodyPr>
          <a:lstStyle/>
          <a:p>
            <a:r>
              <a:rPr lang="en-US" sz="1000" dirty="0" smtClean="0"/>
              <a:t>MPC </a:t>
            </a:r>
            <a:endParaRPr lang="en-US" sz="1000" dirty="0"/>
          </a:p>
        </p:txBody>
      </p:sp>
      <p:sp>
        <p:nvSpPr>
          <p:cNvPr id="35" name="Right Arrow 34"/>
          <p:cNvSpPr/>
          <p:nvPr/>
        </p:nvSpPr>
        <p:spPr>
          <a:xfrm>
            <a:off x="3948429" y="5053678"/>
            <a:ext cx="1447800" cy="228600"/>
          </a:xfrm>
          <a:prstGeom prst="rightArrow">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028615" y="5254133"/>
            <a:ext cx="1332253" cy="246221"/>
          </a:xfrm>
          <a:prstGeom prst="rect">
            <a:avLst/>
          </a:prstGeom>
        </p:spPr>
        <p:txBody>
          <a:bodyPr wrap="none">
            <a:spAutoFit/>
          </a:bodyPr>
          <a:lstStyle/>
          <a:p>
            <a:r>
              <a:rPr lang="en-US" sz="1000" dirty="0" smtClean="0"/>
              <a:t>Dual Decomposition</a:t>
            </a:r>
            <a:endParaRPr lang="en-US" sz="1000" dirty="0"/>
          </a:p>
        </p:txBody>
      </p:sp>
      <p:sp>
        <p:nvSpPr>
          <p:cNvPr id="37" name="Rectangle 36"/>
          <p:cNvSpPr/>
          <p:nvPr/>
        </p:nvSpPr>
        <p:spPr>
          <a:xfrm>
            <a:off x="4114998" y="4825078"/>
            <a:ext cx="1132817" cy="246221"/>
          </a:xfrm>
          <a:prstGeom prst="rect">
            <a:avLst/>
          </a:prstGeom>
        </p:spPr>
        <p:txBody>
          <a:bodyPr wrap="none">
            <a:spAutoFit/>
          </a:bodyPr>
          <a:lstStyle/>
          <a:p>
            <a:r>
              <a:rPr lang="en-US" sz="1000" dirty="0" smtClean="0"/>
              <a:t>Nash Bargaining</a:t>
            </a:r>
            <a:endParaRPr lang="en-US" sz="1000" dirty="0"/>
          </a:p>
        </p:txBody>
      </p:sp>
    </p:spTree>
    <p:extLst>
      <p:ext uri="{BB962C8B-B14F-4D97-AF65-F5344CB8AC3E}">
        <p14:creationId xmlns:p14="http://schemas.microsoft.com/office/powerpoint/2010/main" val="1431986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519723" y="2508222"/>
            <a:ext cx="8028354" cy="686317"/>
          </a:xfrm>
        </p:spPr>
        <p:txBody>
          <a:bodyPr/>
          <a:lstStyle/>
          <a:p>
            <a:r>
              <a:rPr lang="en-US" sz="3200" dirty="0"/>
              <a:t>Distributed Control for Grid Applications</a:t>
            </a:r>
            <a:endParaRPr lang="en-US" sz="3200" dirty="0" smtClean="0"/>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14</a:t>
            </a:fld>
            <a:endParaRPr lang="en-US" dirty="0"/>
          </a:p>
        </p:txBody>
      </p:sp>
    </p:spTree>
    <p:extLst>
      <p:ext uri="{BB962C8B-B14F-4D97-AF65-F5344CB8AC3E}">
        <p14:creationId xmlns:p14="http://schemas.microsoft.com/office/powerpoint/2010/main" val="54540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Communication Network Effects – Traffic Congestion</a:t>
            </a:r>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15</a:t>
            </a:fld>
            <a:endParaRPr lang="en-US" dirty="0"/>
          </a:p>
        </p:txBody>
      </p:sp>
      <p:sp>
        <p:nvSpPr>
          <p:cNvPr id="6" name="Content Placeholder 5"/>
          <p:cNvSpPr>
            <a:spLocks noGrp="1"/>
          </p:cNvSpPr>
          <p:nvPr>
            <p:ph idx="1"/>
          </p:nvPr>
        </p:nvSpPr>
        <p:spPr>
          <a:xfrm>
            <a:off x="1635760" y="2306320"/>
            <a:ext cx="6482080" cy="984885"/>
          </a:xfrm>
        </p:spPr>
        <p:txBody>
          <a:bodyPr/>
          <a:lstStyle/>
          <a:p>
            <a:pPr marL="0" indent="0">
              <a:buNone/>
            </a:pPr>
            <a:r>
              <a:rPr lang="en-US" sz="3200" dirty="0" smtClean="0">
                <a:solidFill>
                  <a:schemeClr val="accent1">
                    <a:lumMod val="60000"/>
                    <a:lumOff val="40000"/>
                  </a:schemeClr>
                </a:solidFill>
              </a:rPr>
              <a:t>Minimum-time Consensus and its grid applications</a:t>
            </a:r>
          </a:p>
        </p:txBody>
      </p:sp>
      <p:sp>
        <p:nvSpPr>
          <p:cNvPr id="8" name="Content Placeholder 5"/>
          <p:cNvSpPr txBox="1">
            <a:spLocks/>
          </p:cNvSpPr>
          <p:nvPr/>
        </p:nvSpPr>
        <p:spPr>
          <a:xfrm>
            <a:off x="969264" y="5285232"/>
            <a:ext cx="7749196" cy="738664"/>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spcBef>
                <a:spcPts val="0"/>
              </a:spcBef>
              <a:spcAft>
                <a:spcPts val="300"/>
              </a:spcAft>
              <a:buSzTx/>
              <a:buFontTx/>
              <a:buNone/>
              <a:defRPr/>
            </a:pPr>
            <a:r>
              <a:rPr lang="en-US" sz="1600" dirty="0">
                <a:solidFill>
                  <a:srgbClr val="242424"/>
                </a:solidFill>
                <a:latin typeface="Arial" panose="020B0604020202020204" pitchFamily="34" charset="0"/>
                <a:cs typeface="Arial" panose="020B0604020202020204" pitchFamily="34" charset="0"/>
              </a:rPr>
              <a:t>T. Yang, D. Wu, Y. Sun and J. Lian, “Minimum-time consensus based approach for problems in a smart grid,” </a:t>
            </a:r>
            <a:r>
              <a:rPr lang="en-US" sz="1600" i="1" dirty="0">
                <a:solidFill>
                  <a:srgbClr val="242424"/>
                </a:solidFill>
              </a:rPr>
              <a:t>IEEE Transactions on Industrial Electronics, </a:t>
            </a:r>
            <a:r>
              <a:rPr lang="en-US" sz="1600" dirty="0">
                <a:solidFill>
                  <a:srgbClr val="242424"/>
                </a:solidFill>
              </a:rPr>
              <a:t>vol. 62, no. 12, pp. 1318-1328, 2016.</a:t>
            </a:r>
            <a:endParaRPr lang="en-US" sz="1600" dirty="0">
              <a:solidFill>
                <a:srgbClr val="24242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89254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Motivation</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16</a:t>
            </a:fld>
            <a:endParaRPr lang="en-US"/>
          </a:p>
        </p:txBody>
      </p:sp>
      <p:sp>
        <p:nvSpPr>
          <p:cNvPr id="3" name="Content Placeholder 2"/>
          <p:cNvSpPr>
            <a:spLocks noGrp="1"/>
          </p:cNvSpPr>
          <p:nvPr>
            <p:ph idx="1"/>
          </p:nvPr>
        </p:nvSpPr>
        <p:spPr>
          <a:xfrm>
            <a:off x="274320" y="1600200"/>
            <a:ext cx="8595360" cy="2054409"/>
          </a:xfrm>
        </p:spPr>
        <p:txBody>
          <a:bodyPr/>
          <a:lstStyle/>
          <a:p>
            <a:pPr>
              <a:spcBef>
                <a:spcPts val="1500"/>
              </a:spcBef>
            </a:pPr>
            <a:r>
              <a:rPr lang="en-US" sz="2400" dirty="0" smtClean="0"/>
              <a:t>Classical consensus algorithm converges asymptotically </a:t>
            </a:r>
          </a:p>
          <a:p>
            <a:pPr>
              <a:spcBef>
                <a:spcPts val="1500"/>
              </a:spcBef>
            </a:pPr>
            <a:r>
              <a:rPr lang="en-US" sz="2400" dirty="0" smtClean="0"/>
              <a:t>High communication cost </a:t>
            </a:r>
          </a:p>
          <a:p>
            <a:pPr>
              <a:spcBef>
                <a:spcPts val="1500"/>
              </a:spcBef>
            </a:pPr>
            <a:r>
              <a:rPr lang="en-US" sz="2400" dirty="0" smtClean="0"/>
              <a:t>Time constraints </a:t>
            </a:r>
          </a:p>
          <a:p>
            <a:pPr>
              <a:spcBef>
                <a:spcPts val="1500"/>
              </a:spcBef>
            </a:pPr>
            <a:r>
              <a:rPr lang="en-US" sz="2400" dirty="0" smtClean="0"/>
              <a:t>How to reduce the computational time?</a:t>
            </a:r>
          </a:p>
        </p:txBody>
      </p:sp>
    </p:spTree>
    <p:extLst>
      <p:ext uri="{BB962C8B-B14F-4D97-AF65-F5344CB8AC3E}">
        <p14:creationId xmlns:p14="http://schemas.microsoft.com/office/powerpoint/2010/main" val="1537660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Minimum-time Consensus</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17</a:t>
            </a:fld>
            <a:endParaRPr lang="en-US"/>
          </a:p>
        </p:txBody>
      </p:sp>
      <p:sp>
        <p:nvSpPr>
          <p:cNvPr id="3" name="Content Placeholder 2"/>
          <p:cNvSpPr>
            <a:spLocks noGrp="1"/>
          </p:cNvSpPr>
          <p:nvPr>
            <p:ph idx="1"/>
          </p:nvPr>
        </p:nvSpPr>
        <p:spPr>
          <a:xfrm>
            <a:off x="274320" y="1600200"/>
            <a:ext cx="8595360" cy="3964162"/>
          </a:xfrm>
        </p:spPr>
        <p:txBody>
          <a:bodyPr/>
          <a:lstStyle/>
          <a:p>
            <a:r>
              <a:rPr lang="en-US" sz="2400" dirty="0" smtClean="0"/>
              <a:t>Minimum-time consensus </a:t>
            </a:r>
          </a:p>
          <a:p>
            <a:pPr lvl="1"/>
            <a:r>
              <a:rPr lang="en-US" sz="2000" dirty="0"/>
              <a:t>Each agent runs classical consensus and stores local states over a few number of time steps</a:t>
            </a:r>
          </a:p>
          <a:p>
            <a:pPr lvl="1"/>
            <a:r>
              <a:rPr lang="en-US" sz="2000" dirty="0"/>
              <a:t>Computes the consensus value with local states within a minimum number of time steps even before consensus is achieved with a reasonable accuracy </a:t>
            </a:r>
          </a:p>
          <a:p>
            <a:pPr lvl="1"/>
            <a:r>
              <a:rPr lang="en-US" sz="2000" dirty="0"/>
              <a:t>Accelerate the convergence time and alleviate the communication burden </a:t>
            </a:r>
          </a:p>
          <a:p>
            <a:pPr marL="457200" lvl="1" indent="0">
              <a:buNone/>
            </a:pPr>
            <a:endParaRPr lang="en-US" sz="2400" dirty="0" smtClean="0"/>
          </a:p>
          <a:p>
            <a:r>
              <a:rPr lang="en-US" sz="2400" dirty="0" smtClean="0"/>
              <a:t>Grid applications: Load shedding and </a:t>
            </a:r>
            <a:r>
              <a:rPr lang="en-US" altLang="zh-CN" sz="2400" dirty="0" smtClean="0"/>
              <a:t>economic dispatch problem</a:t>
            </a:r>
            <a:endParaRPr lang="en-US" sz="2400" dirty="0" smtClean="0"/>
          </a:p>
        </p:txBody>
      </p:sp>
    </p:spTree>
    <p:extLst>
      <p:ext uri="{BB962C8B-B14F-4D97-AF65-F5344CB8AC3E}">
        <p14:creationId xmlns:p14="http://schemas.microsoft.com/office/powerpoint/2010/main" val="643681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Minimum-time Consensus </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18</a:t>
            </a:fld>
            <a:endParaRPr lang="en-US"/>
          </a:p>
        </p:txBody>
      </p:sp>
      <p:sp>
        <p:nvSpPr>
          <p:cNvPr id="3" name="Content Placeholder 2"/>
          <p:cNvSpPr>
            <a:spLocks noGrp="1"/>
          </p:cNvSpPr>
          <p:nvPr>
            <p:ph idx="1"/>
          </p:nvPr>
        </p:nvSpPr>
        <p:spPr>
          <a:xfrm>
            <a:off x="274320" y="1457992"/>
            <a:ext cx="8595360" cy="307777"/>
          </a:xfrm>
        </p:spPr>
        <p:txBody>
          <a:bodyPr/>
          <a:lstStyle/>
          <a:p>
            <a:r>
              <a:rPr lang="en-US" dirty="0" smtClean="0"/>
              <a:t>Step 1: each agent runs the classical consensus </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760" y="1842098"/>
            <a:ext cx="3718560" cy="7836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Content Placeholder 2"/>
          <p:cNvSpPr txBox="1">
            <a:spLocks/>
          </p:cNvSpPr>
          <p:nvPr/>
        </p:nvSpPr>
        <p:spPr>
          <a:xfrm>
            <a:off x="284480" y="2555272"/>
            <a:ext cx="8595360" cy="615553"/>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Step 2: stores the local states, computes the differences, and constructs a square Hankel matrix  </a:t>
            </a:r>
            <a:endParaRPr lang="en-US" dirty="0">
              <a:solidFill>
                <a:srgbClr val="242424"/>
              </a:solidFill>
            </a:endParaRPr>
          </a:p>
        </p:txBody>
      </p:sp>
      <p:sp>
        <p:nvSpPr>
          <p:cNvPr id="18" name="Content Placeholder 2"/>
          <p:cNvSpPr txBox="1">
            <a:spLocks/>
          </p:cNvSpPr>
          <p:nvPr/>
        </p:nvSpPr>
        <p:spPr>
          <a:xfrm>
            <a:off x="284480" y="4130072"/>
            <a:ext cx="8595360" cy="615553"/>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Step 3: check the rank, If it loses rank, then computes its normalized kernel </a:t>
            </a:r>
            <a:endParaRPr lang="en-US" dirty="0">
              <a:solidFill>
                <a:srgbClr val="242424"/>
              </a:solidFill>
            </a:endParaRPr>
          </a:p>
        </p:txBody>
      </p:sp>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2632" y="2852888"/>
            <a:ext cx="2849138" cy="12538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3040" y="4391974"/>
            <a:ext cx="2566670" cy="5104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Content Placeholder 2"/>
          <p:cNvSpPr txBox="1">
            <a:spLocks/>
          </p:cNvSpPr>
          <p:nvPr/>
        </p:nvSpPr>
        <p:spPr>
          <a:xfrm>
            <a:off x="294640" y="4881912"/>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Step 4: computes the final consensus value </a:t>
            </a:r>
            <a:endParaRPr lang="en-US" dirty="0">
              <a:solidFill>
                <a:srgbClr val="242424"/>
              </a:solidFill>
            </a:endParaRPr>
          </a:p>
        </p:txBody>
      </p:sp>
      <p:pic>
        <p:nvPicPr>
          <p:cNvPr id="1331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1950" y="5189689"/>
            <a:ext cx="2905760" cy="8666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7"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2960" y="5351312"/>
            <a:ext cx="3939540" cy="5433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descr="classicConsensu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4912" y="1778170"/>
            <a:ext cx="3957944" cy="836553"/>
          </a:xfrm>
          <a:prstGeom prst="rect">
            <a:avLst/>
          </a:prstGeom>
        </p:spPr>
      </p:pic>
    </p:spTree>
    <p:extLst>
      <p:ext uri="{BB962C8B-B14F-4D97-AF65-F5344CB8AC3E}">
        <p14:creationId xmlns:p14="http://schemas.microsoft.com/office/powerpoint/2010/main" val="1472764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Minimum-time Consensus Backup</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19</a:t>
            </a:fld>
            <a:endParaRPr lang="en-US"/>
          </a:p>
        </p:txBody>
      </p:sp>
      <p:sp>
        <p:nvSpPr>
          <p:cNvPr id="3" name="Content Placeholder 2"/>
          <p:cNvSpPr>
            <a:spLocks noGrp="1"/>
          </p:cNvSpPr>
          <p:nvPr>
            <p:ph idx="1"/>
          </p:nvPr>
        </p:nvSpPr>
        <p:spPr>
          <a:xfrm>
            <a:off x="274320" y="1600200"/>
            <a:ext cx="8595360" cy="1181862"/>
          </a:xfrm>
        </p:spPr>
        <p:txBody>
          <a:bodyPr/>
          <a:lstStyle/>
          <a:p>
            <a:r>
              <a:rPr lang="en-US" sz="2400" dirty="0" smtClean="0"/>
              <a:t>Guaranteed to lose rank at time step</a:t>
            </a:r>
          </a:p>
          <a:p>
            <a:r>
              <a:rPr lang="en-US" sz="2400" dirty="0" smtClean="0"/>
              <a:t>      is equal to the degree of a minimal polynomial of the matrix pair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925" y="1620768"/>
            <a:ext cx="371475" cy="381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59" y="2039620"/>
            <a:ext cx="371475" cy="381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371407"/>
            <a:ext cx="1038225" cy="485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833" y="2815034"/>
            <a:ext cx="4448175" cy="847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Content Placeholder 2"/>
          <p:cNvSpPr txBox="1">
            <a:spLocks/>
          </p:cNvSpPr>
          <p:nvPr/>
        </p:nvSpPr>
        <p:spPr>
          <a:xfrm>
            <a:off x="670560" y="2961640"/>
            <a:ext cx="1178560"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2400" dirty="0">
                <a:solidFill>
                  <a:srgbClr val="242424"/>
                </a:solidFill>
              </a:rPr>
              <a:t>w</a:t>
            </a:r>
            <a:r>
              <a:rPr lang="en-US" sz="2400" dirty="0" smtClean="0">
                <a:solidFill>
                  <a:srgbClr val="242424"/>
                </a:solidFill>
              </a:rPr>
              <a:t>here </a:t>
            </a:r>
          </a:p>
        </p:txBody>
      </p:sp>
      <p:sp>
        <p:nvSpPr>
          <p:cNvPr id="12" name="Content Placeholder 2"/>
          <p:cNvSpPr txBox="1">
            <a:spLocks/>
          </p:cNvSpPr>
          <p:nvPr/>
        </p:nvSpPr>
        <p:spPr>
          <a:xfrm>
            <a:off x="274320" y="3439160"/>
            <a:ext cx="8595360" cy="369332"/>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The minimal polynomial of the matrix pair             denoted by</a:t>
            </a: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008" y="3380938"/>
            <a:ext cx="1038225" cy="485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156" y="3806435"/>
            <a:ext cx="2439353" cy="8373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Content Placeholder 2"/>
          <p:cNvSpPr txBox="1">
            <a:spLocks/>
          </p:cNvSpPr>
          <p:nvPr/>
        </p:nvSpPr>
        <p:spPr>
          <a:xfrm>
            <a:off x="2907665" y="3987800"/>
            <a:ext cx="5799455"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2400" dirty="0" smtClean="0">
                <a:solidFill>
                  <a:srgbClr val="242424"/>
                </a:solidFill>
              </a:rPr>
              <a:t>is the monic polynomial of the minimum</a:t>
            </a:r>
          </a:p>
        </p:txBody>
      </p:sp>
      <p:sp>
        <p:nvSpPr>
          <p:cNvPr id="17" name="Content Placeholder 2"/>
          <p:cNvSpPr txBox="1">
            <a:spLocks/>
          </p:cNvSpPr>
          <p:nvPr/>
        </p:nvSpPr>
        <p:spPr>
          <a:xfrm>
            <a:off x="672465" y="4627880"/>
            <a:ext cx="5799455"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2400" dirty="0" smtClean="0">
                <a:solidFill>
                  <a:srgbClr val="242424"/>
                </a:solidFill>
              </a:rPr>
              <a:t>degree         that satisfies </a:t>
            </a:r>
          </a:p>
        </p:txBody>
      </p:sp>
      <p:pic>
        <p:nvPicPr>
          <p:cNvPr id="14342"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2448" y="4661803"/>
            <a:ext cx="457200" cy="371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3"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08463" y="4541083"/>
            <a:ext cx="1666875" cy="542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61713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Distributed Control for Grid Applications</a:t>
            </a:r>
            <a:endParaRPr lang="en-US" dirty="0"/>
          </a:p>
        </p:txBody>
      </p:sp>
      <p:sp>
        <p:nvSpPr>
          <p:cNvPr id="5" name="Date Placeholder 4"/>
          <p:cNvSpPr>
            <a:spLocks noGrp="1"/>
          </p:cNvSpPr>
          <p:nvPr>
            <p:ph type="dt" sz="half" idx="2"/>
          </p:nvPr>
        </p:nvSpPr>
        <p:spPr/>
        <p:txBody>
          <a:bodyPr/>
          <a:lstStyle/>
          <a:p>
            <a:fld id="{1205DB16-F3E1-7B41-BE18-DA9132C94C8C}"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a:t>
            </a:fld>
            <a:endParaRPr lang="en-US"/>
          </a:p>
        </p:txBody>
      </p:sp>
      <p:sp>
        <p:nvSpPr>
          <p:cNvPr id="11" name="Content Placeholder 2"/>
          <p:cNvSpPr>
            <a:spLocks noGrp="1"/>
          </p:cNvSpPr>
          <p:nvPr>
            <p:ph idx="1"/>
          </p:nvPr>
        </p:nvSpPr>
        <p:spPr>
          <a:xfrm>
            <a:off x="274320" y="1351461"/>
            <a:ext cx="8615680" cy="3490187"/>
          </a:xfrm>
        </p:spPr>
        <p:txBody>
          <a:bodyPr/>
          <a:lstStyle/>
          <a:p>
            <a:pPr marL="457200" lvl="1" indent="0">
              <a:buNone/>
            </a:pPr>
            <a:endParaRPr lang="en-US" dirty="0" smtClean="0"/>
          </a:p>
          <a:p>
            <a:r>
              <a:rPr lang="en-US" sz="2400" dirty="0" smtClean="0"/>
              <a:t>Applications of distributed control for grid   </a:t>
            </a:r>
          </a:p>
          <a:p>
            <a:pPr lvl="1"/>
            <a:r>
              <a:rPr lang="en-US" dirty="0">
                <a:solidFill>
                  <a:prstClr val="black"/>
                </a:solidFill>
              </a:rPr>
              <a:t>Frequency control through optimal load management</a:t>
            </a:r>
          </a:p>
          <a:p>
            <a:pPr lvl="1"/>
            <a:r>
              <a:rPr lang="en-US" dirty="0">
                <a:solidFill>
                  <a:prstClr val="black"/>
                </a:solidFill>
              </a:rPr>
              <a:t>Multi-agent based load shedding </a:t>
            </a:r>
          </a:p>
          <a:p>
            <a:pPr lvl="1"/>
            <a:r>
              <a:rPr lang="en-US" dirty="0">
                <a:solidFill>
                  <a:prstClr val="black"/>
                </a:solidFill>
              </a:rPr>
              <a:t>Distributed economic dispatch </a:t>
            </a:r>
          </a:p>
          <a:p>
            <a:pPr lvl="1"/>
            <a:r>
              <a:rPr lang="en-US" dirty="0">
                <a:solidFill>
                  <a:prstClr val="black"/>
                </a:solidFill>
              </a:rPr>
              <a:t>Economic </a:t>
            </a:r>
            <a:r>
              <a:rPr lang="en-US" dirty="0" smtClean="0">
                <a:solidFill>
                  <a:prstClr val="black"/>
                </a:solidFill>
              </a:rPr>
              <a:t>AGC</a:t>
            </a:r>
          </a:p>
          <a:p>
            <a:pPr lvl="1"/>
            <a:endParaRPr lang="en-US" dirty="0" smtClean="0">
              <a:solidFill>
                <a:prstClr val="black"/>
              </a:solidFill>
            </a:endParaRPr>
          </a:p>
          <a:p>
            <a:r>
              <a:rPr lang="en-US" sz="2400" dirty="0" smtClean="0"/>
              <a:t>Motivation </a:t>
            </a:r>
          </a:p>
          <a:p>
            <a:pPr lvl="1"/>
            <a:r>
              <a:rPr lang="en-US" dirty="0" smtClean="0"/>
              <a:t>Growing needs for control and coordination of spatially distributed resources</a:t>
            </a:r>
          </a:p>
          <a:p>
            <a:pPr lvl="1"/>
            <a:r>
              <a:rPr lang="en-US" dirty="0" smtClean="0"/>
              <a:t>Communication network for information exchange </a:t>
            </a:r>
          </a:p>
        </p:txBody>
      </p:sp>
    </p:spTree>
    <p:extLst>
      <p:ext uri="{BB962C8B-B14F-4D97-AF65-F5344CB8AC3E}">
        <p14:creationId xmlns:p14="http://schemas.microsoft.com/office/powerpoint/2010/main" val="204208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Application to Distributed Load Shedding</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20</a:t>
            </a:fld>
            <a:endParaRPr lang="en-US"/>
          </a:p>
        </p:txBody>
      </p:sp>
      <p:sp>
        <p:nvSpPr>
          <p:cNvPr id="3" name="Content Placeholder 2"/>
          <p:cNvSpPr>
            <a:spLocks noGrp="1"/>
          </p:cNvSpPr>
          <p:nvPr>
            <p:ph idx="1"/>
          </p:nvPr>
        </p:nvSpPr>
        <p:spPr>
          <a:xfrm>
            <a:off x="274320" y="1600200"/>
            <a:ext cx="8595360" cy="369332"/>
          </a:xfrm>
        </p:spPr>
        <p:txBody>
          <a:bodyPr/>
          <a:lstStyle/>
          <a:p>
            <a:r>
              <a:rPr lang="en-US" sz="2400" dirty="0" smtClean="0"/>
              <a:t>Recall the ratio consensus based algorithm </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20" y="2036398"/>
            <a:ext cx="4145280" cy="1728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Content Placeholder 2"/>
          <p:cNvSpPr txBox="1">
            <a:spLocks/>
          </p:cNvSpPr>
          <p:nvPr/>
        </p:nvSpPr>
        <p:spPr>
          <a:xfrm>
            <a:off x="274314" y="3783003"/>
            <a:ext cx="8595360" cy="369332"/>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It computes the average asymptotically in the sense that</a:t>
            </a:r>
            <a:endParaRPr lang="en-US" sz="2400" dirty="0">
              <a:solidFill>
                <a:srgbClr val="242424"/>
              </a:solidFill>
            </a:endParaRPr>
          </a:p>
        </p:txBody>
      </p:sp>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790" y="4186109"/>
            <a:ext cx="3390900" cy="103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Content Placeholder 2"/>
          <p:cNvSpPr txBox="1">
            <a:spLocks/>
          </p:cNvSpPr>
          <p:nvPr/>
        </p:nvSpPr>
        <p:spPr>
          <a:xfrm>
            <a:off x="284480" y="5186680"/>
            <a:ext cx="8595360" cy="1107996"/>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Apply the minimum-time consensus, each agent computes the average system overload in a minimum number of time steps</a:t>
            </a:r>
          </a:p>
        </p:txBody>
      </p:sp>
      <p:pic>
        <p:nvPicPr>
          <p:cNvPr id="4" name="Picture 3" descr="ratioConsensu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1324" y="2025310"/>
            <a:ext cx="4310214" cy="1801365"/>
          </a:xfrm>
          <a:prstGeom prst="rect">
            <a:avLst/>
          </a:prstGeom>
        </p:spPr>
      </p:pic>
    </p:spTree>
    <p:extLst>
      <p:ext uri="{BB962C8B-B14F-4D97-AF65-F5344CB8AC3E}">
        <p14:creationId xmlns:p14="http://schemas.microsoft.com/office/powerpoint/2010/main" val="19035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21</a:t>
            </a:fld>
            <a:endParaRPr lang="en-US" dirty="0"/>
          </a:p>
        </p:txBody>
      </p:sp>
      <p:sp>
        <p:nvSpPr>
          <p:cNvPr id="6" name="Content Placeholder 5"/>
          <p:cNvSpPr>
            <a:spLocks noGrp="1"/>
          </p:cNvSpPr>
          <p:nvPr>
            <p:ph idx="1"/>
          </p:nvPr>
        </p:nvSpPr>
        <p:spPr>
          <a:xfrm>
            <a:off x="274320" y="1600200"/>
            <a:ext cx="8595360" cy="677108"/>
          </a:xfrm>
        </p:spPr>
        <p:txBody>
          <a:bodyPr/>
          <a:lstStyle/>
          <a:p>
            <a:r>
              <a:rPr lang="en-US" dirty="0" smtClean="0"/>
              <a:t>IEEE 14-bus system </a:t>
            </a:r>
          </a:p>
          <a:p>
            <a:r>
              <a:rPr lang="en-US" dirty="0" smtClean="0"/>
              <a:t>Communication network is the same as the physical topology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865" y="2306320"/>
            <a:ext cx="5178270" cy="3078480"/>
          </a:xfrm>
          <a:prstGeom prst="rect">
            <a:avLst/>
          </a:prstGeom>
        </p:spPr>
      </p:pic>
      <p:sp>
        <p:nvSpPr>
          <p:cNvPr id="9" name="Content Placeholder 5"/>
          <p:cNvSpPr txBox="1">
            <a:spLocks/>
          </p:cNvSpPr>
          <p:nvPr/>
        </p:nvSpPr>
        <p:spPr>
          <a:xfrm>
            <a:off x="426720" y="5420360"/>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Figure: Discovery process using the existing algorithm vs our algorith</a:t>
            </a:r>
            <a:r>
              <a:rPr lang="en-US" dirty="0">
                <a:solidFill>
                  <a:srgbClr val="242424"/>
                </a:solidFill>
              </a:rPr>
              <a:t>m</a:t>
            </a:r>
          </a:p>
        </p:txBody>
      </p:sp>
    </p:spTree>
    <p:extLst>
      <p:ext uri="{BB962C8B-B14F-4D97-AF65-F5344CB8AC3E}">
        <p14:creationId xmlns:p14="http://schemas.microsoft.com/office/powerpoint/2010/main" val="1717940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22</a:t>
            </a:fld>
            <a:endParaRPr lang="en-US" dirty="0"/>
          </a:p>
        </p:txBody>
      </p:sp>
      <p:sp>
        <p:nvSpPr>
          <p:cNvPr id="6" name="Content Placeholder 5"/>
          <p:cNvSpPr>
            <a:spLocks noGrp="1"/>
          </p:cNvSpPr>
          <p:nvPr>
            <p:ph idx="1"/>
          </p:nvPr>
        </p:nvSpPr>
        <p:spPr>
          <a:xfrm>
            <a:off x="274320" y="1600200"/>
            <a:ext cx="8595360" cy="307777"/>
          </a:xfrm>
        </p:spPr>
        <p:txBody>
          <a:bodyPr/>
          <a:lstStyle/>
          <a:p>
            <a:r>
              <a:rPr lang="en-US" dirty="0" smtClean="0"/>
              <a:t>Directed Communication network with the edge set  </a:t>
            </a:r>
            <a:endParaRPr lang="en-US" dirty="0"/>
          </a:p>
        </p:txBody>
      </p:sp>
      <p:sp>
        <p:nvSpPr>
          <p:cNvPr id="9" name="Content Placeholder 5"/>
          <p:cNvSpPr txBox="1">
            <a:spLocks/>
          </p:cNvSpPr>
          <p:nvPr/>
        </p:nvSpPr>
        <p:spPr>
          <a:xfrm>
            <a:off x="426720" y="5572760"/>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Figure: Discovery process using the existing algorithm vs our algorith</a:t>
            </a:r>
            <a:r>
              <a:rPr lang="en-US" dirty="0">
                <a:solidFill>
                  <a:srgbClr val="242424"/>
                </a:solidFill>
              </a:rPr>
              <a:t>m</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3555" y="2395118"/>
            <a:ext cx="5216890" cy="3101441"/>
          </a:xfrm>
          <a:prstGeom prst="rect">
            <a:avLst/>
          </a:prstGeom>
        </p:spPr>
      </p:pic>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337" y="1898650"/>
            <a:ext cx="7858125" cy="57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01038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Application to EDP</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23</a:t>
            </a:fld>
            <a:endParaRPr lang="en-US"/>
          </a:p>
        </p:txBody>
      </p:sp>
      <p:sp>
        <p:nvSpPr>
          <p:cNvPr id="3" name="Content Placeholder 2"/>
          <p:cNvSpPr>
            <a:spLocks noGrp="1"/>
          </p:cNvSpPr>
          <p:nvPr>
            <p:ph idx="1"/>
          </p:nvPr>
        </p:nvSpPr>
        <p:spPr>
          <a:xfrm>
            <a:off x="274320" y="1600200"/>
            <a:ext cx="8595360" cy="369332"/>
          </a:xfrm>
        </p:spPr>
        <p:txBody>
          <a:bodyPr/>
          <a:lstStyle/>
          <a:p>
            <a:r>
              <a:rPr lang="en-US" sz="2400" dirty="0" smtClean="0"/>
              <a:t>Recall the distributed algorithm for EDP</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2031780"/>
            <a:ext cx="6482080" cy="20832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Content Placeholder 2"/>
          <p:cNvSpPr txBox="1">
            <a:spLocks/>
          </p:cNvSpPr>
          <p:nvPr/>
        </p:nvSpPr>
        <p:spPr>
          <a:xfrm>
            <a:off x="274314" y="4087803"/>
            <a:ext cx="8595360" cy="369332"/>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It solves the EDP asymptotically</a:t>
            </a:r>
            <a:endParaRPr lang="en-US" sz="2400" dirty="0">
              <a:solidFill>
                <a:srgbClr val="242424"/>
              </a:solidFill>
            </a:endParaRPr>
          </a:p>
        </p:txBody>
      </p:sp>
      <p:sp>
        <p:nvSpPr>
          <p:cNvPr id="10" name="Content Placeholder 2"/>
          <p:cNvSpPr txBox="1">
            <a:spLocks/>
          </p:cNvSpPr>
          <p:nvPr/>
        </p:nvSpPr>
        <p:spPr>
          <a:xfrm>
            <a:off x="284480" y="4638040"/>
            <a:ext cx="8595360" cy="738664"/>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Apply the minimum-time consensus, EDP is solved in a minimum number of time steps</a:t>
            </a:r>
          </a:p>
        </p:txBody>
      </p:sp>
    </p:spTree>
    <p:extLst>
      <p:ext uri="{BB962C8B-B14F-4D97-AF65-F5344CB8AC3E}">
        <p14:creationId xmlns:p14="http://schemas.microsoft.com/office/powerpoint/2010/main" val="671361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24</a:t>
            </a:fld>
            <a:endParaRPr lang="en-US" dirty="0"/>
          </a:p>
        </p:txBody>
      </p:sp>
      <p:sp>
        <p:nvSpPr>
          <p:cNvPr id="8" name="Content Placeholder 5"/>
          <p:cNvSpPr>
            <a:spLocks noGrp="1"/>
          </p:cNvSpPr>
          <p:nvPr>
            <p:ph idx="1"/>
          </p:nvPr>
        </p:nvSpPr>
        <p:spPr>
          <a:xfrm>
            <a:off x="274320" y="1600200"/>
            <a:ext cx="8595360" cy="307777"/>
          </a:xfrm>
        </p:spPr>
        <p:txBody>
          <a:bodyPr/>
          <a:lstStyle/>
          <a:p>
            <a:r>
              <a:rPr lang="en-US" dirty="0" smtClean="0"/>
              <a:t>Directed communication network </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886" y="2284413"/>
            <a:ext cx="3106228" cy="2084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2946235" y="4315619"/>
            <a:ext cx="3251531" cy="369332"/>
          </a:xfrm>
          <a:prstGeom prst="rect">
            <a:avLst/>
          </a:prstGeom>
        </p:spPr>
        <p:txBody>
          <a:bodyPr wrap="none">
            <a:spAutoFit/>
          </a:bodyPr>
          <a:lstStyle/>
          <a:p>
            <a:r>
              <a:rPr lang="en-US" dirty="0" smtClean="0">
                <a:solidFill>
                  <a:srgbClr val="707276">
                    <a:lumMod val="50000"/>
                  </a:srgbClr>
                </a:solidFill>
                <a:latin typeface="Calibri"/>
              </a:rPr>
              <a:t>Figure: Communication topology</a:t>
            </a:r>
            <a:endParaRPr lang="en-US" dirty="0">
              <a:solidFill>
                <a:srgbClr val="707276">
                  <a:lumMod val="50000"/>
                </a:srgbClr>
              </a:solidFill>
              <a:latin typeface="Calibri"/>
            </a:endParaRPr>
          </a:p>
        </p:txBody>
      </p:sp>
    </p:spTree>
    <p:extLst>
      <p:ext uri="{BB962C8B-B14F-4D97-AF65-F5344CB8AC3E}">
        <p14:creationId xmlns:p14="http://schemas.microsoft.com/office/powerpoint/2010/main" val="700254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25</a:t>
            </a:fld>
            <a:endParaRPr lang="en-US" dirty="0"/>
          </a:p>
        </p:txBody>
      </p:sp>
      <p:sp>
        <p:nvSpPr>
          <p:cNvPr id="9" name="Content Placeholder 5"/>
          <p:cNvSpPr txBox="1">
            <a:spLocks/>
          </p:cNvSpPr>
          <p:nvPr/>
        </p:nvSpPr>
        <p:spPr>
          <a:xfrm>
            <a:off x="1638436" y="5420359"/>
            <a:ext cx="6019664" cy="276999"/>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800" dirty="0" smtClean="0">
                <a:solidFill>
                  <a:srgbClr val="242424"/>
                </a:solidFill>
              </a:rPr>
              <a:t>Figure: Comparison of Incremental Cost Evolution Process  </a:t>
            </a:r>
            <a:endParaRPr lang="en-US" sz="1800" dirty="0">
              <a:solidFill>
                <a:srgbClr val="242424"/>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664" y="2069998"/>
            <a:ext cx="5510673" cy="3350361"/>
          </a:xfrm>
          <a:prstGeom prst="rect">
            <a:avLst/>
          </a:prstGeom>
        </p:spPr>
      </p:pic>
    </p:spTree>
    <p:extLst>
      <p:ext uri="{BB962C8B-B14F-4D97-AF65-F5344CB8AC3E}">
        <p14:creationId xmlns:p14="http://schemas.microsoft.com/office/powerpoint/2010/main" val="963853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sz="2400" dirty="0" smtClean="0"/>
              <a:t>Communication Network Effects – Directional Communication Links with Delays</a:t>
            </a:r>
            <a:endParaRPr lang="en-US" sz="2400"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26</a:t>
            </a:fld>
            <a:endParaRPr lang="en-US" dirty="0"/>
          </a:p>
        </p:txBody>
      </p:sp>
      <p:sp>
        <p:nvSpPr>
          <p:cNvPr id="6" name="Content Placeholder 5"/>
          <p:cNvSpPr>
            <a:spLocks noGrp="1"/>
          </p:cNvSpPr>
          <p:nvPr>
            <p:ph idx="1"/>
          </p:nvPr>
        </p:nvSpPr>
        <p:spPr>
          <a:xfrm>
            <a:off x="1330960" y="2235771"/>
            <a:ext cx="6482080" cy="984885"/>
          </a:xfrm>
        </p:spPr>
        <p:txBody>
          <a:bodyPr/>
          <a:lstStyle/>
          <a:p>
            <a:pPr marL="0" indent="0" algn="ctr">
              <a:buNone/>
            </a:pPr>
            <a:r>
              <a:rPr lang="en-US" sz="3200" dirty="0" smtClean="0">
                <a:solidFill>
                  <a:schemeClr val="accent1">
                    <a:lumMod val="60000"/>
                    <a:lumOff val="40000"/>
                  </a:schemeClr>
                </a:solidFill>
              </a:rPr>
              <a:t>Ratio consensus based control and its application to load shedding</a:t>
            </a:r>
          </a:p>
        </p:txBody>
      </p:sp>
    </p:spTree>
    <p:extLst>
      <p:ext uri="{BB962C8B-B14F-4D97-AF65-F5344CB8AC3E}">
        <p14:creationId xmlns:p14="http://schemas.microsoft.com/office/powerpoint/2010/main" val="698428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Classical Consensus Algorithm</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27</a:t>
            </a:fld>
            <a:endParaRPr lang="en-US"/>
          </a:p>
        </p:txBody>
      </p:sp>
      <p:sp>
        <p:nvSpPr>
          <p:cNvPr id="3" name="Content Placeholder 2"/>
          <p:cNvSpPr>
            <a:spLocks noGrp="1"/>
          </p:cNvSpPr>
          <p:nvPr>
            <p:ph idx="1"/>
          </p:nvPr>
        </p:nvSpPr>
        <p:spPr>
          <a:xfrm>
            <a:off x="274320" y="1976152"/>
            <a:ext cx="8595360" cy="307777"/>
          </a:xfrm>
        </p:spPr>
        <p:txBody>
          <a:bodyPr/>
          <a:lstStyle/>
          <a:p>
            <a:r>
              <a:rPr lang="en-US" dirty="0" smtClean="0"/>
              <a:t>Classical consensus algorithm   </a:t>
            </a:r>
            <a:endParaRPr lang="en-US" dirty="0"/>
          </a:p>
        </p:txBody>
      </p:sp>
      <p:sp>
        <p:nvSpPr>
          <p:cNvPr id="12" name="Content Placeholder 2"/>
          <p:cNvSpPr txBox="1">
            <a:spLocks/>
          </p:cNvSpPr>
          <p:nvPr/>
        </p:nvSpPr>
        <p:spPr>
          <a:xfrm>
            <a:off x="274314" y="3264843"/>
            <a:ext cx="965206"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Let</a:t>
            </a:r>
            <a:endParaRPr lang="en-US" dirty="0">
              <a:solidFill>
                <a:srgbClr val="242424"/>
              </a:solidFill>
            </a:endParaRPr>
          </a:p>
        </p:txBody>
      </p:sp>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2286635"/>
            <a:ext cx="4610100" cy="971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Content Placeholder 2"/>
          <p:cNvSpPr txBox="1">
            <a:spLocks/>
          </p:cNvSpPr>
          <p:nvPr/>
        </p:nvSpPr>
        <p:spPr>
          <a:xfrm>
            <a:off x="284480" y="1600232"/>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Examples: sensor network, social opinion dynamics</a:t>
            </a:r>
            <a:endParaRPr lang="en-US" dirty="0">
              <a:solidFill>
                <a:srgbClr val="242424"/>
              </a:solidFill>
            </a:endParaRPr>
          </a:p>
        </p:txBody>
      </p:sp>
      <p:pic>
        <p:nvPicPr>
          <p:cNvPr id="1229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 y="3117712"/>
            <a:ext cx="4133850" cy="619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2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072" y="3156585"/>
            <a:ext cx="2505075" cy="628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Content Placeholder 2"/>
          <p:cNvSpPr txBox="1">
            <a:spLocks/>
          </p:cNvSpPr>
          <p:nvPr/>
        </p:nvSpPr>
        <p:spPr>
          <a:xfrm>
            <a:off x="274320" y="4475512"/>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Average consensus is achieved asymptotically, i.e., </a:t>
            </a:r>
            <a:endParaRPr lang="en-US" dirty="0">
              <a:solidFill>
                <a:srgbClr val="242424"/>
              </a:solidFill>
            </a:endParaRPr>
          </a:p>
        </p:txBody>
      </p:sp>
      <p:pic>
        <p:nvPicPr>
          <p:cNvPr id="1229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823" y="4839764"/>
            <a:ext cx="2962275" cy="800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Content Placeholder 2"/>
          <p:cNvSpPr txBox="1">
            <a:spLocks/>
          </p:cNvSpPr>
          <p:nvPr/>
        </p:nvSpPr>
        <p:spPr>
          <a:xfrm>
            <a:off x="609600" y="5603272"/>
            <a:ext cx="8270240" cy="615553"/>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if and only if P is a primitive doubly stochastic matrix, or equivalently, the directed graph is strongly connected and balanced</a:t>
            </a:r>
            <a:endParaRPr lang="en-US" dirty="0">
              <a:solidFill>
                <a:srgbClr val="242424"/>
              </a:solidFill>
            </a:endParaRPr>
          </a:p>
        </p:txBody>
      </p:sp>
      <p:sp>
        <p:nvSpPr>
          <p:cNvPr id="18" name="Content Placeholder 2"/>
          <p:cNvSpPr txBox="1">
            <a:spLocks/>
          </p:cNvSpPr>
          <p:nvPr/>
        </p:nvSpPr>
        <p:spPr>
          <a:xfrm>
            <a:off x="284480" y="3825272"/>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In general, weighted average consensus is achieved </a:t>
            </a:r>
            <a:endParaRPr lang="en-US" dirty="0">
              <a:solidFill>
                <a:srgbClr val="242424"/>
              </a:solidFill>
            </a:endParaRPr>
          </a:p>
        </p:txBody>
      </p:sp>
      <p:pic>
        <p:nvPicPr>
          <p:cNvPr id="4" name="Picture 3" descr="classicConsensu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3511" y="2256119"/>
            <a:ext cx="4614672" cy="975360"/>
          </a:xfrm>
          <a:prstGeom prst="rect">
            <a:avLst/>
          </a:prstGeom>
        </p:spPr>
      </p:pic>
    </p:spTree>
    <p:extLst>
      <p:ext uri="{BB962C8B-B14F-4D97-AF65-F5344CB8AC3E}">
        <p14:creationId xmlns:p14="http://schemas.microsoft.com/office/powerpoint/2010/main" val="348336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 Consensus Algorithm</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28</a:t>
            </a:fld>
            <a:endParaRPr lang="en-US"/>
          </a:p>
        </p:txBody>
      </p:sp>
      <p:sp>
        <p:nvSpPr>
          <p:cNvPr id="14" name="Content Placeholder 2"/>
          <p:cNvSpPr txBox="1">
            <a:spLocks/>
          </p:cNvSpPr>
          <p:nvPr/>
        </p:nvSpPr>
        <p:spPr>
          <a:xfrm>
            <a:off x="274320" y="1397000"/>
            <a:ext cx="8595360" cy="369332"/>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How to compute the average for general directed graphs?</a:t>
            </a:r>
            <a:endParaRPr lang="en-US" sz="2400" dirty="0">
              <a:solidFill>
                <a:srgbClr val="242424"/>
              </a:solidFill>
            </a:endParaRPr>
          </a:p>
        </p:txBody>
      </p:sp>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790" y="4602669"/>
            <a:ext cx="3390900" cy="103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2175" y="2271713"/>
            <a:ext cx="4819650" cy="2009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descr="ratioConsensu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5688" y="2303151"/>
            <a:ext cx="4828032" cy="2017776"/>
          </a:xfrm>
          <a:prstGeom prst="rect">
            <a:avLst/>
          </a:prstGeom>
        </p:spPr>
      </p:pic>
      <p:sp>
        <p:nvSpPr>
          <p:cNvPr id="6" name="TextBox 5"/>
          <p:cNvSpPr txBox="1"/>
          <p:nvPr/>
        </p:nvSpPr>
        <p:spPr>
          <a:xfrm>
            <a:off x="4480560" y="2116183"/>
            <a:ext cx="184731"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274320" y="1915192"/>
            <a:ext cx="8595360" cy="738664"/>
          </a:xfrm>
        </p:spPr>
        <p:txBody>
          <a:bodyPr/>
          <a:lstStyle/>
          <a:p>
            <a:pPr>
              <a:spcAft>
                <a:spcPts val="100"/>
              </a:spcAft>
            </a:pPr>
            <a:r>
              <a:rPr lang="en-US" sz="2400" dirty="0" smtClean="0"/>
              <a:t>Ratio consensus algorithm</a:t>
            </a:r>
            <a:br>
              <a:rPr lang="en-US" sz="2400" dirty="0" smtClean="0"/>
            </a:br>
            <a:r>
              <a:rPr lang="en-US" sz="2400" dirty="0" smtClean="0"/>
              <a:t>   </a:t>
            </a:r>
          </a:p>
        </p:txBody>
      </p:sp>
      <p:sp>
        <p:nvSpPr>
          <p:cNvPr id="12" name="Content Placeholder 2"/>
          <p:cNvSpPr txBox="1">
            <a:spLocks/>
          </p:cNvSpPr>
          <p:nvPr/>
        </p:nvSpPr>
        <p:spPr>
          <a:xfrm>
            <a:off x="274314" y="4199563"/>
            <a:ext cx="8595360" cy="369332"/>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242424"/>
                </a:solidFill>
              </a:rPr>
              <a:t>It computes the average asymptotically in the sense that</a:t>
            </a:r>
            <a:endParaRPr lang="en-US" sz="2400" dirty="0">
              <a:solidFill>
                <a:srgbClr val="242424"/>
              </a:solidFill>
            </a:endParaRPr>
          </a:p>
        </p:txBody>
      </p:sp>
    </p:spTree>
    <p:extLst>
      <p:ext uri="{BB962C8B-B14F-4D97-AF65-F5344CB8AC3E}">
        <p14:creationId xmlns:p14="http://schemas.microsoft.com/office/powerpoint/2010/main" val="448780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Average?</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29</a:t>
            </a:fld>
            <a:endParaRPr lang="en-US"/>
          </a:p>
        </p:txBody>
      </p:sp>
      <p:sp>
        <p:nvSpPr>
          <p:cNvPr id="3" name="Content Placeholder 2"/>
          <p:cNvSpPr>
            <a:spLocks noGrp="1"/>
          </p:cNvSpPr>
          <p:nvPr>
            <p:ph idx="1"/>
          </p:nvPr>
        </p:nvSpPr>
        <p:spPr>
          <a:xfrm>
            <a:off x="274320" y="1681512"/>
            <a:ext cx="8595360" cy="615553"/>
          </a:xfrm>
        </p:spPr>
        <p:txBody>
          <a:bodyPr/>
          <a:lstStyle/>
          <a:p>
            <a:r>
              <a:rPr lang="en-US" dirty="0" smtClean="0"/>
              <a:t>P is column stochastic and primitive, according to the </a:t>
            </a:r>
            <a:r>
              <a:rPr lang="en-US" dirty="0" err="1" smtClean="0"/>
              <a:t>Perron-Frobenius</a:t>
            </a:r>
            <a:r>
              <a:rPr lang="en-US" dirty="0" smtClean="0"/>
              <a:t> Theorem,  </a:t>
            </a:r>
            <a:endParaRPr lang="en-US" dirty="0"/>
          </a:p>
        </p:txBody>
      </p:sp>
      <p:sp>
        <p:nvSpPr>
          <p:cNvPr id="12" name="Content Placeholder 2"/>
          <p:cNvSpPr txBox="1">
            <a:spLocks/>
          </p:cNvSpPr>
          <p:nvPr/>
        </p:nvSpPr>
        <p:spPr>
          <a:xfrm>
            <a:off x="274314" y="3000683"/>
            <a:ext cx="1645926"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2400" dirty="0">
                <a:solidFill>
                  <a:srgbClr val="242424"/>
                </a:solidFill>
              </a:rPr>
              <a:t> </a:t>
            </a:r>
            <a:r>
              <a:rPr lang="en-US" sz="2400" dirty="0" smtClean="0">
                <a:solidFill>
                  <a:srgbClr val="242424"/>
                </a:solidFill>
              </a:rPr>
              <a:t>   </a:t>
            </a:r>
            <a:r>
              <a:rPr lang="en-US" dirty="0" smtClean="0">
                <a:solidFill>
                  <a:srgbClr val="242424"/>
                </a:solidFill>
              </a:rPr>
              <a:t>where</a:t>
            </a:r>
            <a:endParaRPr lang="en-US" dirty="0">
              <a:solidFill>
                <a:srgbClr val="242424"/>
              </a:solidFill>
            </a:endParaRPr>
          </a:p>
        </p:txBody>
      </p:sp>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328" y="2249478"/>
            <a:ext cx="2095500" cy="771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100" y="3000683"/>
            <a:ext cx="685800" cy="371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Content Placeholder 2"/>
          <p:cNvSpPr txBox="1">
            <a:spLocks/>
          </p:cNvSpPr>
          <p:nvPr/>
        </p:nvSpPr>
        <p:spPr>
          <a:xfrm>
            <a:off x="2204714" y="3002826"/>
            <a:ext cx="5069846"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2400" dirty="0">
                <a:solidFill>
                  <a:srgbClr val="242424"/>
                </a:solidFill>
              </a:rPr>
              <a:t> </a:t>
            </a:r>
            <a:r>
              <a:rPr lang="en-US" dirty="0" smtClean="0">
                <a:solidFill>
                  <a:srgbClr val="242424"/>
                </a:solidFill>
              </a:rPr>
              <a:t>is the normalized right eigenvector of </a:t>
            </a:r>
            <a:endParaRPr lang="en-US" dirty="0">
              <a:solidFill>
                <a:srgbClr val="242424"/>
              </a:solidFill>
            </a:endParaRPr>
          </a:p>
        </p:txBody>
      </p:sp>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0978" y="3026083"/>
            <a:ext cx="390525" cy="323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8000" y="3774758"/>
            <a:ext cx="5314950" cy="1076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96303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Contents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3</a:t>
            </a:fld>
            <a:endParaRPr lang="en-US" dirty="0"/>
          </a:p>
        </p:txBody>
      </p:sp>
      <p:sp>
        <p:nvSpPr>
          <p:cNvPr id="6" name="Content Placeholder 5"/>
          <p:cNvSpPr>
            <a:spLocks noGrp="1"/>
          </p:cNvSpPr>
          <p:nvPr>
            <p:ph idx="1"/>
          </p:nvPr>
        </p:nvSpPr>
        <p:spPr>
          <a:xfrm>
            <a:off x="274320" y="1600200"/>
            <a:ext cx="8595360" cy="3116238"/>
          </a:xfrm>
        </p:spPr>
        <p:txBody>
          <a:bodyPr/>
          <a:lstStyle/>
          <a:p>
            <a:pPr>
              <a:spcBef>
                <a:spcPts val="1500"/>
              </a:spcBef>
            </a:pPr>
            <a:r>
              <a:rPr lang="en-US" dirty="0" smtClean="0"/>
              <a:t>Examples of US Distributed Control Programs </a:t>
            </a:r>
          </a:p>
          <a:p>
            <a:pPr>
              <a:spcBef>
                <a:spcPts val="1500"/>
              </a:spcBef>
            </a:pPr>
            <a:r>
              <a:rPr lang="en-US" dirty="0" smtClean="0"/>
              <a:t>A </a:t>
            </a:r>
            <a:r>
              <a:rPr lang="en-US" dirty="0"/>
              <a:t>Distributed Cooperative </a:t>
            </a:r>
            <a:r>
              <a:rPr lang="en-US" dirty="0" smtClean="0"/>
              <a:t>Power </a:t>
            </a:r>
            <a:r>
              <a:rPr lang="en-US" dirty="0"/>
              <a:t>Allocation Method for Campus </a:t>
            </a:r>
            <a:r>
              <a:rPr lang="en-US" dirty="0" smtClean="0"/>
              <a:t>Buildings</a:t>
            </a:r>
          </a:p>
          <a:p>
            <a:pPr>
              <a:spcBef>
                <a:spcPts val="1500"/>
              </a:spcBef>
            </a:pPr>
            <a:r>
              <a:rPr lang="en-US" dirty="0" smtClean="0"/>
              <a:t>Minimum</a:t>
            </a:r>
            <a:r>
              <a:rPr lang="en-US" dirty="0"/>
              <a:t>-time </a:t>
            </a:r>
            <a:r>
              <a:rPr lang="en-US" dirty="0" smtClean="0"/>
              <a:t>Consensus Based Control </a:t>
            </a:r>
            <a:r>
              <a:rPr lang="en-US" dirty="0"/>
              <a:t>and its G</a:t>
            </a:r>
            <a:r>
              <a:rPr lang="en-US" dirty="0" smtClean="0"/>
              <a:t>rid </a:t>
            </a:r>
            <a:r>
              <a:rPr lang="en-US" dirty="0"/>
              <a:t>A</a:t>
            </a:r>
            <a:r>
              <a:rPr lang="en-US" dirty="0" smtClean="0"/>
              <a:t>pplications</a:t>
            </a:r>
            <a:endParaRPr lang="en-US" dirty="0"/>
          </a:p>
          <a:p>
            <a:pPr>
              <a:spcBef>
                <a:spcPts val="1500"/>
              </a:spcBef>
            </a:pPr>
            <a:r>
              <a:rPr lang="en-US" dirty="0" smtClean="0"/>
              <a:t>Transactive </a:t>
            </a:r>
            <a:r>
              <a:rPr lang="en-US" dirty="0"/>
              <a:t>Control &amp; Coordination: A Double-Auction Based Approach to Distributed Control and Decision-making</a:t>
            </a:r>
          </a:p>
          <a:p>
            <a:pPr marL="0" indent="0">
              <a:spcBef>
                <a:spcPts val="1500"/>
              </a:spcBef>
              <a:buNone/>
            </a:pPr>
            <a:endParaRPr lang="en-US" dirty="0" smtClean="0"/>
          </a:p>
          <a:p>
            <a:pPr>
              <a:spcBef>
                <a:spcPts val="1500"/>
              </a:spcBef>
            </a:pPr>
            <a:endParaRPr lang="en-US" dirty="0"/>
          </a:p>
        </p:txBody>
      </p:sp>
    </p:spTree>
    <p:extLst>
      <p:ext uri="{BB962C8B-B14F-4D97-AF65-F5344CB8AC3E}">
        <p14:creationId xmlns:p14="http://schemas.microsoft.com/office/powerpoint/2010/main" val="2031334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Ratio Consensus Algorithm with Time Delays</a:t>
            </a:r>
            <a:endParaRPr lang="en-US" sz="2400" dirty="0"/>
          </a:p>
        </p:txBody>
      </p:sp>
      <p:sp>
        <p:nvSpPr>
          <p:cNvPr id="5" name="Date Placeholder 4"/>
          <p:cNvSpPr>
            <a:spLocks noGrp="1"/>
          </p:cNvSpPr>
          <p:nvPr>
            <p:ph type="dt" sz="half" idx="2"/>
          </p:nvPr>
        </p:nvSpPr>
        <p:spPr>
          <a:xfrm>
            <a:off x="6858000" y="5828030"/>
            <a:ext cx="1600200" cy="365125"/>
          </a:xfrm>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a:xfrm>
            <a:off x="8741664" y="5828030"/>
            <a:ext cx="301752" cy="365125"/>
          </a:xfrm>
        </p:spPr>
        <p:txBody>
          <a:bodyPr/>
          <a:lstStyle/>
          <a:p>
            <a:fld id="{A505DBE7-0ACF-E348-BBE2-A615BCE1D797}" type="slidenum">
              <a:rPr lang="en-US" smtClean="0"/>
              <a:pPr/>
              <a:t>30</a:t>
            </a:fld>
            <a:endParaRPr lang="en-US"/>
          </a:p>
        </p:txBody>
      </p:sp>
      <p:sp>
        <p:nvSpPr>
          <p:cNvPr id="3" name="Content Placeholder 2"/>
          <p:cNvSpPr>
            <a:spLocks noGrp="1"/>
          </p:cNvSpPr>
          <p:nvPr>
            <p:ph idx="1"/>
          </p:nvPr>
        </p:nvSpPr>
        <p:spPr>
          <a:xfrm>
            <a:off x="274320" y="1386872"/>
            <a:ext cx="8595360" cy="307777"/>
          </a:xfrm>
        </p:spPr>
        <p:txBody>
          <a:bodyPr/>
          <a:lstStyle/>
          <a:p>
            <a:r>
              <a:rPr lang="en-US" dirty="0" smtClean="0"/>
              <a:t>Ratio consensus algorithm with bounded communication time delays  </a:t>
            </a:r>
            <a:endParaRPr lang="en-US" dirty="0"/>
          </a:p>
        </p:txBody>
      </p:sp>
      <p:sp>
        <p:nvSpPr>
          <p:cNvPr id="16" name="Content Placeholder 2"/>
          <p:cNvSpPr txBox="1">
            <a:spLocks/>
          </p:cNvSpPr>
          <p:nvPr/>
        </p:nvSpPr>
        <p:spPr>
          <a:xfrm>
            <a:off x="299709" y="4157266"/>
            <a:ext cx="1256994"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a:solidFill>
                  <a:srgbClr val="242424"/>
                </a:solidFill>
              </a:rPr>
              <a:t> </a:t>
            </a:r>
            <a:r>
              <a:rPr lang="en-US" dirty="0" smtClean="0">
                <a:solidFill>
                  <a:srgbClr val="242424"/>
                </a:solidFill>
              </a:rPr>
              <a:t>   where </a:t>
            </a:r>
            <a:endParaRPr lang="en-US" dirty="0">
              <a:solidFill>
                <a:srgbClr val="242424"/>
              </a:solidFill>
            </a:endParaRPr>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145" y="1781364"/>
            <a:ext cx="6915150" cy="2333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6702" y="4110436"/>
            <a:ext cx="523875"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Content Placeholder 2"/>
          <p:cNvSpPr txBox="1">
            <a:spLocks/>
          </p:cNvSpPr>
          <p:nvPr/>
        </p:nvSpPr>
        <p:spPr>
          <a:xfrm>
            <a:off x="2199628" y="4157266"/>
            <a:ext cx="6680212"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is </a:t>
            </a:r>
            <a:r>
              <a:rPr lang="en-US" dirty="0">
                <a:solidFill>
                  <a:srgbClr val="242424"/>
                </a:solidFill>
              </a:rPr>
              <a:t>an indicator function that captures the </a:t>
            </a:r>
            <a:r>
              <a:rPr lang="en-US" dirty="0" smtClean="0">
                <a:solidFill>
                  <a:srgbClr val="242424"/>
                </a:solidFill>
              </a:rPr>
              <a:t>bounded delays</a:t>
            </a:r>
            <a:endParaRPr lang="en-US" dirty="0">
              <a:solidFill>
                <a:srgbClr val="242424"/>
              </a:solidFill>
            </a:endParaRPr>
          </a:p>
        </p:txBody>
      </p:sp>
      <p:sp>
        <p:nvSpPr>
          <p:cNvPr id="17" name="Content Placeholder 2"/>
          <p:cNvSpPr txBox="1">
            <a:spLocks/>
          </p:cNvSpPr>
          <p:nvPr/>
        </p:nvSpPr>
        <p:spPr>
          <a:xfrm>
            <a:off x="299709" y="4705906"/>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Robust to arbitrarily large but bounded communication time delays</a:t>
            </a:r>
            <a:endParaRPr lang="en-US" dirty="0">
              <a:solidFill>
                <a:srgbClr val="242424"/>
              </a:solidFill>
            </a:endParaRPr>
          </a:p>
        </p:txBody>
      </p:sp>
      <p:sp>
        <p:nvSpPr>
          <p:cNvPr id="18" name="Content Placeholder 2"/>
          <p:cNvSpPr txBox="1">
            <a:spLocks/>
          </p:cNvSpPr>
          <p:nvPr/>
        </p:nvSpPr>
        <p:spPr>
          <a:xfrm>
            <a:off x="320029" y="5315506"/>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Augmented digraph representation method</a:t>
            </a:r>
            <a:endParaRPr lang="en-US" dirty="0">
              <a:solidFill>
                <a:srgbClr val="242424"/>
              </a:solidFill>
            </a:endParaRPr>
          </a:p>
        </p:txBody>
      </p:sp>
    </p:spTree>
    <p:extLst>
      <p:ext uri="{BB962C8B-B14F-4D97-AF65-F5344CB8AC3E}">
        <p14:creationId xmlns:p14="http://schemas.microsoft.com/office/powerpoint/2010/main" val="1138263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Case Studies  </a:t>
            </a:r>
            <a:endParaRPr lang="en-US" dirty="0"/>
          </a:p>
        </p:txBody>
      </p:sp>
      <p:sp>
        <p:nvSpPr>
          <p:cNvPr id="5" name="Date Placeholder 4"/>
          <p:cNvSpPr>
            <a:spLocks noGrp="1"/>
          </p:cNvSpPr>
          <p:nvPr>
            <p:ph type="dt" sz="half" idx="2"/>
          </p:nvPr>
        </p:nvSpPr>
        <p:spPr/>
        <p:txBody>
          <a:bodyPr/>
          <a:lstStyle/>
          <a:p>
            <a:fld id="{CD4D1CD9-357F-1E4D-95FA-D80ADA2D21A4}"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31</a:t>
            </a:fld>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13" y="1368110"/>
            <a:ext cx="4164194" cy="4819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Content Placeholder 2"/>
          <p:cNvSpPr txBox="1">
            <a:spLocks/>
          </p:cNvSpPr>
          <p:nvPr/>
        </p:nvSpPr>
        <p:spPr>
          <a:xfrm>
            <a:off x="4724399" y="1544320"/>
            <a:ext cx="4190989" cy="3631763"/>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4"/>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5"/>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6"/>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7"/>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4"/>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A simple example with two nodes</a:t>
            </a:r>
          </a:p>
          <a:p>
            <a:r>
              <a:rPr lang="en-US" dirty="0" smtClean="0">
                <a:solidFill>
                  <a:srgbClr val="242424"/>
                </a:solidFill>
              </a:rPr>
              <a:t>Top figure – no delay</a:t>
            </a:r>
          </a:p>
          <a:p>
            <a:r>
              <a:rPr lang="en-US" dirty="0" smtClean="0">
                <a:solidFill>
                  <a:srgbClr val="242424"/>
                </a:solidFill>
              </a:rPr>
              <a:t>When the nodes experience bounded time-varying delays, we add “virtual” nodes</a:t>
            </a:r>
          </a:p>
          <a:p>
            <a:r>
              <a:rPr lang="en-US" dirty="0" smtClean="0">
                <a:solidFill>
                  <a:srgbClr val="242424"/>
                </a:solidFill>
              </a:rPr>
              <a:t>Middle figure – delays upper bounded by 2 time steps. Communication either directly or through the “virtual” nodes</a:t>
            </a:r>
          </a:p>
          <a:p>
            <a:r>
              <a:rPr lang="en-US" dirty="0" smtClean="0">
                <a:solidFill>
                  <a:srgbClr val="242424"/>
                </a:solidFill>
              </a:rPr>
              <a:t>Bottom figure – a particular scenario where </a:t>
            </a:r>
          </a:p>
        </p:txBody>
      </p:sp>
      <p:pic>
        <p:nvPicPr>
          <p:cNvPr id="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6880" y="5176083"/>
            <a:ext cx="2486025" cy="371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04451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Application to Load Shedding</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32</a:t>
            </a:fld>
            <a:endParaRPr lang="en-US" dirty="0"/>
          </a:p>
        </p:txBody>
      </p:sp>
      <p:sp>
        <p:nvSpPr>
          <p:cNvPr id="6" name="Content Placeholder 5"/>
          <p:cNvSpPr>
            <a:spLocks noGrp="1"/>
          </p:cNvSpPr>
          <p:nvPr>
            <p:ph idx="1"/>
          </p:nvPr>
        </p:nvSpPr>
        <p:spPr>
          <a:xfrm>
            <a:off x="274320" y="1600200"/>
            <a:ext cx="8595360" cy="4358116"/>
          </a:xfrm>
        </p:spPr>
        <p:txBody>
          <a:bodyPr/>
          <a:lstStyle/>
          <a:p>
            <a:r>
              <a:rPr lang="en-US" sz="2400" dirty="0" smtClean="0"/>
              <a:t>When generation is insufficient to support all loads, effective load shedding needs to be deployed </a:t>
            </a:r>
            <a:endParaRPr lang="en-US" sz="2400" dirty="0"/>
          </a:p>
          <a:p>
            <a:r>
              <a:rPr lang="en-US" sz="2400" dirty="0" smtClean="0"/>
              <a:t>Distributed algorithm for discovering the average system overload </a:t>
            </a:r>
          </a:p>
          <a:p>
            <a:r>
              <a:rPr lang="en-US" sz="2400" dirty="0" smtClean="0"/>
              <a:t>Undirected communication networks without communication time delays</a:t>
            </a:r>
          </a:p>
          <a:p>
            <a:r>
              <a:rPr lang="en-US" sz="2400" dirty="0" smtClean="0"/>
              <a:t>We propose a ratio consensus based distributed algorithm to discover the average system overload over directed communication networks even with arbitrarily large time varying delays</a:t>
            </a:r>
          </a:p>
          <a:p>
            <a:pPr marL="457200" lvl="1" indent="0">
              <a:buNone/>
            </a:pPr>
            <a:endParaRPr lang="en-US" sz="2400" dirty="0"/>
          </a:p>
        </p:txBody>
      </p:sp>
    </p:spTree>
    <p:extLst>
      <p:ext uri="{BB962C8B-B14F-4D97-AF65-F5344CB8AC3E}">
        <p14:creationId xmlns:p14="http://schemas.microsoft.com/office/powerpoint/2010/main" val="2048890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Case Studies</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33</a:t>
            </a:fld>
            <a:endParaRPr lang="en-US"/>
          </a:p>
        </p:txBody>
      </p:sp>
      <p:sp>
        <p:nvSpPr>
          <p:cNvPr id="9" name="Content Placeholder 2"/>
          <p:cNvSpPr>
            <a:spLocks noGrp="1"/>
          </p:cNvSpPr>
          <p:nvPr>
            <p:ph idx="1"/>
          </p:nvPr>
        </p:nvSpPr>
        <p:spPr>
          <a:xfrm>
            <a:off x="274320" y="1661192"/>
            <a:ext cx="8595360" cy="984885"/>
          </a:xfrm>
        </p:spPr>
        <p:txBody>
          <a:bodyPr/>
          <a:lstStyle/>
          <a:p>
            <a:r>
              <a:rPr lang="en-US" dirty="0" smtClean="0"/>
              <a:t>IEEE 14-bus system </a:t>
            </a:r>
          </a:p>
          <a:p>
            <a:r>
              <a:rPr lang="en-US" dirty="0" smtClean="0"/>
              <a:t>Communication network is independent of the physical topology and is modeled as a directed graph</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293" y="2281873"/>
            <a:ext cx="1323975" cy="485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Content Placeholder 2"/>
          <p:cNvSpPr txBox="1">
            <a:spLocks/>
          </p:cNvSpPr>
          <p:nvPr/>
        </p:nvSpPr>
        <p:spPr>
          <a:xfrm>
            <a:off x="629920" y="2809272"/>
            <a:ext cx="8595360" cy="307777"/>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a:solidFill>
                  <a:srgbClr val="242424"/>
                </a:solidFill>
              </a:rPr>
              <a:t>w</a:t>
            </a:r>
            <a:r>
              <a:rPr lang="en-US" dirty="0" smtClean="0">
                <a:solidFill>
                  <a:srgbClr val="242424"/>
                </a:solidFill>
              </a:rPr>
              <a:t>ith the node set V={1,2,….,14} and the edge set </a:t>
            </a:r>
            <a:endParaRPr lang="en-US" dirty="0">
              <a:solidFill>
                <a:srgbClr val="242424"/>
              </a:solidFill>
            </a:endParaRPr>
          </a:p>
        </p:txBody>
      </p:sp>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217" y="3178810"/>
            <a:ext cx="7858125" cy="57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Content Placeholder 2"/>
          <p:cNvSpPr txBox="1">
            <a:spLocks/>
          </p:cNvSpPr>
          <p:nvPr/>
        </p:nvSpPr>
        <p:spPr>
          <a:xfrm>
            <a:off x="274320" y="3764312"/>
            <a:ext cx="8595360" cy="1046440"/>
          </a:xfrm>
          <a:prstGeom prst="rect">
            <a:avLst/>
          </a:prstGeom>
        </p:spPr>
        <p:txBody>
          <a:bodyPr vert="horz"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242424"/>
                </a:solidFill>
              </a:rPr>
              <a:t>The directed graph is strongly connected </a:t>
            </a:r>
          </a:p>
          <a:p>
            <a:r>
              <a:rPr lang="en-US" dirty="0" smtClean="0">
                <a:solidFill>
                  <a:srgbClr val="242424"/>
                </a:solidFill>
              </a:rPr>
              <a:t>However, not balanced since for node 2, the in-degree is </a:t>
            </a:r>
          </a:p>
          <a:p>
            <a:pPr marL="0" indent="0">
              <a:buFontTx/>
              <a:buNone/>
            </a:pPr>
            <a:r>
              <a:rPr lang="en-US" dirty="0" smtClean="0">
                <a:solidFill>
                  <a:srgbClr val="242424"/>
                </a:solidFill>
              </a:rPr>
              <a:t>     which is not equal to its out-degree </a:t>
            </a:r>
          </a:p>
        </p:txBody>
      </p:sp>
      <p:pic>
        <p:nvPicPr>
          <p:cNvPr id="102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818" y="4021685"/>
            <a:ext cx="1000125" cy="485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4235" y="4461502"/>
            <a:ext cx="933450"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94034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Case Studies </a:t>
            </a:r>
            <a:endParaRPr lang="en-US" dirty="0"/>
          </a:p>
        </p:txBody>
      </p:sp>
      <p:sp>
        <p:nvSpPr>
          <p:cNvPr id="5" name="Date Placeholder 4"/>
          <p:cNvSpPr>
            <a:spLocks noGrp="1"/>
          </p:cNvSpPr>
          <p:nvPr>
            <p:ph type="dt" sz="half" idx="2"/>
          </p:nvPr>
        </p:nvSpPr>
        <p:spPr/>
        <p:txBody>
          <a:bodyPr/>
          <a:lstStyle/>
          <a:p>
            <a:fld id="{CD4D1CD9-357F-1E4D-95FA-D80ADA2D21A4}"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34</a:t>
            </a:fld>
            <a:endParaRPr lang="en-US"/>
          </a:p>
        </p:txBody>
      </p:sp>
      <p:sp>
        <p:nvSpPr>
          <p:cNvPr id="8" name="Content Placeholder 2"/>
          <p:cNvSpPr txBox="1">
            <a:spLocks/>
          </p:cNvSpPr>
          <p:nvPr/>
        </p:nvSpPr>
        <p:spPr>
          <a:xfrm>
            <a:off x="2539999" y="5885319"/>
            <a:ext cx="3556000"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Figure: Perfect communication </a:t>
            </a:r>
            <a:endParaRPr lang="en-US" dirty="0">
              <a:solidFill>
                <a:srgbClr val="242424"/>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1746" y="1659924"/>
            <a:ext cx="4800508" cy="3619431"/>
          </a:xfrm>
          <a:prstGeom prst="rect">
            <a:avLst/>
          </a:prstGeom>
        </p:spPr>
      </p:pic>
    </p:spTree>
    <p:extLst>
      <p:ext uri="{BB962C8B-B14F-4D97-AF65-F5344CB8AC3E}">
        <p14:creationId xmlns:p14="http://schemas.microsoft.com/office/powerpoint/2010/main" val="872610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Case Studies  </a:t>
            </a:r>
            <a:endParaRPr lang="en-US" dirty="0"/>
          </a:p>
        </p:txBody>
      </p:sp>
      <p:sp>
        <p:nvSpPr>
          <p:cNvPr id="5" name="Date Placeholder 4"/>
          <p:cNvSpPr>
            <a:spLocks noGrp="1"/>
          </p:cNvSpPr>
          <p:nvPr>
            <p:ph type="dt" sz="half" idx="2"/>
          </p:nvPr>
        </p:nvSpPr>
        <p:spPr/>
        <p:txBody>
          <a:bodyPr/>
          <a:lstStyle/>
          <a:p>
            <a:fld id="{CD4D1CD9-357F-1E4D-95FA-D80ADA2D21A4}"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35</a:t>
            </a:fld>
            <a:endParaRPr lang="en-US"/>
          </a:p>
        </p:txBody>
      </p:sp>
      <p:sp>
        <p:nvSpPr>
          <p:cNvPr id="8" name="Content Placeholder 2"/>
          <p:cNvSpPr txBox="1">
            <a:spLocks/>
          </p:cNvSpPr>
          <p:nvPr/>
        </p:nvSpPr>
        <p:spPr>
          <a:xfrm>
            <a:off x="2346347" y="5885319"/>
            <a:ext cx="4846321"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Figure: Uniform constant delay equal to 3</a:t>
            </a:r>
            <a:endParaRPr lang="en-US" dirty="0">
              <a:solidFill>
                <a:srgbClr val="242424"/>
              </a:solidFill>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2697" y="1619284"/>
            <a:ext cx="4838607" cy="3619431"/>
          </a:xfrm>
          <a:prstGeom prst="rect">
            <a:avLst/>
          </a:prstGeom>
        </p:spPr>
      </p:pic>
    </p:spTree>
    <p:extLst>
      <p:ext uri="{BB962C8B-B14F-4D97-AF65-F5344CB8AC3E}">
        <p14:creationId xmlns:p14="http://schemas.microsoft.com/office/powerpoint/2010/main" val="193030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2" name="Title 1"/>
          <p:cNvSpPr>
            <a:spLocks noGrp="1"/>
          </p:cNvSpPr>
          <p:nvPr>
            <p:ph type="title"/>
          </p:nvPr>
        </p:nvSpPr>
        <p:spPr/>
        <p:txBody>
          <a:bodyPr/>
          <a:lstStyle/>
          <a:p>
            <a:r>
              <a:rPr lang="en-US" dirty="0" smtClean="0"/>
              <a:t>Case Studies </a:t>
            </a:r>
            <a:endParaRPr lang="en-US" dirty="0"/>
          </a:p>
        </p:txBody>
      </p:sp>
      <p:sp>
        <p:nvSpPr>
          <p:cNvPr id="5" name="Date Placeholder 4"/>
          <p:cNvSpPr>
            <a:spLocks noGrp="1"/>
          </p:cNvSpPr>
          <p:nvPr>
            <p:ph type="dt" sz="half" idx="2"/>
          </p:nvPr>
        </p:nvSpPr>
        <p:spPr/>
        <p:txBody>
          <a:bodyPr/>
          <a:lstStyle/>
          <a:p>
            <a:fld id="{CD4D1CD9-357F-1E4D-95FA-D80ADA2D21A4}" type="datetime4">
              <a:rPr lang="en-US" smtClean="0"/>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36</a:t>
            </a:fld>
            <a:endParaRPr lang="en-US"/>
          </a:p>
        </p:txBody>
      </p:sp>
      <p:sp>
        <p:nvSpPr>
          <p:cNvPr id="8" name="Content Placeholder 2"/>
          <p:cNvSpPr txBox="1">
            <a:spLocks/>
          </p:cNvSpPr>
          <p:nvPr/>
        </p:nvSpPr>
        <p:spPr>
          <a:xfrm>
            <a:off x="2539999" y="5885319"/>
            <a:ext cx="3556000" cy="3077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Figure: Time-varying delays</a:t>
            </a:r>
            <a:endParaRPr lang="en-US" dirty="0">
              <a:solidFill>
                <a:srgbClr val="242424"/>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2000" y="2244427"/>
            <a:ext cx="4800000" cy="3620572"/>
          </a:xfrm>
          <a:prstGeom prst="rect">
            <a:avLst/>
          </a:prstGeom>
        </p:spPr>
      </p:pic>
      <p:sp>
        <p:nvSpPr>
          <p:cNvPr id="12" name="Content Placeholder 2"/>
          <p:cNvSpPr txBox="1">
            <a:spLocks/>
          </p:cNvSpPr>
          <p:nvPr/>
        </p:nvSpPr>
        <p:spPr>
          <a:xfrm>
            <a:off x="521546" y="1506954"/>
            <a:ext cx="8039947" cy="615553"/>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dirty="0" smtClean="0">
                <a:solidFill>
                  <a:srgbClr val="242424"/>
                </a:solidFill>
              </a:rPr>
              <a:t>For </a:t>
            </a:r>
            <a:r>
              <a:rPr lang="en-US" dirty="0">
                <a:solidFill>
                  <a:srgbClr val="242424"/>
                </a:solidFill>
              </a:rPr>
              <a:t>time varying </a:t>
            </a:r>
            <a:r>
              <a:rPr lang="en-US" dirty="0" smtClean="0">
                <a:solidFill>
                  <a:srgbClr val="242424"/>
                </a:solidFill>
              </a:rPr>
              <a:t>bounded 5 steps, both </a:t>
            </a:r>
            <a:r>
              <a:rPr lang="en-US" dirty="0">
                <a:solidFill>
                  <a:srgbClr val="242424"/>
                </a:solidFill>
              </a:rPr>
              <a:t>y</a:t>
            </a:r>
            <a:r>
              <a:rPr lang="en-US" dirty="0" smtClean="0">
                <a:solidFill>
                  <a:srgbClr val="242424"/>
                </a:solidFill>
              </a:rPr>
              <a:t> and </a:t>
            </a:r>
            <a:r>
              <a:rPr lang="en-US" dirty="0">
                <a:solidFill>
                  <a:srgbClr val="242424"/>
                </a:solidFill>
              </a:rPr>
              <a:t>z</a:t>
            </a:r>
            <a:r>
              <a:rPr lang="en-US" dirty="0" smtClean="0">
                <a:solidFill>
                  <a:srgbClr val="242424"/>
                </a:solidFill>
              </a:rPr>
              <a:t> do not converge, however, their ratio y/z converges to the average system overload. </a:t>
            </a:r>
            <a:endParaRPr lang="en-US" dirty="0">
              <a:solidFill>
                <a:srgbClr val="242424"/>
              </a:solidFill>
            </a:endParaRPr>
          </a:p>
        </p:txBody>
      </p:sp>
    </p:spTree>
    <p:extLst>
      <p:ext uri="{BB962C8B-B14F-4D97-AF65-F5344CB8AC3E}">
        <p14:creationId xmlns:p14="http://schemas.microsoft.com/office/powerpoint/2010/main" val="795765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of Communication Networks on Distributed Controls</a:t>
            </a:r>
            <a:endParaRPr lang="en-US" dirty="0"/>
          </a:p>
        </p:txBody>
      </p:sp>
      <p:sp>
        <p:nvSpPr>
          <p:cNvPr id="5" name="Date Placeholder 4"/>
          <p:cNvSpPr>
            <a:spLocks noGrp="1"/>
          </p:cNvSpPr>
          <p:nvPr>
            <p:ph type="dt" sz="half" idx="2"/>
          </p:nvPr>
        </p:nvSpPr>
        <p:spPr/>
        <p:txBody>
          <a:bodyPr/>
          <a:lstStyle/>
          <a:p>
            <a:fld id="{1205DB16-F3E1-7B41-BE18-DA9132C94C8C}"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37</a:t>
            </a:fld>
            <a:endParaRPr lang="en-US"/>
          </a:p>
        </p:txBody>
      </p:sp>
      <p:sp>
        <p:nvSpPr>
          <p:cNvPr id="3" name="Content Placeholder 2"/>
          <p:cNvSpPr>
            <a:spLocks noGrp="1"/>
          </p:cNvSpPr>
          <p:nvPr>
            <p:ph idx="1"/>
          </p:nvPr>
        </p:nvSpPr>
        <p:spPr>
          <a:xfrm>
            <a:off x="274319" y="2321560"/>
            <a:ext cx="8564741" cy="3102388"/>
          </a:xfrm>
        </p:spPr>
        <p:txBody>
          <a:bodyPr/>
          <a:lstStyle/>
          <a:p>
            <a:pPr marL="342900" lvl="1" indent="-342900">
              <a:buBlip>
                <a:blip r:embed="rId3"/>
              </a:buBlip>
            </a:pPr>
            <a:r>
              <a:rPr lang="en-US" sz="2400" dirty="0"/>
              <a:t>Investigate the network effects on existing distributed control algorithms for grid </a:t>
            </a:r>
            <a:r>
              <a:rPr lang="en-US" sz="2400" dirty="0" smtClean="0"/>
              <a:t>applications</a:t>
            </a:r>
            <a:endParaRPr lang="en-US" sz="2200" dirty="0" smtClean="0"/>
          </a:p>
          <a:p>
            <a:pPr lvl="1"/>
            <a:r>
              <a:rPr lang="en-US" sz="2000" dirty="0" smtClean="0"/>
              <a:t>Time delays</a:t>
            </a:r>
          </a:p>
          <a:p>
            <a:pPr lvl="1"/>
            <a:r>
              <a:rPr lang="en-US" sz="2000" dirty="0" smtClean="0"/>
              <a:t>Packet dropouts</a:t>
            </a:r>
          </a:p>
          <a:p>
            <a:pPr lvl="1"/>
            <a:r>
              <a:rPr lang="en-US" sz="2000" dirty="0" smtClean="0"/>
              <a:t>Directional communication links</a:t>
            </a:r>
          </a:p>
          <a:p>
            <a:pPr lvl="1">
              <a:buNone/>
            </a:pPr>
            <a:endParaRPr lang="en-US" sz="2400" dirty="0" smtClean="0"/>
          </a:p>
          <a:p>
            <a:pPr marL="342900" lvl="1" indent="-342900">
              <a:buBlip>
                <a:blip r:embed="rId3"/>
              </a:buBlip>
            </a:pPr>
            <a:r>
              <a:rPr lang="en-US" sz="2400" dirty="0"/>
              <a:t>Develop distributed control algorithms to better accommodate various communication network </a:t>
            </a:r>
            <a:r>
              <a:rPr lang="en-US" sz="2400" dirty="0" smtClean="0"/>
              <a:t>effects </a:t>
            </a:r>
          </a:p>
        </p:txBody>
      </p:sp>
      <p:sp>
        <p:nvSpPr>
          <p:cNvPr id="4" name="Rectangle 3"/>
          <p:cNvSpPr/>
          <p:nvPr/>
        </p:nvSpPr>
        <p:spPr>
          <a:xfrm>
            <a:off x="275954" y="1821934"/>
            <a:ext cx="1468672" cy="461665"/>
          </a:xfrm>
          <a:prstGeom prst="rect">
            <a:avLst/>
          </a:prstGeom>
        </p:spPr>
        <p:txBody>
          <a:bodyPr wrap="none">
            <a:spAutoFit/>
          </a:bodyPr>
          <a:lstStyle/>
          <a:p>
            <a:r>
              <a:rPr lang="en-US" sz="2400" dirty="0">
                <a:solidFill>
                  <a:srgbClr val="242424"/>
                </a:solidFill>
                <a:latin typeface="Arial"/>
                <a:cs typeface="Arial"/>
              </a:rPr>
              <a:t>Objective</a:t>
            </a:r>
          </a:p>
        </p:txBody>
      </p:sp>
    </p:spTree>
    <p:extLst>
      <p:ext uri="{BB962C8B-B14F-4D97-AF65-F5344CB8AC3E}">
        <p14:creationId xmlns:p14="http://schemas.microsoft.com/office/powerpoint/2010/main" val="75389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sz="2400" dirty="0" smtClean="0"/>
              <a:t>Communication Network Effects – Time Delays</a:t>
            </a:r>
            <a:endParaRPr lang="en-US" sz="2400"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38</a:t>
            </a:fld>
            <a:endParaRPr lang="en-US" dirty="0"/>
          </a:p>
        </p:txBody>
      </p:sp>
      <p:sp>
        <p:nvSpPr>
          <p:cNvPr id="6" name="Content Placeholder 5"/>
          <p:cNvSpPr>
            <a:spLocks noGrp="1"/>
          </p:cNvSpPr>
          <p:nvPr>
            <p:ph idx="1"/>
          </p:nvPr>
        </p:nvSpPr>
        <p:spPr>
          <a:xfrm>
            <a:off x="1635759" y="2306320"/>
            <a:ext cx="7136465" cy="1477328"/>
          </a:xfrm>
        </p:spPr>
        <p:txBody>
          <a:bodyPr/>
          <a:lstStyle/>
          <a:p>
            <a:pPr marL="0" indent="0">
              <a:buNone/>
            </a:pPr>
            <a:r>
              <a:rPr lang="en-US" sz="3200" dirty="0" smtClean="0">
                <a:solidFill>
                  <a:schemeClr val="accent1">
                    <a:lumMod val="60000"/>
                    <a:lumOff val="40000"/>
                  </a:schemeClr>
                </a:solidFill>
              </a:rPr>
              <a:t>Impacts of communication time delays on distributed algorithms for EDP</a:t>
            </a:r>
          </a:p>
        </p:txBody>
      </p:sp>
      <p:sp>
        <p:nvSpPr>
          <p:cNvPr id="7" name="Rectangle 6"/>
          <p:cNvSpPr/>
          <p:nvPr/>
        </p:nvSpPr>
        <p:spPr>
          <a:xfrm>
            <a:off x="969264" y="5285232"/>
            <a:ext cx="8099113" cy="830997"/>
          </a:xfrm>
          <a:prstGeom prst="rect">
            <a:avLst/>
          </a:prstGeom>
        </p:spPr>
        <p:txBody>
          <a:bodyPr wrap="square">
            <a:spAutoFit/>
          </a:bodyPr>
          <a:lstStyle/>
          <a:p>
            <a:pPr marL="0" lvl="1">
              <a:spcAft>
                <a:spcPts val="300"/>
              </a:spcAft>
              <a:defRPr/>
            </a:pPr>
            <a:r>
              <a:rPr lang="en-US" sz="1600" dirty="0">
                <a:solidFill>
                  <a:schemeClr val="bg1"/>
                </a:solidFill>
                <a:latin typeface="Arial" panose="020B0604020202020204" pitchFamily="34" charset="0"/>
                <a:cs typeface="Arial" panose="020B0604020202020204" pitchFamily="34" charset="0"/>
              </a:rPr>
              <a:t>T. Yang, D. Wu, Y, Sun and J. Lian, “Impacts of time delays on distributed algorithms for economic dispatch,” in </a:t>
            </a:r>
            <a:r>
              <a:rPr lang="en-US" sz="1600" i="1" dirty="0">
                <a:solidFill>
                  <a:schemeClr val="bg1"/>
                </a:solidFill>
                <a:latin typeface="Arial" panose="020B0604020202020204" pitchFamily="34" charset="0"/>
                <a:cs typeface="Arial" panose="020B0604020202020204" pitchFamily="34" charset="0"/>
              </a:rPr>
              <a:t>Proc. IEEE Power Energy Society General Meeting</a:t>
            </a:r>
            <a:r>
              <a:rPr lang="en-US" sz="1600" dirty="0">
                <a:solidFill>
                  <a:schemeClr val="bg1"/>
                </a:solidFill>
                <a:latin typeface="Arial" panose="020B0604020202020204" pitchFamily="34" charset="0"/>
                <a:cs typeface="Arial" panose="020B0604020202020204" pitchFamily="34" charset="0"/>
              </a:rPr>
              <a:t>, Denver, CO, July 26-30, 2015. </a:t>
            </a:r>
          </a:p>
        </p:txBody>
      </p:sp>
    </p:spTree>
    <p:extLst>
      <p:ext uri="{BB962C8B-B14F-4D97-AF65-F5344CB8AC3E}">
        <p14:creationId xmlns:p14="http://schemas.microsoft.com/office/powerpoint/2010/main" val="100010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Algorithms for EDP</a:t>
            </a:r>
            <a:endParaRPr lang="en-US" dirty="0"/>
          </a:p>
        </p:txBody>
      </p:sp>
      <p:sp>
        <p:nvSpPr>
          <p:cNvPr id="5" name="Date Placeholder 4"/>
          <p:cNvSpPr>
            <a:spLocks noGrp="1"/>
          </p:cNvSpPr>
          <p:nvPr>
            <p:ph type="dt" sz="half" idx="2"/>
          </p:nvPr>
        </p:nvSpPr>
        <p:spPr/>
        <p:txBody>
          <a:bodyPr/>
          <a:lstStyle/>
          <a:p>
            <a:fld id="{1205DB16-F3E1-7B41-BE18-DA9132C94C8C}" type="datetime4">
              <a:rPr lang="en-US"/>
              <a:pPr/>
              <a:t>October 29, 2017</a:t>
            </a:fld>
            <a:endParaRPr lang="en-US" dirty="0"/>
          </a:p>
        </p:txBody>
      </p:sp>
      <p:sp>
        <p:nvSpPr>
          <p:cNvPr id="7" name="Slide Number Placeholder 6"/>
          <p:cNvSpPr>
            <a:spLocks noGrp="1"/>
          </p:cNvSpPr>
          <p:nvPr>
            <p:ph type="sldNum" sz="quarter" idx="4"/>
          </p:nvPr>
        </p:nvSpPr>
        <p:spPr/>
        <p:txBody>
          <a:bodyPr/>
          <a:lstStyle/>
          <a:p>
            <a:fld id="{A505DBE7-0ACF-E348-BBE2-A615BCE1D797}" type="slidenum">
              <a:rPr lang="en-US" smtClean="0"/>
              <a:pPr/>
              <a:t>39</a:t>
            </a:fld>
            <a:endParaRPr lang="en-US"/>
          </a:p>
        </p:txBody>
      </p:sp>
      <p:sp>
        <p:nvSpPr>
          <p:cNvPr id="3" name="Content Placeholder 2"/>
          <p:cNvSpPr>
            <a:spLocks noGrp="1"/>
          </p:cNvSpPr>
          <p:nvPr>
            <p:ph idx="1"/>
          </p:nvPr>
        </p:nvSpPr>
        <p:spPr>
          <a:xfrm>
            <a:off x="274320" y="1600200"/>
            <a:ext cx="8595360" cy="4505849"/>
          </a:xfrm>
        </p:spPr>
        <p:txBody>
          <a:bodyPr/>
          <a:lstStyle/>
          <a:p>
            <a:r>
              <a:rPr lang="en-US" sz="2400" dirty="0">
                <a:solidFill>
                  <a:schemeClr val="tx1">
                    <a:lumMod val="50000"/>
                  </a:schemeClr>
                </a:solidFill>
              </a:rPr>
              <a:t>Economic </a:t>
            </a:r>
            <a:r>
              <a:rPr lang="en-US" sz="2400" dirty="0" smtClean="0">
                <a:solidFill>
                  <a:schemeClr val="tx1">
                    <a:lumMod val="50000"/>
                  </a:schemeClr>
                </a:solidFill>
              </a:rPr>
              <a:t>Dispatch Problem (EDP) </a:t>
            </a:r>
          </a:p>
          <a:p>
            <a:endParaRPr lang="en-US" sz="2400" dirty="0">
              <a:solidFill>
                <a:schemeClr val="tx1">
                  <a:lumMod val="50000"/>
                </a:schemeClr>
              </a:solidFill>
            </a:endParaRPr>
          </a:p>
          <a:p>
            <a:pPr marL="0" indent="0">
              <a:buNone/>
            </a:pPr>
            <a:endParaRPr lang="en-US" sz="2400" dirty="0" smtClean="0"/>
          </a:p>
          <a:p>
            <a:r>
              <a:rPr lang="en-US" sz="2400" dirty="0" smtClean="0"/>
              <a:t>Centralized vs. </a:t>
            </a:r>
            <a:r>
              <a:rPr lang="en-US" sz="2400" dirty="0" smtClean="0">
                <a:solidFill>
                  <a:schemeClr val="tx1">
                    <a:lumMod val="50000"/>
                  </a:schemeClr>
                </a:solidFill>
              </a:rPr>
              <a:t>distributed</a:t>
            </a:r>
          </a:p>
          <a:p>
            <a:r>
              <a:rPr lang="en-US" sz="2400" dirty="0" smtClean="0">
                <a:solidFill>
                  <a:schemeClr val="tx1">
                    <a:lumMod val="50000"/>
                  </a:schemeClr>
                </a:solidFill>
              </a:rPr>
              <a:t>Several </a:t>
            </a:r>
            <a:r>
              <a:rPr lang="en-US" sz="2400" dirty="0">
                <a:solidFill>
                  <a:schemeClr val="tx1">
                    <a:lumMod val="50000"/>
                  </a:schemeClr>
                </a:solidFill>
              </a:rPr>
              <a:t>consensus-based distributed algorithms have been proposed. </a:t>
            </a:r>
            <a:endParaRPr lang="en-US" sz="2400" dirty="0" smtClean="0">
              <a:solidFill>
                <a:schemeClr val="tx1">
                  <a:lumMod val="50000"/>
                </a:schemeClr>
              </a:solidFill>
            </a:endParaRPr>
          </a:p>
          <a:p>
            <a:r>
              <a:rPr lang="en-US" sz="2400" dirty="0" smtClean="0">
                <a:solidFill>
                  <a:schemeClr val="tx1">
                    <a:lumMod val="50000"/>
                  </a:schemeClr>
                </a:solidFill>
              </a:rPr>
              <a:t>In </a:t>
            </a:r>
            <a:r>
              <a:rPr lang="en-US" sz="2400" dirty="0">
                <a:solidFill>
                  <a:schemeClr val="tx1">
                    <a:lumMod val="50000"/>
                  </a:schemeClr>
                </a:solidFill>
              </a:rPr>
              <a:t>these algorithms, information is </a:t>
            </a:r>
            <a:r>
              <a:rPr lang="en-US" sz="2400" dirty="0" smtClean="0">
                <a:solidFill>
                  <a:schemeClr val="tx1">
                    <a:lumMod val="50000"/>
                  </a:schemeClr>
                </a:solidFill>
              </a:rPr>
              <a:t>exchanged through a </a:t>
            </a:r>
            <a:r>
              <a:rPr lang="en-US" sz="2400" dirty="0">
                <a:solidFill>
                  <a:schemeClr val="tx1">
                    <a:lumMod val="50000"/>
                  </a:schemeClr>
                </a:solidFill>
              </a:rPr>
              <a:t>perfect communication </a:t>
            </a:r>
            <a:r>
              <a:rPr lang="en-US" sz="2400" dirty="0" smtClean="0">
                <a:solidFill>
                  <a:schemeClr val="tx1">
                    <a:lumMod val="50000"/>
                  </a:schemeClr>
                </a:solidFill>
              </a:rPr>
              <a:t>network.</a:t>
            </a:r>
          </a:p>
          <a:p>
            <a:r>
              <a:rPr lang="en-US" sz="2400" dirty="0" smtClean="0">
                <a:solidFill>
                  <a:schemeClr val="tx1">
                    <a:lumMod val="50000"/>
                  </a:schemeClr>
                </a:solidFill>
              </a:rPr>
              <a:t>However</a:t>
            </a:r>
            <a:r>
              <a:rPr lang="en-US" sz="2400" dirty="0">
                <a:solidFill>
                  <a:schemeClr val="tx1">
                    <a:lumMod val="50000"/>
                  </a:schemeClr>
                </a:solidFill>
              </a:rPr>
              <a:t>, communication time delays are ubiquitous in network. We aim to investigate impacts of delays on a distributed algorithm. </a:t>
            </a:r>
          </a:p>
        </p:txBody>
      </p:sp>
      <p:pic>
        <p:nvPicPr>
          <p:cNvPr id="8" name="Picture 7" descr="latex-image-1.pdf"/>
          <p:cNvPicPr>
            <a:picLocks noChangeAspect="1"/>
          </p:cNvPicPr>
          <p:nvPr/>
        </p:nvPicPr>
        <p:blipFill>
          <a:blip r:embed="rId2"/>
          <a:stretch>
            <a:fillRect/>
          </a:stretch>
        </p:blipFill>
        <p:spPr>
          <a:xfrm>
            <a:off x="1933159" y="2142115"/>
            <a:ext cx="5115123" cy="761999"/>
          </a:xfrm>
          <a:prstGeom prst="rect">
            <a:avLst/>
          </a:prstGeom>
        </p:spPr>
      </p:pic>
    </p:spTree>
    <p:extLst>
      <p:ext uri="{BB962C8B-B14F-4D97-AF65-F5344CB8AC3E}">
        <p14:creationId xmlns:p14="http://schemas.microsoft.com/office/powerpoint/2010/main" val="350884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254583" y="2508222"/>
            <a:ext cx="8889417" cy="702862"/>
          </a:xfrm>
        </p:spPr>
        <p:txBody>
          <a:bodyPr/>
          <a:lstStyle/>
          <a:p>
            <a:pPr algn="ctr"/>
            <a:r>
              <a:rPr lang="en-US" sz="2800" dirty="0" smtClean="0"/>
              <a:t>Examples of US Distributed </a:t>
            </a:r>
            <a:r>
              <a:rPr lang="en-US" sz="2800" dirty="0"/>
              <a:t>Control </a:t>
            </a:r>
            <a:r>
              <a:rPr lang="en-US" sz="2800" dirty="0" smtClean="0"/>
              <a:t>Programs</a:t>
            </a:r>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4</a:t>
            </a:fld>
            <a:endParaRPr lang="en-US" dirty="0"/>
          </a:p>
        </p:txBody>
      </p:sp>
    </p:spTree>
    <p:extLst>
      <p:ext uri="{BB962C8B-B14F-4D97-AF65-F5344CB8AC3E}">
        <p14:creationId xmlns:p14="http://schemas.microsoft.com/office/powerpoint/2010/main" val="63175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Consensus-based Distributed Algorithm w/o Time Delays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40</a:t>
            </a:fld>
            <a:endParaRPr lang="en-US" dirty="0"/>
          </a:p>
        </p:txBody>
      </p:sp>
      <p:sp>
        <p:nvSpPr>
          <p:cNvPr id="8" name="Content Placeholder 2"/>
          <p:cNvSpPr>
            <a:spLocks noGrp="1"/>
          </p:cNvSpPr>
          <p:nvPr>
            <p:ph idx="1"/>
          </p:nvPr>
        </p:nvSpPr>
        <p:spPr>
          <a:xfrm>
            <a:off x="467360" y="1671322"/>
            <a:ext cx="8321574" cy="369332"/>
          </a:xfrm>
        </p:spPr>
        <p:txBody>
          <a:bodyPr/>
          <a:lstStyle/>
          <a:p>
            <a:r>
              <a:rPr lang="en-US" sz="2400" dirty="0">
                <a:solidFill>
                  <a:schemeClr val="tx1">
                    <a:lumMod val="50000"/>
                  </a:schemeClr>
                </a:solidFill>
              </a:rPr>
              <a:t>Q</a:t>
            </a:r>
            <a:r>
              <a:rPr lang="en-US" sz="2400" dirty="0" smtClean="0">
                <a:solidFill>
                  <a:schemeClr val="tx1">
                    <a:lumMod val="50000"/>
                  </a:schemeClr>
                </a:solidFill>
              </a:rPr>
              <a:t>uadratic cost function</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277870"/>
            <a:ext cx="7705725" cy="2476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 y="1996118"/>
            <a:ext cx="2783840" cy="7321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279" y="2118038"/>
            <a:ext cx="4181475" cy="428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Content Placeholder 2"/>
          <p:cNvSpPr txBox="1">
            <a:spLocks/>
          </p:cNvSpPr>
          <p:nvPr/>
        </p:nvSpPr>
        <p:spPr>
          <a:xfrm>
            <a:off x="467360" y="2727962"/>
            <a:ext cx="7586378"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707276">
                    <a:lumMod val="50000"/>
                  </a:srgbClr>
                </a:solidFill>
              </a:rPr>
              <a:t>For strongly connected communication networks</a:t>
            </a:r>
          </a:p>
        </p:txBody>
      </p:sp>
    </p:spTree>
    <p:extLst>
      <p:ext uri="{BB962C8B-B14F-4D97-AF65-F5344CB8AC3E}">
        <p14:creationId xmlns:p14="http://schemas.microsoft.com/office/powerpoint/2010/main" val="324251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Impacts of Communication Time Delays </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41</a:t>
            </a:fld>
            <a:endParaRPr lang="en-US" dirty="0"/>
          </a:p>
        </p:txBody>
      </p:sp>
      <p:sp>
        <p:nvSpPr>
          <p:cNvPr id="21" name="Content Placeholder 2"/>
          <p:cNvSpPr txBox="1">
            <a:spLocks/>
          </p:cNvSpPr>
          <p:nvPr/>
        </p:nvSpPr>
        <p:spPr>
          <a:xfrm>
            <a:off x="467360" y="1549402"/>
            <a:ext cx="7691120"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707276">
                    <a:lumMod val="50000"/>
                  </a:srgbClr>
                </a:solidFill>
              </a:rPr>
              <a:t>Distributed algorithm with communication time delays</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224088"/>
            <a:ext cx="7924800" cy="2409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527872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42</a:t>
            </a:fld>
            <a:endParaRPr lang="en-US" dirty="0"/>
          </a:p>
        </p:txBody>
      </p:sp>
      <p:sp>
        <p:nvSpPr>
          <p:cNvPr id="21" name="Content Placeholder 2"/>
          <p:cNvSpPr txBox="1">
            <a:spLocks/>
          </p:cNvSpPr>
          <p:nvPr/>
        </p:nvSpPr>
        <p:spPr>
          <a:xfrm>
            <a:off x="467360" y="1549402"/>
            <a:ext cx="7691120" cy="369332"/>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707276">
                    <a:lumMod val="50000"/>
                  </a:srgbClr>
                </a:solidFill>
              </a:rPr>
              <a:t>Distributed algorithm with communication time delays</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86" y="2162493"/>
            <a:ext cx="3106228" cy="2084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100976"/>
            <a:ext cx="3052510" cy="1507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1308" y="4209612"/>
            <a:ext cx="3301012" cy="1532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828296" y="4193699"/>
            <a:ext cx="3877985" cy="400110"/>
          </a:xfrm>
          <a:prstGeom prst="rect">
            <a:avLst/>
          </a:prstGeom>
        </p:spPr>
        <p:txBody>
          <a:bodyPr wrap="none">
            <a:spAutoFit/>
          </a:bodyPr>
          <a:lstStyle/>
          <a:p>
            <a:r>
              <a:rPr lang="en-US" sz="2000" dirty="0" smtClean="0">
                <a:solidFill>
                  <a:srgbClr val="707276">
                    <a:lumMod val="50000"/>
                  </a:srgbClr>
                </a:solidFill>
                <a:latin typeface="Arial"/>
                <a:cs typeface="Arial"/>
              </a:rPr>
              <a:t>Figure: Communication topology</a:t>
            </a:r>
            <a:endParaRPr lang="en-US" sz="2000" dirty="0">
              <a:solidFill>
                <a:srgbClr val="707276">
                  <a:lumMod val="50000"/>
                </a:srgbClr>
              </a:solidFill>
              <a:latin typeface="Arial"/>
              <a:cs typeface="Arial"/>
            </a:endParaRPr>
          </a:p>
        </p:txBody>
      </p:sp>
      <p:sp>
        <p:nvSpPr>
          <p:cNvPr id="16" name="Rectangle 15"/>
          <p:cNvSpPr/>
          <p:nvPr/>
        </p:nvSpPr>
        <p:spPr>
          <a:xfrm>
            <a:off x="4386988" y="3118325"/>
            <a:ext cx="1809585" cy="400110"/>
          </a:xfrm>
          <a:prstGeom prst="rect">
            <a:avLst/>
          </a:prstGeom>
        </p:spPr>
        <p:txBody>
          <a:bodyPr wrap="none">
            <a:spAutoFit/>
          </a:bodyPr>
          <a:lstStyle/>
          <a:p>
            <a:r>
              <a:rPr lang="en-US" sz="2000" dirty="0">
                <a:solidFill>
                  <a:srgbClr val="707276">
                    <a:lumMod val="50000"/>
                  </a:srgbClr>
                </a:solidFill>
                <a:latin typeface="Arial"/>
                <a:cs typeface="Arial"/>
              </a:rPr>
              <a:t>r</a:t>
            </a:r>
            <a:r>
              <a:rPr lang="en-US" sz="2000" dirty="0" smtClean="0">
                <a:solidFill>
                  <a:srgbClr val="707276">
                    <a:lumMod val="50000"/>
                  </a:srgbClr>
                </a:solidFill>
                <a:latin typeface="Arial"/>
                <a:cs typeface="Arial"/>
              </a:rPr>
              <a:t>ow stochastic</a:t>
            </a:r>
            <a:endParaRPr lang="en-US" sz="2000" dirty="0">
              <a:solidFill>
                <a:srgbClr val="707276">
                  <a:lumMod val="50000"/>
                </a:srgbClr>
              </a:solidFill>
              <a:latin typeface="Arial"/>
              <a:cs typeface="Arial"/>
            </a:endParaRPr>
          </a:p>
        </p:txBody>
      </p:sp>
      <p:sp>
        <p:nvSpPr>
          <p:cNvPr id="17" name="Rectangle 16"/>
          <p:cNvSpPr/>
          <p:nvPr/>
        </p:nvSpPr>
        <p:spPr>
          <a:xfrm>
            <a:off x="3984872" y="5282405"/>
            <a:ext cx="2223110" cy="400110"/>
          </a:xfrm>
          <a:prstGeom prst="rect">
            <a:avLst/>
          </a:prstGeom>
        </p:spPr>
        <p:txBody>
          <a:bodyPr wrap="none">
            <a:spAutoFit/>
          </a:bodyPr>
          <a:lstStyle/>
          <a:p>
            <a:r>
              <a:rPr lang="en-US" sz="2000" dirty="0" smtClean="0">
                <a:solidFill>
                  <a:srgbClr val="707276">
                    <a:lumMod val="50000"/>
                  </a:srgbClr>
                </a:solidFill>
                <a:latin typeface="Arial"/>
                <a:cs typeface="Arial"/>
              </a:rPr>
              <a:t>column stochastic</a:t>
            </a:r>
            <a:endParaRPr lang="en-US" sz="2000" dirty="0">
              <a:solidFill>
                <a:srgbClr val="707276">
                  <a:lumMod val="50000"/>
                </a:srgbClr>
              </a:solidFill>
              <a:latin typeface="Arial"/>
              <a:cs typeface="Arial"/>
            </a:endParaRPr>
          </a:p>
        </p:txBody>
      </p:sp>
    </p:spTree>
    <p:extLst>
      <p:ext uri="{BB962C8B-B14F-4D97-AF65-F5344CB8AC3E}">
        <p14:creationId xmlns:p14="http://schemas.microsoft.com/office/powerpoint/2010/main" val="1489678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 </a:t>
            </a:r>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43</a:t>
            </a:fld>
            <a:endParaRPr lang="en-US" dirty="0"/>
          </a:p>
        </p:txBody>
      </p:sp>
      <p:sp>
        <p:nvSpPr>
          <p:cNvPr id="7" name="Rectangle 6"/>
          <p:cNvSpPr/>
          <p:nvPr/>
        </p:nvSpPr>
        <p:spPr>
          <a:xfrm>
            <a:off x="2179775" y="5433219"/>
            <a:ext cx="4784451" cy="369332"/>
          </a:xfrm>
          <a:prstGeom prst="rect">
            <a:avLst/>
          </a:prstGeom>
        </p:spPr>
        <p:txBody>
          <a:bodyPr wrap="none">
            <a:spAutoFit/>
          </a:bodyPr>
          <a:lstStyle/>
          <a:p>
            <a:r>
              <a:rPr lang="en-US" dirty="0" smtClean="0">
                <a:solidFill>
                  <a:srgbClr val="707276">
                    <a:lumMod val="50000"/>
                  </a:srgbClr>
                </a:solidFill>
                <a:latin typeface="Calibri"/>
              </a:rPr>
              <a:t>Figure: Converge to the centralized optimal value</a:t>
            </a:r>
            <a:endParaRPr lang="en-US" dirty="0">
              <a:solidFill>
                <a:srgbClr val="707276">
                  <a:lumMod val="50000"/>
                </a:srgbClr>
              </a:solidFill>
              <a:latin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72" y="1472428"/>
            <a:ext cx="7734857" cy="3913143"/>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60" y="2896177"/>
            <a:ext cx="1361440" cy="190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671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 </a:t>
            </a:r>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44</a:t>
            </a:fld>
            <a:endParaRPr lang="en-US" dirty="0"/>
          </a:p>
        </p:txBody>
      </p:sp>
      <p:sp>
        <p:nvSpPr>
          <p:cNvPr id="7" name="Rectangle 6"/>
          <p:cNvSpPr/>
          <p:nvPr/>
        </p:nvSpPr>
        <p:spPr>
          <a:xfrm>
            <a:off x="519352" y="5433219"/>
            <a:ext cx="8105296" cy="369332"/>
          </a:xfrm>
          <a:prstGeom prst="rect">
            <a:avLst/>
          </a:prstGeom>
        </p:spPr>
        <p:txBody>
          <a:bodyPr wrap="none">
            <a:spAutoFit/>
          </a:bodyPr>
          <a:lstStyle/>
          <a:p>
            <a:r>
              <a:rPr lang="en-US" dirty="0" smtClean="0">
                <a:solidFill>
                  <a:srgbClr val="707276">
                    <a:lumMod val="50000"/>
                  </a:srgbClr>
                </a:solidFill>
                <a:latin typeface="Calibri"/>
              </a:rPr>
              <a:t>Figure: Converge to the centralized optimal value yet with a slower convergence rate</a:t>
            </a:r>
            <a:endParaRPr lang="en-US" dirty="0">
              <a:solidFill>
                <a:srgbClr val="707276">
                  <a:lumMod val="50000"/>
                </a:srgbClr>
              </a:solidFill>
              <a:latin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0" y="1465571"/>
            <a:ext cx="7712000" cy="3926857"/>
          </a:xfrm>
          <a:prstGeom prst="rect">
            <a:avLst/>
          </a:prstGeom>
        </p:spPr>
      </p:pic>
      <p:pic>
        <p:nvPicPr>
          <p:cNvPr id="1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995" y="2705481"/>
            <a:ext cx="1280160" cy="331167"/>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927941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 </a:t>
            </a:r>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45</a:t>
            </a:fld>
            <a:endParaRPr lang="en-US" dirty="0"/>
          </a:p>
        </p:txBody>
      </p:sp>
      <p:sp>
        <p:nvSpPr>
          <p:cNvPr id="7" name="Rectangle 6"/>
          <p:cNvSpPr/>
          <p:nvPr/>
        </p:nvSpPr>
        <p:spPr>
          <a:xfrm>
            <a:off x="2297499" y="5433219"/>
            <a:ext cx="4549002" cy="369332"/>
          </a:xfrm>
          <a:prstGeom prst="rect">
            <a:avLst/>
          </a:prstGeom>
        </p:spPr>
        <p:txBody>
          <a:bodyPr wrap="none">
            <a:spAutoFit/>
          </a:bodyPr>
          <a:lstStyle/>
          <a:p>
            <a:r>
              <a:rPr lang="en-US" dirty="0" smtClean="0">
                <a:solidFill>
                  <a:srgbClr val="707276">
                    <a:lumMod val="50000"/>
                  </a:srgbClr>
                </a:solidFill>
                <a:latin typeface="Calibri"/>
              </a:rPr>
              <a:t>Figure: Diverge, power balance is not achieved</a:t>
            </a:r>
            <a:endParaRPr lang="en-US" dirty="0">
              <a:solidFill>
                <a:srgbClr val="707276">
                  <a:lumMod val="50000"/>
                </a:srgbClr>
              </a:solidFill>
              <a:latin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0" y="1472428"/>
            <a:ext cx="7712000" cy="3913143"/>
          </a:xfrm>
          <a:prstGeom prst="rect">
            <a:avLst/>
          </a:prstGeom>
        </p:spPr>
      </p:pic>
      <p:pic>
        <p:nvPicPr>
          <p:cNvPr id="1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435" y="2791619"/>
            <a:ext cx="1177486" cy="289654"/>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685020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 </a:t>
            </a:r>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46</a:t>
            </a:fld>
            <a:endParaRPr lang="en-US" dirty="0"/>
          </a:p>
        </p:txBody>
      </p:sp>
      <p:sp>
        <p:nvSpPr>
          <p:cNvPr id="7" name="Rectangle 6"/>
          <p:cNvSpPr/>
          <p:nvPr/>
        </p:nvSpPr>
        <p:spPr>
          <a:xfrm>
            <a:off x="1181809" y="5433219"/>
            <a:ext cx="6780382" cy="369332"/>
          </a:xfrm>
          <a:prstGeom prst="rect">
            <a:avLst/>
          </a:prstGeom>
        </p:spPr>
        <p:txBody>
          <a:bodyPr wrap="none">
            <a:spAutoFit/>
          </a:bodyPr>
          <a:lstStyle/>
          <a:p>
            <a:r>
              <a:rPr lang="en-US" dirty="0" smtClean="0">
                <a:solidFill>
                  <a:srgbClr val="707276">
                    <a:lumMod val="50000"/>
                  </a:srgbClr>
                </a:solidFill>
                <a:latin typeface="Calibri"/>
              </a:rPr>
              <a:t>Figure: Converge to the incorrect value, power balance is not achieved</a:t>
            </a:r>
            <a:endParaRPr lang="en-US" dirty="0">
              <a:solidFill>
                <a:srgbClr val="707276">
                  <a:lumMod val="50000"/>
                </a:srgbClr>
              </a:solidFill>
              <a:latin typeface="Calibri"/>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0" y="1472428"/>
            <a:ext cx="7712000" cy="3913143"/>
          </a:xfrm>
          <a:prstGeom prst="rect">
            <a:avLst/>
          </a:prstGeom>
        </p:spPr>
      </p:pic>
      <p:pic>
        <p:nvPicPr>
          <p:cNvPr id="2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827" y="2808353"/>
            <a:ext cx="1280160" cy="295223"/>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271900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Case Studies </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47</a:t>
            </a:fld>
            <a:endParaRPr lang="en-US" dirty="0"/>
          </a:p>
        </p:txBody>
      </p:sp>
      <p:sp>
        <p:nvSpPr>
          <p:cNvPr id="7" name="Rectangle 6"/>
          <p:cNvSpPr/>
          <p:nvPr/>
        </p:nvSpPr>
        <p:spPr>
          <a:xfrm>
            <a:off x="1181809" y="5433219"/>
            <a:ext cx="7358233" cy="369332"/>
          </a:xfrm>
          <a:prstGeom prst="rect">
            <a:avLst/>
          </a:prstGeom>
        </p:spPr>
        <p:txBody>
          <a:bodyPr wrap="none">
            <a:spAutoFit/>
          </a:bodyPr>
          <a:lstStyle/>
          <a:p>
            <a:r>
              <a:rPr lang="en-US" dirty="0" smtClean="0">
                <a:solidFill>
                  <a:srgbClr val="707276">
                    <a:lumMod val="50000"/>
                  </a:srgbClr>
                </a:solidFill>
                <a:latin typeface="Calibri"/>
              </a:rPr>
              <a:t>Figure: Converge to the incorrect value, more oscillation during the transient</a:t>
            </a:r>
            <a:endParaRPr lang="en-US" dirty="0">
              <a:solidFill>
                <a:srgbClr val="707276">
                  <a:lumMod val="50000"/>
                </a:srgbClr>
              </a:solidFill>
              <a:latin typeface="Calibri"/>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71" y="1472428"/>
            <a:ext cx="7734857" cy="3913143"/>
          </a:xfrm>
          <a:prstGeom prst="rect">
            <a:avLst/>
          </a:prstGeom>
        </p:spPr>
      </p:pic>
      <p:pic>
        <p:nvPicPr>
          <p:cNvPr id="1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915" y="2773263"/>
            <a:ext cx="1137782" cy="284301"/>
          </a:xfrm>
          <a:prstGeom prst="rect">
            <a:avLst/>
          </a:prstGeom>
          <a:noFill/>
          <a:ln w="9525">
            <a:no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780859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smtClean="0"/>
              <a:t>Conclusion and Future Work</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48</a:t>
            </a:fld>
            <a:endParaRPr lang="en-US" dirty="0"/>
          </a:p>
        </p:txBody>
      </p:sp>
      <p:sp>
        <p:nvSpPr>
          <p:cNvPr id="6" name="Content Placeholder 5"/>
          <p:cNvSpPr>
            <a:spLocks noGrp="1"/>
          </p:cNvSpPr>
          <p:nvPr>
            <p:ph idx="1"/>
          </p:nvPr>
        </p:nvSpPr>
        <p:spPr>
          <a:xfrm>
            <a:off x="274320" y="1600200"/>
            <a:ext cx="8595360" cy="3102388"/>
          </a:xfrm>
        </p:spPr>
        <p:txBody>
          <a:bodyPr/>
          <a:lstStyle/>
          <a:p>
            <a:r>
              <a:rPr lang="en-US" sz="2400" dirty="0" smtClean="0"/>
              <a:t>Communication time delays have negative impacts</a:t>
            </a:r>
          </a:p>
          <a:p>
            <a:pPr lvl="1"/>
            <a:r>
              <a:rPr lang="en-US" sz="2000" dirty="0" smtClean="0"/>
              <a:t>Slower convergence rate </a:t>
            </a:r>
          </a:p>
          <a:p>
            <a:pPr lvl="1"/>
            <a:r>
              <a:rPr lang="en-US" sz="2000" dirty="0" smtClean="0"/>
              <a:t>Divergence </a:t>
            </a:r>
          </a:p>
          <a:p>
            <a:pPr lvl="1"/>
            <a:r>
              <a:rPr lang="en-US" sz="2000" dirty="0" smtClean="0"/>
              <a:t>Converge to incorrect values</a:t>
            </a:r>
          </a:p>
          <a:p>
            <a:pPr lvl="1">
              <a:buNone/>
            </a:pPr>
            <a:endParaRPr lang="en-US" sz="2400" dirty="0" smtClean="0"/>
          </a:p>
          <a:p>
            <a:r>
              <a:rPr lang="en-US" sz="2400" dirty="0" smtClean="0"/>
              <a:t>Propose distributed algorithm for EDP to accommodate time delay impacts </a:t>
            </a:r>
          </a:p>
          <a:p>
            <a:pPr lvl="1">
              <a:buNone/>
            </a:pPr>
            <a:endParaRPr lang="en-US" sz="2000" dirty="0" smtClean="0"/>
          </a:p>
        </p:txBody>
      </p:sp>
    </p:spTree>
    <p:extLst>
      <p:ext uri="{BB962C8B-B14F-4D97-AF65-F5344CB8AC3E}">
        <p14:creationId xmlns:p14="http://schemas.microsoft.com/office/powerpoint/2010/main" val="631974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Conclusion and Future Work</a:t>
            </a:r>
            <a:endParaRPr lang="en-US" dirty="0"/>
          </a:p>
        </p:txBody>
      </p:sp>
      <p:sp>
        <p:nvSpPr>
          <p:cNvPr id="4" name="Date Placeholder 3"/>
          <p:cNvSpPr>
            <a:spLocks noGrp="1"/>
          </p:cNvSpPr>
          <p:nvPr>
            <p:ph type="dt" sz="half" idx="2"/>
          </p:nvPr>
        </p:nvSpPr>
        <p:spPr/>
        <p:txBody>
          <a:bodyPr/>
          <a:lstStyle/>
          <a:p>
            <a:fld id="{1205DB16-F3E1-7B41-BE18-DA9132C94C8C}" type="datetime4">
              <a:rPr lang="en-US" smtClean="0"/>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49</a:t>
            </a:fld>
            <a:endParaRPr lang="en-US" dirty="0"/>
          </a:p>
        </p:txBody>
      </p:sp>
      <p:sp>
        <p:nvSpPr>
          <p:cNvPr id="6" name="Content Placeholder 5"/>
          <p:cNvSpPr>
            <a:spLocks noGrp="1"/>
          </p:cNvSpPr>
          <p:nvPr>
            <p:ph idx="1"/>
          </p:nvPr>
        </p:nvSpPr>
        <p:spPr>
          <a:xfrm>
            <a:off x="274320" y="1600201"/>
            <a:ext cx="8595360" cy="4690515"/>
          </a:xfrm>
        </p:spPr>
        <p:txBody>
          <a:bodyPr/>
          <a:lstStyle/>
          <a:p>
            <a:r>
              <a:rPr lang="en-US" sz="2400" dirty="0" smtClean="0"/>
              <a:t>A ratio consensus based distributed algorithm for load shedding over directed communication networks even with arbitrarily large time varying delays</a:t>
            </a:r>
          </a:p>
          <a:p>
            <a:endParaRPr lang="en-US" sz="2400" dirty="0" smtClean="0"/>
          </a:p>
          <a:p>
            <a:r>
              <a:rPr lang="en-US" sz="2400" dirty="0" smtClean="0"/>
              <a:t>Consider impacts of packet dropouts of the proposed algorithm </a:t>
            </a:r>
          </a:p>
          <a:p>
            <a:endParaRPr lang="en-US" sz="2400" dirty="0"/>
          </a:p>
          <a:p>
            <a:endParaRPr lang="en-US" sz="2400" dirty="0" smtClean="0"/>
          </a:p>
          <a:p>
            <a:pPr marL="342900" lvl="1" indent="-342900">
              <a:buBlip>
                <a:blip r:embed="rId2"/>
              </a:buBlip>
            </a:pPr>
            <a:endParaRPr lang="en-US" sz="1500" dirty="0" smtClean="0"/>
          </a:p>
          <a:p>
            <a:pPr marL="0" indent="0">
              <a:buNone/>
            </a:pPr>
            <a:endParaRPr lang="en-US" sz="1500" dirty="0" smtClean="0"/>
          </a:p>
          <a:p>
            <a:pPr marL="0" indent="0">
              <a:buNone/>
            </a:pPr>
            <a:endParaRPr lang="en-US" sz="2400" dirty="0" smtClean="0"/>
          </a:p>
          <a:p>
            <a:endParaRPr lang="en-US" sz="2400" dirty="0"/>
          </a:p>
        </p:txBody>
      </p:sp>
    </p:spTree>
    <p:extLst>
      <p:ext uri="{BB962C8B-B14F-4D97-AF65-F5344CB8AC3E}">
        <p14:creationId xmlns:p14="http://schemas.microsoft.com/office/powerpoint/2010/main" val="133488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9522" y="2403684"/>
            <a:ext cx="6129811" cy="4065692"/>
            <a:chOff x="59523" y="2284614"/>
            <a:chExt cx="4504507" cy="2987684"/>
          </a:xfrm>
        </p:grpSpPr>
        <p:pic>
          <p:nvPicPr>
            <p:cNvPr id="14" name="Picture 13" descr="1-powergrid.jpg"/>
            <p:cNvPicPr>
              <a:picLocks noChangeAspect="1"/>
            </p:cNvPicPr>
            <p:nvPr/>
          </p:nvPicPr>
          <p:blipFill rotWithShape="1">
            <a:blip r:embed="rId3">
              <a:extLst>
                <a:ext uri="{28A0092B-C50C-407E-A947-70E740481C1C}">
                  <a14:useLocalDpi xmlns:a14="http://schemas.microsoft.com/office/drawing/2010/main" val="0"/>
                </a:ext>
              </a:extLst>
            </a:blip>
            <a:srcRect l="3451" r="42523"/>
            <a:stretch/>
          </p:blipFill>
          <p:spPr>
            <a:xfrm>
              <a:off x="3558710" y="2284614"/>
              <a:ext cx="1005320" cy="1163779"/>
            </a:xfrm>
            <a:prstGeom prst="rect">
              <a:avLst/>
            </a:prstGeom>
            <a:ln w="38100" cmpd="sng">
              <a:noFill/>
            </a:ln>
          </p:spPr>
        </p:pic>
        <p:pic>
          <p:nvPicPr>
            <p:cNvPr id="15" name="Picture 14" descr="2-buildings.jpg"/>
            <p:cNvPicPr>
              <a:picLocks noChangeAspect="1"/>
            </p:cNvPicPr>
            <p:nvPr/>
          </p:nvPicPr>
          <p:blipFill rotWithShape="1">
            <a:blip r:embed="rId4">
              <a:extLst>
                <a:ext uri="{28A0092B-C50C-407E-A947-70E740481C1C}">
                  <a14:useLocalDpi xmlns:a14="http://schemas.microsoft.com/office/drawing/2010/main" val="0"/>
                </a:ext>
              </a:extLst>
            </a:blip>
            <a:srcRect l="2603" t="1275" r="687"/>
            <a:stretch/>
          </p:blipFill>
          <p:spPr>
            <a:xfrm>
              <a:off x="1757506" y="3480468"/>
              <a:ext cx="2806524" cy="1791830"/>
            </a:xfrm>
            <a:prstGeom prst="rect">
              <a:avLst/>
            </a:prstGeom>
            <a:ln w="38100" cmpd="sng">
              <a:noFill/>
            </a:ln>
          </p:spPr>
        </p:pic>
        <p:pic>
          <p:nvPicPr>
            <p:cNvPr id="17" name="Picture 16" descr="6-Windfarms.jpg"/>
            <p:cNvPicPr>
              <a:picLocks noChangeAspect="1"/>
            </p:cNvPicPr>
            <p:nvPr/>
          </p:nvPicPr>
          <p:blipFill rotWithShape="1">
            <a:blip r:embed="rId5">
              <a:extLst>
                <a:ext uri="{28A0092B-C50C-407E-A947-70E740481C1C}">
                  <a14:useLocalDpi xmlns:a14="http://schemas.microsoft.com/office/drawing/2010/main" val="0"/>
                </a:ext>
              </a:extLst>
            </a:blip>
            <a:srcRect l="7125" r="46565"/>
            <a:stretch/>
          </p:blipFill>
          <p:spPr>
            <a:xfrm>
              <a:off x="2662903" y="2284664"/>
              <a:ext cx="858866" cy="1163729"/>
            </a:xfrm>
            <a:prstGeom prst="rect">
              <a:avLst/>
            </a:prstGeom>
            <a:ln w="38100" cmpd="sng">
              <a:noFill/>
            </a:ln>
          </p:spPr>
        </p:pic>
        <p:pic>
          <p:nvPicPr>
            <p:cNvPr id="19" name="Picture 18"/>
            <p:cNvPicPr>
              <a:picLocks noChangeAspect="1"/>
            </p:cNvPicPr>
            <p:nvPr/>
          </p:nvPicPr>
          <p:blipFill>
            <a:blip r:embed="rId6"/>
            <a:stretch>
              <a:fillRect/>
            </a:stretch>
          </p:blipFill>
          <p:spPr>
            <a:xfrm>
              <a:off x="59523" y="3480468"/>
              <a:ext cx="1671775" cy="1253831"/>
            </a:xfrm>
            <a:prstGeom prst="rect">
              <a:avLst/>
            </a:prstGeom>
          </p:spPr>
        </p:pic>
        <p:pic>
          <p:nvPicPr>
            <p:cNvPr id="20" name="Picture 19" descr="5-EVs.jpg"/>
            <p:cNvPicPr>
              <a:picLocks noChangeAspect="1"/>
            </p:cNvPicPr>
            <p:nvPr/>
          </p:nvPicPr>
          <p:blipFill rotWithShape="1">
            <a:blip r:embed="rId7">
              <a:extLst>
                <a:ext uri="{28A0092B-C50C-407E-A947-70E740481C1C}">
                  <a14:useLocalDpi xmlns:a14="http://schemas.microsoft.com/office/drawing/2010/main" val="0"/>
                </a:ext>
              </a:extLst>
            </a:blip>
            <a:srcRect l="7714" t="1184" r="4063"/>
            <a:stretch/>
          </p:blipFill>
          <p:spPr>
            <a:xfrm>
              <a:off x="955285" y="2296153"/>
              <a:ext cx="1677252" cy="1152240"/>
            </a:xfrm>
            <a:prstGeom prst="rect">
              <a:avLst/>
            </a:prstGeom>
            <a:ln w="38100" cmpd="sng">
              <a:noFill/>
            </a:ln>
          </p:spPr>
        </p:pic>
      </p:grpSp>
      <p:grpSp>
        <p:nvGrpSpPr>
          <p:cNvPr id="25" name="Group 24"/>
          <p:cNvGrpSpPr/>
          <p:nvPr/>
        </p:nvGrpSpPr>
        <p:grpSpPr>
          <a:xfrm rot="5400000">
            <a:off x="7375629" y="4763016"/>
            <a:ext cx="572192" cy="2840523"/>
            <a:chOff x="8652019" y="2639860"/>
            <a:chExt cx="410646" cy="1348926"/>
          </a:xfrm>
        </p:grpSpPr>
        <p:sp>
          <p:nvSpPr>
            <p:cNvPr id="26" name="Rectangle 25"/>
            <p:cNvSpPr/>
            <p:nvPr/>
          </p:nvSpPr>
          <p:spPr>
            <a:xfrm>
              <a:off x="8652019" y="3578662"/>
              <a:ext cx="410124" cy="410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8652280" y="3109261"/>
              <a:ext cx="410124" cy="4101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8652541" y="2639860"/>
              <a:ext cx="410124" cy="4101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rot="16200000" flipH="1">
            <a:off x="863212" y="5010821"/>
            <a:ext cx="674975" cy="2242648"/>
            <a:chOff x="8652019" y="2639860"/>
            <a:chExt cx="410646" cy="1348926"/>
          </a:xfrm>
        </p:grpSpPr>
        <p:sp>
          <p:nvSpPr>
            <p:cNvPr id="30" name="Rectangle 29"/>
            <p:cNvSpPr/>
            <p:nvPr/>
          </p:nvSpPr>
          <p:spPr>
            <a:xfrm>
              <a:off x="8652019" y="3578662"/>
              <a:ext cx="410124" cy="410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8652280" y="3109261"/>
              <a:ext cx="410124" cy="4101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652541" y="2639860"/>
              <a:ext cx="410124" cy="4101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921" y="2416207"/>
            <a:ext cx="1169262" cy="1582798"/>
            <a:chOff x="235679" y="2416207"/>
            <a:chExt cx="992503" cy="1582798"/>
          </a:xfrm>
        </p:grpSpPr>
        <p:grpSp>
          <p:nvGrpSpPr>
            <p:cNvPr id="34" name="Group 33"/>
            <p:cNvGrpSpPr/>
            <p:nvPr/>
          </p:nvGrpSpPr>
          <p:grpSpPr>
            <a:xfrm>
              <a:off x="759409" y="2416207"/>
              <a:ext cx="468773" cy="1580962"/>
              <a:chOff x="8652019" y="2639860"/>
              <a:chExt cx="410646" cy="1348926"/>
            </a:xfrm>
          </p:grpSpPr>
          <p:sp>
            <p:nvSpPr>
              <p:cNvPr id="39" name="Rectangle 38"/>
              <p:cNvSpPr/>
              <p:nvPr/>
            </p:nvSpPr>
            <p:spPr>
              <a:xfrm>
                <a:off x="8652019" y="3578662"/>
                <a:ext cx="410124" cy="410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8652280" y="3109261"/>
                <a:ext cx="410124" cy="4101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652541" y="2639860"/>
                <a:ext cx="410124" cy="4101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35679" y="2418043"/>
              <a:ext cx="464810" cy="1580962"/>
              <a:chOff x="8652019" y="2639860"/>
              <a:chExt cx="410646" cy="1348926"/>
            </a:xfrm>
          </p:grpSpPr>
          <p:sp>
            <p:nvSpPr>
              <p:cNvPr id="36" name="Rectangle 35"/>
              <p:cNvSpPr/>
              <p:nvPr/>
            </p:nvSpPr>
            <p:spPr>
              <a:xfrm>
                <a:off x="8652019" y="3578662"/>
                <a:ext cx="410124" cy="410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652280" y="3109261"/>
                <a:ext cx="410124" cy="4101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652541" y="2639860"/>
                <a:ext cx="410124" cy="4101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2" name="Rectangle 41"/>
          <p:cNvSpPr/>
          <p:nvPr/>
        </p:nvSpPr>
        <p:spPr>
          <a:xfrm>
            <a:off x="2329057" y="4015314"/>
            <a:ext cx="3896784" cy="2491644"/>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3"/>
          <p:cNvSpPr>
            <a:spLocks noGrp="1"/>
          </p:cNvSpPr>
          <p:nvPr>
            <p:ph type="sldNum" sz="quarter" idx="4"/>
          </p:nvPr>
        </p:nvSpPr>
        <p:spPr>
          <a:xfrm flipH="1">
            <a:off x="0" y="6486502"/>
            <a:ext cx="480510" cy="371498"/>
          </a:xfrm>
        </p:spPr>
        <p:txBody>
          <a:bodyPr/>
          <a:lstStyle/>
          <a:p>
            <a:pPr algn="ctr"/>
            <a:fld id="{03722D57-58D6-9447-A6D5-A97F6C35A8FB}" type="slidenum">
              <a:rPr lang="en-US" smtClean="0"/>
              <a:pPr algn="ctr"/>
              <a:t>5</a:t>
            </a:fld>
            <a:endParaRPr lang="en-US" dirty="0"/>
          </a:p>
        </p:txBody>
      </p:sp>
      <p:sp>
        <p:nvSpPr>
          <p:cNvPr id="5" name="Title 4"/>
          <p:cNvSpPr>
            <a:spLocks noGrp="1"/>
          </p:cNvSpPr>
          <p:nvPr>
            <p:ph type="title"/>
          </p:nvPr>
        </p:nvSpPr>
        <p:spPr>
          <a:xfrm>
            <a:off x="83126" y="178135"/>
            <a:ext cx="6955593" cy="868680"/>
          </a:xfrm>
        </p:spPr>
        <p:txBody>
          <a:bodyPr/>
          <a:lstStyle/>
          <a:p>
            <a:r>
              <a:rPr lang="en-US" sz="2800" dirty="0" smtClean="0"/>
              <a:t/>
            </a:r>
            <a:br>
              <a:rPr lang="en-US" sz="2800" dirty="0" smtClean="0"/>
            </a:br>
            <a:r>
              <a:rPr lang="en-US" sz="2800" dirty="0" smtClean="0"/>
              <a:t>CCSI leads the way to reliability</a:t>
            </a:r>
            <a:r>
              <a:rPr lang="en-US" sz="2800" dirty="0"/>
              <a:t>, efficiency, </a:t>
            </a:r>
            <a:r>
              <a:rPr lang="en-US" sz="2800" dirty="0" smtClean="0"/>
              <a:t>and sustainability</a:t>
            </a:r>
            <a:endParaRPr lang="en-US" dirty="0"/>
          </a:p>
        </p:txBody>
      </p:sp>
      <p:sp>
        <p:nvSpPr>
          <p:cNvPr id="11" name="Content Placeholder 5"/>
          <p:cNvSpPr>
            <a:spLocks noGrp="1"/>
          </p:cNvSpPr>
          <p:nvPr>
            <p:ph idx="1"/>
          </p:nvPr>
        </p:nvSpPr>
        <p:spPr>
          <a:xfrm>
            <a:off x="2419706" y="3986419"/>
            <a:ext cx="3805292" cy="2449902"/>
          </a:xfrm>
        </p:spPr>
        <p:txBody>
          <a:bodyPr/>
          <a:lstStyle/>
          <a:p>
            <a:pPr marL="0" indent="0">
              <a:buNone/>
            </a:pPr>
            <a:r>
              <a:rPr lang="en-US" sz="1800" b="1" dirty="0" smtClean="0"/>
              <a:t>CCSI benefits extend to all infrastructures:</a:t>
            </a:r>
          </a:p>
          <a:p>
            <a:pPr marL="169863" indent="-169863"/>
            <a:r>
              <a:rPr lang="en-US" sz="1400" b="1" dirty="0" smtClean="0">
                <a:solidFill>
                  <a:srgbClr val="000000"/>
                </a:solidFill>
              </a:rPr>
              <a:t>A more </a:t>
            </a:r>
            <a:r>
              <a:rPr lang="en-US" sz="1400" b="1" i="1" dirty="0" smtClean="0">
                <a:solidFill>
                  <a:srgbClr val="000000"/>
                </a:solidFill>
              </a:rPr>
              <a:t>reliable </a:t>
            </a:r>
            <a:r>
              <a:rPr lang="en-US" sz="1400" b="1" dirty="0" smtClean="0">
                <a:solidFill>
                  <a:srgbClr val="000000"/>
                </a:solidFill>
              </a:rPr>
              <a:t>electricity system capable of integrating more renewables</a:t>
            </a:r>
          </a:p>
          <a:p>
            <a:pPr marL="169863" indent="-169863"/>
            <a:r>
              <a:rPr lang="en-US" sz="1400" b="1" dirty="0" smtClean="0">
                <a:solidFill>
                  <a:srgbClr val="000000"/>
                </a:solidFill>
              </a:rPr>
              <a:t>Buildings that consume less energy and contribute to </a:t>
            </a:r>
            <a:r>
              <a:rPr lang="en-US" sz="1400" b="1" i="1" dirty="0" smtClean="0">
                <a:solidFill>
                  <a:srgbClr val="000000"/>
                </a:solidFill>
              </a:rPr>
              <a:t>stability</a:t>
            </a:r>
            <a:r>
              <a:rPr lang="en-US" sz="1400" b="1" dirty="0" smtClean="0">
                <a:solidFill>
                  <a:srgbClr val="000000"/>
                </a:solidFill>
              </a:rPr>
              <a:t> of the power grid</a:t>
            </a:r>
            <a:endParaRPr lang="en-US" sz="1400" b="1" dirty="0" smtClean="0"/>
          </a:p>
          <a:p>
            <a:pPr marL="169863" indent="-169863"/>
            <a:r>
              <a:rPr lang="en-US" sz="1400" b="1" dirty="0" smtClean="0"/>
              <a:t>Safer and more </a:t>
            </a:r>
            <a:r>
              <a:rPr lang="en-US" sz="1400" b="1" i="1" dirty="0" smtClean="0"/>
              <a:t>sustainable</a:t>
            </a:r>
            <a:r>
              <a:rPr lang="en-US" sz="1400" b="1" dirty="0" smtClean="0"/>
              <a:t> transportation systems </a:t>
            </a:r>
            <a:endParaRPr lang="en-US" sz="1400" b="1" dirty="0"/>
          </a:p>
          <a:p>
            <a:pPr marL="0" indent="0">
              <a:buNone/>
            </a:pPr>
            <a:r>
              <a:rPr lang="en-US" sz="1400" b="1" dirty="0" smtClean="0"/>
              <a:t>More </a:t>
            </a:r>
            <a:r>
              <a:rPr lang="en-US" sz="1400" b="1" i="1" dirty="0" smtClean="0"/>
              <a:t>cost-effective </a:t>
            </a:r>
            <a:r>
              <a:rPr lang="en-US" sz="1400" b="1" dirty="0" smtClean="0"/>
              <a:t>operation of power grid, buildings, and transportation systems</a:t>
            </a:r>
          </a:p>
        </p:txBody>
      </p:sp>
      <p:sp>
        <p:nvSpPr>
          <p:cNvPr id="8" name="Rectangle 7"/>
          <p:cNvSpPr/>
          <p:nvPr/>
        </p:nvSpPr>
        <p:spPr>
          <a:xfrm>
            <a:off x="0" y="1090927"/>
            <a:ext cx="9144000" cy="995455"/>
          </a:xfrm>
          <a:prstGeom prst="rect">
            <a:avLst/>
          </a:prstGeom>
          <a:solidFill>
            <a:srgbClr val="D375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0" y="1162506"/>
            <a:ext cx="9144000" cy="830997"/>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Advanced controls designed to address </a:t>
            </a:r>
            <a:r>
              <a:rPr lang="en-US" sz="1600" b="1" dirty="0" smtClean="0">
                <a:solidFill>
                  <a:schemeClr val="bg1"/>
                </a:solidFill>
                <a:latin typeface="Arial" panose="020B0604020202020204" pitchFamily="34" charset="0"/>
                <a:cs typeface="Arial" panose="020B0604020202020204" pitchFamily="34" charset="0"/>
              </a:rPr>
              <a:t>complexity and variability </a:t>
            </a:r>
            <a:r>
              <a:rPr lang="en-US" sz="1600" b="1" dirty="0">
                <a:solidFill>
                  <a:schemeClr val="bg1"/>
                </a:solidFill>
                <a:latin typeface="Arial" panose="020B0604020202020204" pitchFamily="34" charset="0"/>
                <a:cs typeface="Arial" panose="020B0604020202020204" pitchFamily="34" charset="0"/>
              </a:rPr>
              <a:t>allow </a:t>
            </a:r>
            <a:r>
              <a:rPr lang="en-US" sz="1600" b="1" dirty="0" smtClean="0">
                <a:solidFill>
                  <a:schemeClr val="bg1"/>
                </a:solidFill>
                <a:latin typeface="Arial" panose="020B0604020202020204" pitchFamily="34" charset="0"/>
                <a:cs typeface="Arial" panose="020B0604020202020204" pitchFamily="34" charset="0"/>
              </a:rPr>
              <a:t>use of all </a:t>
            </a:r>
            <a:r>
              <a:rPr lang="en-US" sz="1600" b="1" dirty="0">
                <a:solidFill>
                  <a:schemeClr val="bg1"/>
                </a:solidFill>
                <a:latin typeface="Arial" panose="020B0604020202020204" pitchFamily="34" charset="0"/>
                <a:cs typeface="Arial" panose="020B0604020202020204" pitchFamily="34" charset="0"/>
              </a:rPr>
              <a:t>components of our energy infrastructure to their full potential. The result </a:t>
            </a:r>
            <a:r>
              <a:rPr lang="en-US" sz="1600" b="1" dirty="0" smtClean="0">
                <a:solidFill>
                  <a:schemeClr val="bg1"/>
                </a:solidFill>
                <a:latin typeface="Arial" panose="020B0604020202020204" pitchFamily="34" charset="0"/>
                <a:cs typeface="Arial" panose="020B0604020202020204" pitchFamily="34" charset="0"/>
              </a:rPr>
              <a:t>is a </a:t>
            </a:r>
            <a:r>
              <a:rPr lang="en-US" sz="1600" b="1" dirty="0">
                <a:solidFill>
                  <a:schemeClr val="bg1"/>
                </a:solidFill>
                <a:latin typeface="Arial" panose="020B0604020202020204" pitchFamily="34" charset="0"/>
                <a:cs typeface="Arial" panose="020B0604020202020204" pitchFamily="34" charset="0"/>
              </a:rPr>
              <a:t>more </a:t>
            </a:r>
            <a:r>
              <a:rPr lang="en-US" sz="1600" b="1" dirty="0" smtClean="0">
                <a:solidFill>
                  <a:schemeClr val="bg1"/>
                </a:solidFill>
                <a:latin typeface="Arial" panose="020B0604020202020204" pitchFamily="34" charset="0"/>
                <a:cs typeface="Arial" panose="020B0604020202020204" pitchFamily="34" charset="0"/>
              </a:rPr>
              <a:t>reliable operation, as well as a more efficient and sustainable use of natural resources. </a:t>
            </a:r>
            <a:endParaRPr lang="en-US" sz="1600" dirty="0">
              <a:solidFill>
                <a:schemeClr val="bg1"/>
              </a:solidFill>
              <a:latin typeface="Arial" panose="020B0604020202020204" pitchFamily="34" charset="0"/>
              <a:cs typeface="Arial" panose="020B0604020202020204" pitchFamily="34" charset="0"/>
            </a:endParaRPr>
          </a:p>
        </p:txBody>
      </p:sp>
      <p:grpSp>
        <p:nvGrpSpPr>
          <p:cNvPr id="44" name="Group 43"/>
          <p:cNvGrpSpPr/>
          <p:nvPr/>
        </p:nvGrpSpPr>
        <p:grpSpPr>
          <a:xfrm>
            <a:off x="8687373" y="2407824"/>
            <a:ext cx="375292" cy="1580962"/>
            <a:chOff x="8652019" y="2639860"/>
            <a:chExt cx="410646" cy="1348926"/>
          </a:xfrm>
        </p:grpSpPr>
        <p:sp>
          <p:nvSpPr>
            <p:cNvPr id="45" name="Rectangle 44"/>
            <p:cNvSpPr/>
            <p:nvPr/>
          </p:nvSpPr>
          <p:spPr>
            <a:xfrm>
              <a:off x="8652019" y="3578662"/>
              <a:ext cx="410124" cy="410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652280" y="3109261"/>
              <a:ext cx="410124" cy="41012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8652541" y="2639860"/>
              <a:ext cx="410124" cy="4101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8" name="Picture 47" descr="sola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6303" y="2409014"/>
            <a:ext cx="2399770" cy="1577643"/>
          </a:xfrm>
          <a:prstGeom prst="rect">
            <a:avLst/>
          </a:prstGeom>
        </p:spPr>
      </p:pic>
      <p:pic>
        <p:nvPicPr>
          <p:cNvPr id="43" name="Picture 42" descr="4-transportation.jpg"/>
          <p:cNvPicPr>
            <a:picLocks noChangeAspect="1"/>
          </p:cNvPicPr>
          <p:nvPr/>
        </p:nvPicPr>
        <p:blipFill rotWithShape="1">
          <a:blip r:embed="rId9">
            <a:extLst>
              <a:ext uri="{28A0092B-C50C-407E-A947-70E740481C1C}">
                <a14:useLocalDpi xmlns:a14="http://schemas.microsoft.com/office/drawing/2010/main" val="0"/>
              </a:ext>
            </a:extLst>
          </a:blip>
          <a:srcRect l="2835" t="2140" r="1840" b="639"/>
          <a:stretch/>
        </p:blipFill>
        <p:spPr>
          <a:xfrm>
            <a:off x="6234483" y="4031023"/>
            <a:ext cx="2845004" cy="1706235"/>
          </a:xfrm>
          <a:prstGeom prst="rect">
            <a:avLst/>
          </a:prstGeom>
        </p:spPr>
      </p:pic>
    </p:spTree>
    <p:extLst>
      <p:ext uri="{BB962C8B-B14F-4D97-AF65-F5344CB8AC3E}">
        <p14:creationId xmlns:p14="http://schemas.microsoft.com/office/powerpoint/2010/main" val="881938559"/>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833013" y="2027793"/>
            <a:ext cx="7448839" cy="2370853"/>
          </a:xfrm>
        </p:spPr>
        <p:txBody>
          <a:bodyPr/>
          <a:lstStyle/>
          <a:p>
            <a:pPr>
              <a:lnSpc>
                <a:spcPct val="100000"/>
              </a:lnSpc>
            </a:pPr>
            <a:r>
              <a:rPr lang="en-US" sz="3800" dirty="0" smtClean="0"/>
              <a:t>Transactive </a:t>
            </a:r>
            <a:r>
              <a:rPr lang="en-US" sz="3800" dirty="0"/>
              <a:t>Control &amp; Coordination: A Double</a:t>
            </a:r>
            <a:r>
              <a:rPr lang="en-US" sz="3800" dirty="0" smtClean="0"/>
              <a:t>-Auction </a:t>
            </a:r>
            <a:r>
              <a:rPr lang="en-US" sz="3800" dirty="0"/>
              <a:t>Based Approach to Distributed Control and Decision-making</a:t>
            </a:r>
          </a:p>
        </p:txBody>
      </p:sp>
    </p:spTree>
    <p:extLst>
      <p:ext uri="{BB962C8B-B14F-4D97-AF65-F5344CB8AC3E}">
        <p14:creationId xmlns:p14="http://schemas.microsoft.com/office/powerpoint/2010/main" val="17025822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0"/>
          </p:nvPr>
        </p:nvSpPr>
        <p:spPr>
          <a:noFill/>
        </p:spPr>
        <p:txBody>
          <a:bodyPr/>
          <a:lstStyle/>
          <a:p>
            <a:fld id="{56D538F1-2E64-4E80-B02C-D7A0E8990B0B}" type="slidenum">
              <a:rPr lang="en-US" smtClean="0"/>
              <a:pPr/>
              <a:t>51</a:t>
            </a:fld>
            <a:r>
              <a:rPr lang="en-US" smtClean="0">
                <a:latin typeface="Times New Roman" pitchFamily="18" charset="0"/>
              </a:rPr>
              <a:t> </a:t>
            </a:r>
          </a:p>
        </p:txBody>
      </p:sp>
      <p:sp>
        <p:nvSpPr>
          <p:cNvPr id="29699" name="Rectangle 42"/>
          <p:cNvSpPr>
            <a:spLocks noChangeArrowheads="1"/>
          </p:cNvSpPr>
          <p:nvPr/>
        </p:nvSpPr>
        <p:spPr bwMode="auto">
          <a:xfrm>
            <a:off x="376238" y="234950"/>
            <a:ext cx="8375650" cy="423863"/>
          </a:xfrm>
          <a:prstGeom prst="rect">
            <a:avLst/>
          </a:prstGeom>
          <a:solidFill>
            <a:schemeClr val="tx2"/>
          </a:solidFill>
          <a:ln w="9525">
            <a:noFill/>
            <a:miter lim="800000"/>
            <a:headEnd/>
            <a:tailEnd/>
          </a:ln>
        </p:spPr>
        <p:txBody>
          <a:bodyPr lIns="0" tIns="0" rIns="0" bIns="0"/>
          <a:lstStyle/>
          <a:p>
            <a:pPr defTabSz="914400" eaLnBrk="0" fontAlgn="base" hangingPunct="0">
              <a:lnSpc>
                <a:spcPct val="85000"/>
              </a:lnSpc>
              <a:spcBef>
                <a:spcPct val="0"/>
              </a:spcBef>
              <a:spcAft>
                <a:spcPct val="0"/>
              </a:spcAft>
            </a:pPr>
            <a:r>
              <a:rPr lang="en-US" sz="3000">
                <a:solidFill>
                  <a:srgbClr val="FFFFFF"/>
                </a:solidFill>
                <a:cs typeface="Arial" charset="0"/>
              </a:rPr>
              <a:t>Thermostat (Today</a:t>
            </a:r>
            <a:r>
              <a:rPr lang="en-US" sz="2600" i="1">
                <a:solidFill>
                  <a:srgbClr val="FFFFFF"/>
                </a:solidFill>
                <a:cs typeface="Arial" charset="0"/>
              </a:rPr>
              <a:t>)</a:t>
            </a:r>
          </a:p>
        </p:txBody>
      </p:sp>
      <p:sp>
        <p:nvSpPr>
          <p:cNvPr id="29700" name="Rectangle 2"/>
          <p:cNvSpPr>
            <a:spLocks noGrp="1" noChangeArrowheads="1"/>
          </p:cNvSpPr>
          <p:nvPr>
            <p:ph type="title"/>
          </p:nvPr>
        </p:nvSpPr>
        <p:spPr>
          <a:xfrm>
            <a:off x="334963" y="133350"/>
            <a:ext cx="8375650" cy="758825"/>
          </a:xfrm>
          <a:solidFill>
            <a:schemeClr val="tx2"/>
          </a:solidFill>
        </p:spPr>
        <p:txBody>
          <a:bodyPr/>
          <a:lstStyle/>
          <a:p>
            <a:r>
              <a:rPr lang="en-US" dirty="0" smtClean="0"/>
              <a:t>Transactive Cooling Thermostat Generates Demand Bid based on Customer  Settings</a:t>
            </a:r>
            <a:br>
              <a:rPr lang="en-US" dirty="0" smtClean="0"/>
            </a:br>
            <a:r>
              <a:rPr lang="en-US" dirty="0" smtClean="0"/>
              <a:t>Price </a:t>
            </a:r>
            <a:r>
              <a:rPr lang="en-US" sz="2600" i="1" dirty="0" smtClean="0"/>
              <a:t>(Cooling Example) – </a:t>
            </a:r>
          </a:p>
        </p:txBody>
      </p:sp>
      <p:grpSp>
        <p:nvGrpSpPr>
          <p:cNvPr id="2" name="Group 40"/>
          <p:cNvGrpSpPr>
            <a:grpSpLocks/>
          </p:cNvGrpSpPr>
          <p:nvPr/>
        </p:nvGrpSpPr>
        <p:grpSpPr bwMode="auto">
          <a:xfrm>
            <a:off x="1778000" y="2681288"/>
            <a:ext cx="6553200" cy="3763962"/>
            <a:chOff x="1120" y="1575"/>
            <a:chExt cx="4128" cy="2371"/>
          </a:xfrm>
        </p:grpSpPr>
        <p:sp>
          <p:nvSpPr>
            <p:cNvPr id="29719" name="Text Box 27"/>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i="1">
                  <a:solidFill>
                    <a:srgbClr val="000000"/>
                  </a:solidFill>
                  <a:cs typeface="Arial" charset="0"/>
                </a:rPr>
                <a:t>k</a:t>
              </a:r>
            </a:p>
          </p:txBody>
        </p:sp>
        <p:sp>
          <p:nvSpPr>
            <p:cNvPr id="29721" name="Text Box 23"/>
            <p:cNvSpPr txBox="1">
              <a:spLocks noChangeArrowheads="1"/>
            </p:cNvSpPr>
            <p:nvPr/>
          </p:nvSpPr>
          <p:spPr bwMode="auto">
            <a:xfrm>
              <a:off x="4000" y="3715"/>
              <a:ext cx="624" cy="231"/>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i="1">
                  <a:solidFill>
                    <a:srgbClr val="000000"/>
                  </a:solidFill>
                  <a:cs typeface="Arial" charset="0"/>
                </a:rPr>
                <a:t>T</a:t>
              </a:r>
              <a:r>
                <a:rPr lang="en-US" i="1" baseline="-25000">
                  <a:solidFill>
                    <a:srgbClr val="000000"/>
                  </a:solidFill>
                  <a:cs typeface="Arial" charset="0"/>
                </a:rPr>
                <a:t>max</a:t>
              </a:r>
            </a:p>
          </p:txBody>
        </p:sp>
        <p:sp>
          <p:nvSpPr>
            <p:cNvPr id="29722" name="Line 29"/>
            <p:cNvSpPr>
              <a:spLocks noChangeShapeType="1"/>
            </p:cNvSpPr>
            <p:nvPr/>
          </p:nvSpPr>
          <p:spPr bwMode="auto">
            <a:xfrm flipV="1">
              <a:off x="1408" y="3139"/>
              <a:ext cx="0" cy="576"/>
            </a:xfrm>
            <a:prstGeom prst="line">
              <a:avLst/>
            </a:prstGeom>
            <a:noFill/>
            <a:ln w="38100">
              <a:solidFill>
                <a:schemeClr val="tx1"/>
              </a:solidFill>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23" name="Line 30"/>
            <p:cNvSpPr>
              <a:spLocks noChangeShapeType="1"/>
            </p:cNvSpPr>
            <p:nvPr/>
          </p:nvSpPr>
          <p:spPr bwMode="auto">
            <a:xfrm flipV="1">
              <a:off x="1408" y="1987"/>
              <a:ext cx="2880" cy="1152"/>
            </a:xfrm>
            <a:prstGeom prst="line">
              <a:avLst/>
            </a:prstGeom>
            <a:noFill/>
            <a:ln w="38100">
              <a:solidFill>
                <a:schemeClr val="tx1"/>
              </a:solidFill>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24" name="Line 31"/>
            <p:cNvSpPr>
              <a:spLocks noChangeShapeType="1"/>
            </p:cNvSpPr>
            <p:nvPr/>
          </p:nvSpPr>
          <p:spPr bwMode="auto">
            <a:xfrm flipV="1">
              <a:off x="4288" y="1722"/>
              <a:ext cx="0" cy="265"/>
            </a:xfrm>
            <a:prstGeom prst="line">
              <a:avLst/>
            </a:prstGeom>
            <a:noFill/>
            <a:ln w="38100">
              <a:solidFill>
                <a:schemeClr val="tx1"/>
              </a:solidFill>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25" name="Text Box 32"/>
            <p:cNvSpPr txBox="1">
              <a:spLocks noChangeArrowheads="1"/>
            </p:cNvSpPr>
            <p:nvPr/>
          </p:nvSpPr>
          <p:spPr bwMode="auto">
            <a:xfrm>
              <a:off x="1120" y="3715"/>
              <a:ext cx="624" cy="231"/>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i="1">
                  <a:solidFill>
                    <a:srgbClr val="000000"/>
                  </a:solidFill>
                  <a:cs typeface="Arial" charset="0"/>
                </a:rPr>
                <a:t>T</a:t>
              </a:r>
              <a:r>
                <a:rPr lang="en-US" i="1" baseline="-25000">
                  <a:solidFill>
                    <a:srgbClr val="000000"/>
                  </a:solidFill>
                  <a:cs typeface="Arial" charset="0"/>
                </a:rPr>
                <a:t>min</a:t>
              </a:r>
            </a:p>
          </p:txBody>
        </p:sp>
        <p:sp>
          <p:nvSpPr>
            <p:cNvPr id="29726" name="Line 33"/>
            <p:cNvSpPr>
              <a:spLocks noChangeShapeType="1"/>
            </p:cNvSpPr>
            <p:nvPr/>
          </p:nvSpPr>
          <p:spPr bwMode="auto">
            <a:xfrm flipV="1">
              <a:off x="4336" y="1575"/>
              <a:ext cx="912" cy="384"/>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27" name="Line 34"/>
            <p:cNvSpPr>
              <a:spLocks noChangeShapeType="1"/>
            </p:cNvSpPr>
            <p:nvPr/>
          </p:nvSpPr>
          <p:spPr bwMode="auto">
            <a:xfrm flipV="1">
              <a:off x="4336" y="1987"/>
              <a:ext cx="754"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28" name="Text Box 35"/>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i="1" dirty="0">
                  <a:solidFill>
                    <a:srgbClr val="000000"/>
                  </a:solidFill>
                  <a:cs typeface="Arial" charset="0"/>
                </a:rPr>
                <a:t>k</a:t>
              </a:r>
            </a:p>
          </p:txBody>
        </p:sp>
        <p:sp>
          <p:nvSpPr>
            <p:cNvPr id="35" name="Text Box 35"/>
            <p:cNvSpPr txBox="1">
              <a:spLocks noChangeArrowheads="1"/>
            </p:cNvSpPr>
            <p:nvPr/>
          </p:nvSpPr>
          <p:spPr bwMode="auto">
            <a:xfrm>
              <a:off x="4530" y="2011"/>
              <a:ext cx="197" cy="233"/>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i="1" dirty="0" smtClean="0">
                  <a:solidFill>
                    <a:srgbClr val="000000"/>
                  </a:solidFill>
                  <a:cs typeface="Arial" charset="0"/>
                </a:rPr>
                <a:t>1</a:t>
              </a:r>
              <a:endParaRPr lang="en-US" i="1" dirty="0">
                <a:solidFill>
                  <a:srgbClr val="000000"/>
                </a:solidFill>
                <a:cs typeface="Arial" charset="0"/>
              </a:endParaRPr>
            </a:p>
          </p:txBody>
        </p:sp>
      </p:grpSp>
      <p:sp>
        <p:nvSpPr>
          <p:cNvPr id="29702" name="Line 3"/>
          <p:cNvSpPr>
            <a:spLocks noChangeShapeType="1"/>
          </p:cNvSpPr>
          <p:nvPr/>
        </p:nvSpPr>
        <p:spPr bwMode="auto">
          <a:xfrm>
            <a:off x="1320800" y="6078538"/>
            <a:ext cx="6400800" cy="0"/>
          </a:xfrm>
          <a:prstGeom prst="line">
            <a:avLst/>
          </a:prstGeom>
          <a:noFill/>
          <a:ln w="9525">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cs typeface="Arial" charset="0"/>
            </a:endParaRPr>
          </a:p>
        </p:txBody>
      </p:sp>
      <p:sp>
        <p:nvSpPr>
          <p:cNvPr id="29703" name="Line 4"/>
          <p:cNvSpPr>
            <a:spLocks noChangeShapeType="1"/>
          </p:cNvSpPr>
          <p:nvPr/>
        </p:nvSpPr>
        <p:spPr bwMode="auto">
          <a:xfrm flipV="1">
            <a:off x="1320799" y="2921654"/>
            <a:ext cx="9525" cy="3156883"/>
          </a:xfrm>
          <a:prstGeom prst="line">
            <a:avLst/>
          </a:prstGeom>
          <a:noFill/>
          <a:ln w="9525">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cs typeface="Arial" charset="0"/>
            </a:endParaRPr>
          </a:p>
        </p:txBody>
      </p:sp>
      <p:sp>
        <p:nvSpPr>
          <p:cNvPr id="29704" name="Text Box 5"/>
          <p:cNvSpPr txBox="1">
            <a:spLocks noChangeArrowheads="1"/>
          </p:cNvSpPr>
          <p:nvPr/>
        </p:nvSpPr>
        <p:spPr bwMode="auto">
          <a:xfrm>
            <a:off x="3660775" y="6488113"/>
            <a:ext cx="2347913" cy="369887"/>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b="1">
                <a:solidFill>
                  <a:srgbClr val="000000"/>
                </a:solidFill>
                <a:cs typeface="Arial" charset="0"/>
              </a:rPr>
              <a:t>Indoor Temperature</a:t>
            </a:r>
          </a:p>
        </p:txBody>
      </p:sp>
      <p:sp>
        <p:nvSpPr>
          <p:cNvPr id="29705" name="Text Box 6"/>
          <p:cNvSpPr txBox="1">
            <a:spLocks noChangeArrowheads="1"/>
          </p:cNvSpPr>
          <p:nvPr/>
        </p:nvSpPr>
        <p:spPr bwMode="auto">
          <a:xfrm rot="-5400000">
            <a:off x="-15081" y="4001294"/>
            <a:ext cx="831850" cy="366712"/>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b="1">
                <a:solidFill>
                  <a:srgbClr val="000000"/>
                </a:solidFill>
                <a:cs typeface="Arial" charset="0"/>
              </a:rPr>
              <a:t>Price*</a:t>
            </a:r>
          </a:p>
        </p:txBody>
      </p:sp>
      <p:sp>
        <p:nvSpPr>
          <p:cNvPr id="29706" name="Line 10"/>
          <p:cNvSpPr>
            <a:spLocks noChangeShapeType="1"/>
          </p:cNvSpPr>
          <p:nvPr/>
        </p:nvSpPr>
        <p:spPr bwMode="auto">
          <a:xfrm>
            <a:off x="4013200" y="4430713"/>
            <a:ext cx="12700" cy="1617662"/>
          </a:xfrm>
          <a:prstGeom prst="line">
            <a:avLst/>
          </a:prstGeom>
          <a:noFill/>
          <a:ln w="9525">
            <a:solidFill>
              <a:schemeClr val="tx1"/>
            </a:solidFill>
            <a:prstDash val="dash"/>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29707" name="Line 11"/>
          <p:cNvSpPr>
            <a:spLocks noChangeShapeType="1"/>
          </p:cNvSpPr>
          <p:nvPr/>
        </p:nvSpPr>
        <p:spPr bwMode="auto">
          <a:xfrm flipH="1" flipV="1">
            <a:off x="1330325" y="4421188"/>
            <a:ext cx="2692400" cy="9525"/>
          </a:xfrm>
          <a:prstGeom prst="line">
            <a:avLst/>
          </a:prstGeom>
          <a:noFill/>
          <a:ln w="9525">
            <a:solidFill>
              <a:schemeClr val="tx1"/>
            </a:solidFill>
            <a:prstDash val="dash"/>
            <a:round/>
            <a:headEnd/>
            <a:tailEnd/>
          </a:ln>
        </p:spPr>
        <p:txBody>
          <a:bodyPr/>
          <a:lstStyle/>
          <a:p>
            <a:pPr defTabSz="914400" fontAlgn="base">
              <a:spcBef>
                <a:spcPct val="0"/>
              </a:spcBef>
              <a:spcAft>
                <a:spcPct val="0"/>
              </a:spcAft>
            </a:pPr>
            <a:endParaRPr lang="en-US">
              <a:solidFill>
                <a:srgbClr val="000000"/>
              </a:solidFill>
              <a:cs typeface="Arial" charset="0"/>
            </a:endParaRPr>
          </a:p>
        </p:txBody>
      </p:sp>
      <p:sp>
        <p:nvSpPr>
          <p:cNvPr id="686092" name="Line 12"/>
          <p:cNvSpPr>
            <a:spLocks noChangeShapeType="1"/>
          </p:cNvSpPr>
          <p:nvPr/>
        </p:nvSpPr>
        <p:spPr bwMode="auto">
          <a:xfrm flipH="1" flipV="1">
            <a:off x="5246688" y="3962400"/>
            <a:ext cx="3175" cy="2124075"/>
          </a:xfrm>
          <a:prstGeom prst="line">
            <a:avLst/>
          </a:prstGeom>
          <a:noFill/>
          <a:ln w="28575">
            <a:solidFill>
              <a:srgbClr val="FF0000"/>
            </a:solidFill>
            <a:prstDash val="dash"/>
            <a:round/>
            <a:headEnd/>
            <a:tailEnd type="arrow" w="med" len="med"/>
          </a:ln>
        </p:spPr>
        <p:txBody>
          <a:bodyPr/>
          <a:lstStyle/>
          <a:p>
            <a:pPr defTabSz="914400" fontAlgn="base">
              <a:spcBef>
                <a:spcPct val="0"/>
              </a:spcBef>
              <a:spcAft>
                <a:spcPct val="0"/>
              </a:spcAft>
            </a:pPr>
            <a:endParaRPr lang="en-US">
              <a:solidFill>
                <a:srgbClr val="000000"/>
              </a:solidFill>
              <a:cs typeface="Arial" charset="0"/>
            </a:endParaRPr>
          </a:p>
        </p:txBody>
      </p:sp>
      <p:sp>
        <p:nvSpPr>
          <p:cNvPr id="686093" name="Line 13"/>
          <p:cNvSpPr>
            <a:spLocks noChangeShapeType="1"/>
          </p:cNvSpPr>
          <p:nvPr/>
        </p:nvSpPr>
        <p:spPr bwMode="auto">
          <a:xfrm flipH="1">
            <a:off x="1319213" y="3967163"/>
            <a:ext cx="3919537" cy="7937"/>
          </a:xfrm>
          <a:prstGeom prst="line">
            <a:avLst/>
          </a:prstGeom>
          <a:noFill/>
          <a:ln w="28575">
            <a:solidFill>
              <a:srgbClr val="FF0000"/>
            </a:solidFill>
            <a:prstDash val="dash"/>
            <a:round/>
            <a:headEnd/>
            <a:tailEnd type="arrow" w="med" len="med"/>
          </a:ln>
        </p:spPr>
        <p:txBody>
          <a:bodyPr/>
          <a:lstStyle/>
          <a:p>
            <a:pPr defTabSz="914400" fontAlgn="base">
              <a:spcBef>
                <a:spcPct val="0"/>
              </a:spcBef>
              <a:spcAft>
                <a:spcPct val="0"/>
              </a:spcAft>
            </a:pPr>
            <a:endParaRPr lang="en-US">
              <a:solidFill>
                <a:srgbClr val="000000"/>
              </a:solidFill>
              <a:cs typeface="Arial" charset="0"/>
            </a:endParaRPr>
          </a:p>
        </p:txBody>
      </p:sp>
      <p:sp>
        <p:nvSpPr>
          <p:cNvPr id="686094" name="Text Box 14"/>
          <p:cNvSpPr txBox="1">
            <a:spLocks noChangeArrowheads="1"/>
          </p:cNvSpPr>
          <p:nvPr/>
        </p:nvSpPr>
        <p:spPr bwMode="auto">
          <a:xfrm>
            <a:off x="4789488" y="6078538"/>
            <a:ext cx="990600" cy="366712"/>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b="1" i="1">
                <a:solidFill>
                  <a:srgbClr val="FF0000"/>
                </a:solidFill>
                <a:cs typeface="Arial" charset="0"/>
              </a:rPr>
              <a:t>T</a:t>
            </a:r>
            <a:r>
              <a:rPr lang="en-US" b="1" i="1" baseline="-25000">
                <a:solidFill>
                  <a:srgbClr val="FF0000"/>
                </a:solidFill>
                <a:cs typeface="Arial" charset="0"/>
              </a:rPr>
              <a:t>current</a:t>
            </a:r>
          </a:p>
        </p:txBody>
      </p:sp>
      <p:sp>
        <p:nvSpPr>
          <p:cNvPr id="686095" name="Text Box 15"/>
          <p:cNvSpPr txBox="1">
            <a:spLocks noChangeArrowheads="1"/>
          </p:cNvSpPr>
          <p:nvPr/>
        </p:nvSpPr>
        <p:spPr bwMode="auto">
          <a:xfrm>
            <a:off x="307975" y="3692525"/>
            <a:ext cx="990600" cy="366713"/>
          </a:xfrm>
          <a:prstGeom prst="rect">
            <a:avLst/>
          </a:prstGeom>
          <a:noFill/>
          <a:ln w="9525">
            <a:noFill/>
            <a:miter lim="800000"/>
            <a:headEnd/>
            <a:tailEnd/>
          </a:ln>
        </p:spPr>
        <p:txBody>
          <a:bodyPr>
            <a:spAutoFit/>
          </a:bodyPr>
          <a:lstStyle/>
          <a:p>
            <a:pPr algn="r" defTabSz="914400" fontAlgn="base">
              <a:spcBef>
                <a:spcPct val="0"/>
              </a:spcBef>
              <a:spcAft>
                <a:spcPct val="0"/>
              </a:spcAft>
            </a:pPr>
            <a:r>
              <a:rPr lang="en-US" b="1" i="1">
                <a:solidFill>
                  <a:srgbClr val="FF0000"/>
                </a:solidFill>
                <a:cs typeface="Arial" charset="0"/>
              </a:rPr>
              <a:t>P</a:t>
            </a:r>
            <a:r>
              <a:rPr lang="en-US" b="1" i="1" baseline="-25000">
                <a:solidFill>
                  <a:srgbClr val="FF0000"/>
                </a:solidFill>
                <a:cs typeface="Arial" charset="0"/>
              </a:rPr>
              <a:t>bid</a:t>
            </a:r>
          </a:p>
        </p:txBody>
      </p:sp>
      <p:sp>
        <p:nvSpPr>
          <p:cNvPr id="29712" name="Text Box 16"/>
          <p:cNvSpPr txBox="1">
            <a:spLocks noChangeArrowheads="1"/>
          </p:cNvSpPr>
          <p:nvPr/>
        </p:nvSpPr>
        <p:spPr bwMode="auto">
          <a:xfrm>
            <a:off x="330200" y="4192588"/>
            <a:ext cx="990600" cy="366712"/>
          </a:xfrm>
          <a:prstGeom prst="rect">
            <a:avLst/>
          </a:prstGeom>
          <a:noFill/>
          <a:ln w="9525">
            <a:noFill/>
            <a:miter lim="800000"/>
            <a:headEnd/>
            <a:tailEnd/>
          </a:ln>
        </p:spPr>
        <p:txBody>
          <a:bodyPr>
            <a:spAutoFit/>
          </a:bodyPr>
          <a:lstStyle/>
          <a:p>
            <a:pPr algn="r" defTabSz="914400" fontAlgn="base">
              <a:spcBef>
                <a:spcPct val="0"/>
              </a:spcBef>
              <a:spcAft>
                <a:spcPct val="0"/>
              </a:spcAft>
            </a:pPr>
            <a:r>
              <a:rPr lang="en-US" i="1">
                <a:solidFill>
                  <a:srgbClr val="000000"/>
                </a:solidFill>
                <a:cs typeface="Arial" charset="0"/>
              </a:rPr>
              <a:t>P</a:t>
            </a:r>
            <a:r>
              <a:rPr lang="en-US" i="1" baseline="-25000">
                <a:solidFill>
                  <a:srgbClr val="000000"/>
                </a:solidFill>
                <a:cs typeface="Arial" charset="0"/>
              </a:rPr>
              <a:t>avg</a:t>
            </a:r>
          </a:p>
        </p:txBody>
      </p:sp>
      <p:sp>
        <p:nvSpPr>
          <p:cNvPr id="686098" name="Line 18"/>
          <p:cNvSpPr>
            <a:spLocks noChangeShapeType="1"/>
          </p:cNvSpPr>
          <p:nvPr/>
        </p:nvSpPr>
        <p:spPr bwMode="auto">
          <a:xfrm>
            <a:off x="6099175" y="3633788"/>
            <a:ext cx="33338" cy="2455862"/>
          </a:xfrm>
          <a:prstGeom prst="line">
            <a:avLst/>
          </a:prstGeom>
          <a:noFill/>
          <a:ln w="28575">
            <a:solidFill>
              <a:srgbClr val="0000FF"/>
            </a:solidFill>
            <a:prstDash val="dash"/>
            <a:round/>
            <a:headEnd/>
            <a:tailEnd type="arrow" w="med" len="med"/>
          </a:ln>
        </p:spPr>
        <p:txBody>
          <a:bodyPr/>
          <a:lstStyle/>
          <a:p>
            <a:pPr defTabSz="914400" fontAlgn="base">
              <a:spcBef>
                <a:spcPct val="0"/>
              </a:spcBef>
              <a:spcAft>
                <a:spcPct val="0"/>
              </a:spcAft>
            </a:pPr>
            <a:endParaRPr lang="en-US">
              <a:solidFill>
                <a:srgbClr val="000000"/>
              </a:solidFill>
              <a:cs typeface="Arial" charset="0"/>
            </a:endParaRPr>
          </a:p>
        </p:txBody>
      </p:sp>
      <p:sp>
        <p:nvSpPr>
          <p:cNvPr id="686099" name="Text Box 19"/>
          <p:cNvSpPr txBox="1">
            <a:spLocks noChangeArrowheads="1"/>
          </p:cNvSpPr>
          <p:nvPr/>
        </p:nvSpPr>
        <p:spPr bwMode="auto">
          <a:xfrm>
            <a:off x="373063" y="3328988"/>
            <a:ext cx="990600" cy="366712"/>
          </a:xfrm>
          <a:prstGeom prst="rect">
            <a:avLst/>
          </a:prstGeom>
          <a:noFill/>
          <a:ln w="9525">
            <a:noFill/>
            <a:miter lim="800000"/>
            <a:headEnd/>
            <a:tailEnd/>
          </a:ln>
        </p:spPr>
        <p:txBody>
          <a:bodyPr>
            <a:spAutoFit/>
          </a:bodyPr>
          <a:lstStyle/>
          <a:p>
            <a:pPr algn="r" defTabSz="914400" fontAlgn="base">
              <a:spcBef>
                <a:spcPct val="0"/>
              </a:spcBef>
              <a:spcAft>
                <a:spcPct val="0"/>
              </a:spcAft>
            </a:pPr>
            <a:r>
              <a:rPr lang="en-US" b="1" i="1">
                <a:solidFill>
                  <a:srgbClr val="0000FF"/>
                </a:solidFill>
                <a:cs typeface="Arial" charset="0"/>
              </a:rPr>
              <a:t>P</a:t>
            </a:r>
            <a:r>
              <a:rPr lang="en-US" b="1" i="1" baseline="-25000">
                <a:solidFill>
                  <a:srgbClr val="0000FF"/>
                </a:solidFill>
                <a:cs typeface="Arial" charset="0"/>
              </a:rPr>
              <a:t>clear</a:t>
            </a:r>
          </a:p>
        </p:txBody>
      </p:sp>
      <p:sp>
        <p:nvSpPr>
          <p:cNvPr id="686100" name="Text Box 20"/>
          <p:cNvSpPr txBox="1">
            <a:spLocks noChangeArrowheads="1"/>
          </p:cNvSpPr>
          <p:nvPr/>
        </p:nvSpPr>
        <p:spPr bwMode="auto">
          <a:xfrm>
            <a:off x="5675313" y="6100763"/>
            <a:ext cx="990600" cy="366712"/>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b="1" i="1">
                <a:solidFill>
                  <a:srgbClr val="0000FF"/>
                </a:solidFill>
                <a:cs typeface="Arial" charset="0"/>
              </a:rPr>
              <a:t>T</a:t>
            </a:r>
            <a:r>
              <a:rPr lang="en-US" b="1" i="1" baseline="-25000">
                <a:solidFill>
                  <a:srgbClr val="0000FF"/>
                </a:solidFill>
                <a:cs typeface="Arial" charset="0"/>
              </a:rPr>
              <a:t>set</a:t>
            </a:r>
          </a:p>
        </p:txBody>
      </p:sp>
      <p:sp>
        <p:nvSpPr>
          <p:cNvPr id="29716" name="Text Box 21"/>
          <p:cNvSpPr txBox="1">
            <a:spLocks noChangeArrowheads="1"/>
          </p:cNvSpPr>
          <p:nvPr/>
        </p:nvSpPr>
        <p:spPr bwMode="auto">
          <a:xfrm>
            <a:off x="3482975" y="6121400"/>
            <a:ext cx="990600" cy="366713"/>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i="1">
                <a:solidFill>
                  <a:srgbClr val="000000"/>
                </a:solidFill>
                <a:cs typeface="Arial" charset="0"/>
              </a:rPr>
              <a:t>T</a:t>
            </a:r>
            <a:r>
              <a:rPr lang="en-US" i="1" baseline="-25000">
                <a:solidFill>
                  <a:srgbClr val="000000"/>
                </a:solidFill>
                <a:cs typeface="Arial" charset="0"/>
              </a:rPr>
              <a:t>desired</a:t>
            </a:r>
          </a:p>
        </p:txBody>
      </p:sp>
      <p:sp>
        <p:nvSpPr>
          <p:cNvPr id="686108" name="Text Box 28"/>
          <p:cNvSpPr txBox="1">
            <a:spLocks noChangeArrowheads="1"/>
          </p:cNvSpPr>
          <p:nvPr/>
        </p:nvSpPr>
        <p:spPr bwMode="auto">
          <a:xfrm>
            <a:off x="106680" y="975658"/>
            <a:ext cx="8985946" cy="1938992"/>
          </a:xfrm>
          <a:prstGeom prst="rect">
            <a:avLst/>
          </a:prstGeom>
          <a:noFill/>
          <a:ln w="9525" algn="ctr">
            <a:noFill/>
            <a:miter lim="800000"/>
            <a:headEnd/>
            <a:tailEnd/>
          </a:ln>
        </p:spPr>
        <p:txBody>
          <a:bodyPr wrap="square">
            <a:spAutoFit/>
          </a:bodyPr>
          <a:lstStyle/>
          <a:p>
            <a:pPr marL="168275" indent="-168275" defTabSz="914400" fontAlgn="base">
              <a:lnSpc>
                <a:spcPct val="150000"/>
              </a:lnSpc>
              <a:spcBef>
                <a:spcPct val="0"/>
              </a:spcBef>
              <a:spcAft>
                <a:spcPct val="0"/>
              </a:spcAft>
              <a:buFont typeface="Wingdings" pitchFamily="2" charset="2"/>
              <a:buChar char="§"/>
            </a:pPr>
            <a:r>
              <a:rPr lang="en-US" sz="1600" dirty="0" smtClean="0">
                <a:solidFill>
                  <a:srgbClr val="000000"/>
                </a:solidFill>
                <a:cs typeface="Arial" charset="0"/>
              </a:rPr>
              <a:t>User‘s </a:t>
            </a:r>
            <a:r>
              <a:rPr lang="en-US" sz="1600" i="1" dirty="0" smtClean="0">
                <a:solidFill>
                  <a:srgbClr val="000000"/>
                </a:solidFill>
                <a:cs typeface="Arial" charset="0"/>
              </a:rPr>
              <a:t>comfort/savings</a:t>
            </a:r>
            <a:r>
              <a:rPr lang="en-US" sz="1600" dirty="0" smtClean="0">
                <a:solidFill>
                  <a:srgbClr val="000000"/>
                </a:solidFill>
                <a:cs typeface="Arial" charset="0"/>
              </a:rPr>
              <a:t> setting implies limits around normal setpoint (</a:t>
            </a:r>
            <a:r>
              <a:rPr lang="en-US" sz="1600" i="1" dirty="0" err="1" smtClean="0">
                <a:solidFill>
                  <a:srgbClr val="000000"/>
                </a:solidFill>
                <a:cs typeface="Arial" charset="0"/>
              </a:rPr>
              <a:t>T</a:t>
            </a:r>
            <a:r>
              <a:rPr lang="en-US" sz="1600" i="1" baseline="-25000" dirty="0" err="1" smtClean="0">
                <a:solidFill>
                  <a:srgbClr val="000000"/>
                </a:solidFill>
                <a:cs typeface="Arial" charset="0"/>
              </a:rPr>
              <a:t>desired</a:t>
            </a:r>
            <a:r>
              <a:rPr lang="en-US" sz="1600" dirty="0" smtClean="0">
                <a:solidFill>
                  <a:srgbClr val="000000"/>
                </a:solidFill>
                <a:cs typeface="Arial" charset="0"/>
              </a:rPr>
              <a:t>), </a:t>
            </a:r>
            <a:r>
              <a:rPr lang="en-US" sz="1600" i="1" dirty="0" smtClean="0">
                <a:solidFill>
                  <a:srgbClr val="000000"/>
                </a:solidFill>
                <a:cs typeface="Arial" charset="0"/>
              </a:rPr>
              <a:t>temp. elasticity </a:t>
            </a:r>
            <a:r>
              <a:rPr lang="en-US" sz="1600" dirty="0">
                <a:solidFill>
                  <a:srgbClr val="000000"/>
                </a:solidFill>
                <a:cs typeface="Arial" charset="0"/>
              </a:rPr>
              <a:t>(</a:t>
            </a:r>
            <a:r>
              <a:rPr lang="en-US" sz="1600" i="1" dirty="0" smtClean="0">
                <a:solidFill>
                  <a:srgbClr val="000000"/>
                </a:solidFill>
                <a:cs typeface="Arial" charset="0"/>
              </a:rPr>
              <a:t>k</a:t>
            </a:r>
            <a:r>
              <a:rPr lang="en-US" sz="1600" dirty="0" smtClean="0">
                <a:solidFill>
                  <a:srgbClr val="000000"/>
                </a:solidFill>
                <a:cs typeface="Arial" charset="0"/>
              </a:rPr>
              <a:t>)</a:t>
            </a:r>
          </a:p>
          <a:p>
            <a:pPr marL="168275" indent="-168275" defTabSz="914400" fontAlgn="base">
              <a:lnSpc>
                <a:spcPct val="150000"/>
              </a:lnSpc>
              <a:spcBef>
                <a:spcPct val="0"/>
              </a:spcBef>
              <a:spcAft>
                <a:spcPct val="0"/>
              </a:spcAft>
              <a:buFont typeface="Wingdings" pitchFamily="2" charset="2"/>
              <a:buChar char="§"/>
            </a:pPr>
            <a:r>
              <a:rPr lang="en-US" sz="1600" dirty="0" smtClean="0">
                <a:solidFill>
                  <a:srgbClr val="000000"/>
                </a:solidFill>
                <a:cs typeface="Arial" charset="0"/>
              </a:rPr>
              <a:t>Current temperature used to generate bid price </a:t>
            </a:r>
            <a:r>
              <a:rPr lang="en-US" sz="1600" dirty="0">
                <a:solidFill>
                  <a:srgbClr val="000000"/>
                </a:solidFill>
                <a:cs typeface="Arial" charset="0"/>
              </a:rPr>
              <a:t>at which AC will “run” </a:t>
            </a:r>
            <a:endParaRPr lang="en-US" sz="1600" dirty="0" smtClean="0">
              <a:solidFill>
                <a:srgbClr val="000000"/>
              </a:solidFill>
              <a:cs typeface="Arial" charset="0"/>
            </a:endParaRPr>
          </a:p>
          <a:p>
            <a:pPr marL="168275" indent="-168275" defTabSz="914400" fontAlgn="base">
              <a:lnSpc>
                <a:spcPct val="150000"/>
              </a:lnSpc>
              <a:spcBef>
                <a:spcPct val="0"/>
              </a:spcBef>
              <a:spcAft>
                <a:spcPct val="0"/>
              </a:spcAft>
              <a:buFont typeface="Wingdings" pitchFamily="2" charset="2"/>
              <a:buChar char="§"/>
            </a:pPr>
            <a:r>
              <a:rPr lang="en-US" sz="1600" dirty="0" smtClean="0">
                <a:solidFill>
                  <a:srgbClr val="000000"/>
                </a:solidFill>
                <a:cs typeface="Arial" charset="0"/>
              </a:rPr>
              <a:t>AMI history can be used to estimate bid quantity (AC power)</a:t>
            </a:r>
            <a:r>
              <a:rPr lang="en-US" sz="1600" dirty="0">
                <a:solidFill>
                  <a:srgbClr val="000000"/>
                </a:solidFill>
                <a:cs typeface="Arial" charset="0"/>
              </a:rPr>
              <a:t>	</a:t>
            </a:r>
          </a:p>
          <a:p>
            <a:pPr marL="168275" indent="-168275" defTabSz="914400" fontAlgn="base">
              <a:lnSpc>
                <a:spcPct val="150000"/>
              </a:lnSpc>
              <a:spcBef>
                <a:spcPct val="0"/>
              </a:spcBef>
              <a:spcAft>
                <a:spcPct val="0"/>
              </a:spcAft>
              <a:buFont typeface="Wingdings" pitchFamily="2" charset="2"/>
              <a:buChar char="§"/>
            </a:pPr>
            <a:r>
              <a:rPr lang="en-US" sz="1600" dirty="0" smtClean="0">
                <a:solidFill>
                  <a:srgbClr val="000000"/>
                </a:solidFill>
                <a:cs typeface="Arial" charset="0"/>
              </a:rPr>
              <a:t>Market sorts </a:t>
            </a:r>
            <a:r>
              <a:rPr lang="en-US" sz="1600" dirty="0">
                <a:solidFill>
                  <a:srgbClr val="000000"/>
                </a:solidFill>
                <a:cs typeface="Arial" charset="0"/>
              </a:rPr>
              <a:t>bids &amp; </a:t>
            </a:r>
            <a:r>
              <a:rPr lang="en-US" sz="1600" dirty="0" smtClean="0">
                <a:solidFill>
                  <a:srgbClr val="000000"/>
                </a:solidFill>
                <a:cs typeface="Arial" charset="0"/>
              </a:rPr>
              <a:t>quantities into demand curve, clears market returns clearing </a:t>
            </a:r>
            <a:r>
              <a:rPr lang="en-US" sz="1600" dirty="0">
                <a:solidFill>
                  <a:srgbClr val="000000"/>
                </a:solidFill>
                <a:cs typeface="Arial" charset="0"/>
              </a:rPr>
              <a:t>price </a:t>
            </a:r>
            <a:endParaRPr lang="en-US" sz="1600" dirty="0" smtClean="0">
              <a:solidFill>
                <a:srgbClr val="000000"/>
              </a:solidFill>
              <a:cs typeface="Arial" charset="0"/>
            </a:endParaRPr>
          </a:p>
          <a:p>
            <a:pPr marL="168275" indent="-168275" defTabSz="914400" fontAlgn="base">
              <a:lnSpc>
                <a:spcPct val="150000"/>
              </a:lnSpc>
              <a:spcBef>
                <a:spcPct val="0"/>
              </a:spcBef>
              <a:spcAft>
                <a:spcPct val="0"/>
              </a:spcAft>
              <a:buFont typeface="Wingdings" pitchFamily="2" charset="2"/>
              <a:buChar char="§"/>
            </a:pPr>
            <a:r>
              <a:rPr lang="en-US" sz="1600" dirty="0" smtClean="0">
                <a:solidFill>
                  <a:srgbClr val="000000"/>
                </a:solidFill>
                <a:cs typeface="Arial" charset="0"/>
              </a:rPr>
              <a:t>Thermostat adjusts </a:t>
            </a:r>
            <a:r>
              <a:rPr lang="en-US" sz="1600" dirty="0">
                <a:solidFill>
                  <a:srgbClr val="000000"/>
                </a:solidFill>
                <a:cs typeface="Arial" charset="0"/>
              </a:rPr>
              <a:t>setpoint to reflect clearing </a:t>
            </a:r>
            <a:r>
              <a:rPr lang="en-US" sz="1600" dirty="0" smtClean="0">
                <a:solidFill>
                  <a:srgbClr val="000000"/>
                </a:solidFill>
                <a:cs typeface="Arial" charset="0"/>
              </a:rPr>
              <a:t>price &amp; temperature elasticity</a:t>
            </a:r>
            <a:endParaRPr lang="en-US" sz="1600" dirty="0">
              <a:solidFill>
                <a:srgbClr val="000000"/>
              </a:solidFill>
              <a:cs typeface="Arial" charset="0"/>
            </a:endParaRPr>
          </a:p>
        </p:txBody>
      </p:sp>
      <p:sp>
        <p:nvSpPr>
          <p:cNvPr id="686097" name="Line 17"/>
          <p:cNvSpPr>
            <a:spLocks noChangeShapeType="1"/>
          </p:cNvSpPr>
          <p:nvPr/>
        </p:nvSpPr>
        <p:spPr bwMode="auto">
          <a:xfrm flipV="1">
            <a:off x="1330325" y="3613150"/>
            <a:ext cx="4768850" cy="17463"/>
          </a:xfrm>
          <a:prstGeom prst="line">
            <a:avLst/>
          </a:prstGeom>
          <a:noFill/>
          <a:ln w="28575">
            <a:solidFill>
              <a:srgbClr val="0000FF"/>
            </a:solidFill>
            <a:prstDash val="dash"/>
            <a:round/>
            <a:headEnd/>
            <a:tailEnd type="arrow" w="med" len="med"/>
          </a:ln>
        </p:spPr>
        <p:txBody>
          <a:bodyPr/>
          <a:lstStyle/>
          <a:p>
            <a:pPr defTabSz="914400" fontAlgn="base">
              <a:spcBef>
                <a:spcPct val="0"/>
              </a:spcBef>
              <a:spcAft>
                <a:spcPct val="0"/>
              </a:spcAft>
            </a:pPr>
            <a:endParaRPr lang="en-US">
              <a:solidFill>
                <a:srgbClr val="000000"/>
              </a:solidFill>
              <a:cs typeface="Arial" charset="0"/>
            </a:endParaRPr>
          </a:p>
        </p:txBody>
      </p:sp>
      <p:cxnSp>
        <p:nvCxnSpPr>
          <p:cNvPr id="4" name="Straight Connector 3"/>
          <p:cNvCxnSpPr/>
          <p:nvPr/>
        </p:nvCxnSpPr>
        <p:spPr bwMode="auto">
          <a:xfrm>
            <a:off x="7721600" y="2921655"/>
            <a:ext cx="0" cy="41368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6" name="Group 4"/>
          <p:cNvGrpSpPr>
            <a:grpSpLocks/>
          </p:cNvGrpSpPr>
          <p:nvPr/>
        </p:nvGrpSpPr>
        <p:grpSpPr bwMode="auto">
          <a:xfrm>
            <a:off x="6632941" y="4108898"/>
            <a:ext cx="2388245" cy="989765"/>
            <a:chOff x="847" y="2344"/>
            <a:chExt cx="2075" cy="771"/>
          </a:xfrm>
        </p:grpSpPr>
        <p:sp>
          <p:nvSpPr>
            <p:cNvPr id="37" name="Text Box 5"/>
            <p:cNvSpPr txBox="1">
              <a:spLocks noChangeArrowheads="1"/>
            </p:cNvSpPr>
            <p:nvPr/>
          </p:nvSpPr>
          <p:spPr bwMode="auto">
            <a:xfrm>
              <a:off x="847" y="2344"/>
              <a:ext cx="635" cy="360"/>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1200" dirty="0">
                  <a:solidFill>
                    <a:srgbClr val="000000"/>
                  </a:solidFill>
                  <a:cs typeface="Arial" charset="0"/>
                </a:rPr>
                <a:t>More </a:t>
              </a:r>
            </a:p>
            <a:p>
              <a:pPr algn="ctr" defTabSz="914400" fontAlgn="base">
                <a:spcBef>
                  <a:spcPct val="0"/>
                </a:spcBef>
                <a:spcAft>
                  <a:spcPct val="0"/>
                </a:spcAft>
              </a:pPr>
              <a:r>
                <a:rPr lang="en-US" sz="1200" dirty="0">
                  <a:solidFill>
                    <a:srgbClr val="000000"/>
                  </a:solidFill>
                  <a:cs typeface="Arial" charset="0"/>
                </a:rPr>
                <a:t>Comfort</a:t>
              </a:r>
            </a:p>
          </p:txBody>
        </p:sp>
        <p:sp>
          <p:nvSpPr>
            <p:cNvPr id="38" name="Text Box 6"/>
            <p:cNvSpPr txBox="1">
              <a:spLocks noChangeArrowheads="1"/>
            </p:cNvSpPr>
            <p:nvPr/>
          </p:nvSpPr>
          <p:spPr bwMode="auto">
            <a:xfrm>
              <a:off x="2224" y="2350"/>
              <a:ext cx="698" cy="360"/>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sz="1200" dirty="0">
                  <a:solidFill>
                    <a:srgbClr val="000000"/>
                  </a:solidFill>
                  <a:cs typeface="Arial" charset="0"/>
                </a:rPr>
                <a:t>More Savings</a:t>
              </a:r>
            </a:p>
          </p:txBody>
        </p:sp>
        <p:sp>
          <p:nvSpPr>
            <p:cNvPr id="39" name="Rectangle 7"/>
            <p:cNvSpPr>
              <a:spLocks noChangeArrowheads="1"/>
            </p:cNvSpPr>
            <p:nvPr/>
          </p:nvSpPr>
          <p:spPr bwMode="auto">
            <a:xfrm>
              <a:off x="1063" y="2725"/>
              <a:ext cx="1536" cy="390"/>
            </a:xfrm>
            <a:prstGeom prst="rect">
              <a:avLst/>
            </a:prstGeom>
            <a:noFill/>
            <a:ln w="9525">
              <a:solidFill>
                <a:schemeClr val="tx1"/>
              </a:solidFill>
              <a:miter lim="800000"/>
              <a:headEnd/>
              <a:tailEnd/>
            </a:ln>
          </p:spPr>
          <p:txBody>
            <a:bodyPr wrap="none" anchor="ctr"/>
            <a:lstStyle/>
            <a:p>
              <a:pPr defTabSz="914400" fontAlgn="base">
                <a:spcBef>
                  <a:spcPct val="0"/>
                </a:spcBef>
                <a:spcAft>
                  <a:spcPct val="0"/>
                </a:spcAft>
              </a:pPr>
              <a:endParaRPr lang="en-US" sz="1400">
                <a:solidFill>
                  <a:srgbClr val="000000"/>
                </a:solidFill>
                <a:cs typeface="Arial" charset="0"/>
              </a:endParaRPr>
            </a:p>
          </p:txBody>
        </p:sp>
        <p:sp>
          <p:nvSpPr>
            <p:cNvPr id="40" name="Rectangle 8"/>
            <p:cNvSpPr>
              <a:spLocks noChangeArrowheads="1"/>
            </p:cNvSpPr>
            <p:nvPr/>
          </p:nvSpPr>
          <p:spPr bwMode="auto">
            <a:xfrm flipV="1">
              <a:off x="1127" y="2893"/>
              <a:ext cx="1407" cy="49"/>
            </a:xfrm>
            <a:prstGeom prst="rect">
              <a:avLst/>
            </a:prstGeom>
            <a:gradFill rotWithShape="1">
              <a:gsLst>
                <a:gs pos="0">
                  <a:srgbClr val="969696"/>
                </a:gs>
                <a:gs pos="100000">
                  <a:schemeClr val="bg1"/>
                </a:gs>
              </a:gsLst>
              <a:lin ang="5400000" scaled="1"/>
            </a:gradFill>
            <a:ln w="9525">
              <a:solidFill>
                <a:schemeClr val="tx1"/>
              </a:solidFill>
              <a:miter lim="800000"/>
              <a:headEnd/>
              <a:tailEnd/>
            </a:ln>
          </p:spPr>
          <p:txBody>
            <a:bodyPr wrap="none" anchor="ctr"/>
            <a:lstStyle/>
            <a:p>
              <a:pPr defTabSz="914400" fontAlgn="base">
                <a:spcBef>
                  <a:spcPct val="0"/>
                </a:spcBef>
                <a:spcAft>
                  <a:spcPct val="0"/>
                </a:spcAft>
              </a:pPr>
              <a:endParaRPr lang="en-US" sz="1400">
                <a:solidFill>
                  <a:srgbClr val="000000"/>
                </a:solidFill>
                <a:cs typeface="Arial" charset="0"/>
              </a:endParaRPr>
            </a:p>
          </p:txBody>
        </p:sp>
        <p:sp>
          <p:nvSpPr>
            <p:cNvPr id="41" name="AutoShape 9"/>
            <p:cNvSpPr>
              <a:spLocks noChangeArrowheads="1"/>
            </p:cNvSpPr>
            <p:nvPr/>
          </p:nvSpPr>
          <p:spPr bwMode="auto">
            <a:xfrm flipV="1">
              <a:off x="1708" y="2775"/>
              <a:ext cx="93" cy="282"/>
            </a:xfrm>
            <a:prstGeom prst="cube">
              <a:avLst>
                <a:gd name="adj" fmla="val 25000"/>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pPr defTabSz="914400" fontAlgn="base">
                <a:spcBef>
                  <a:spcPct val="0"/>
                </a:spcBef>
                <a:spcAft>
                  <a:spcPct val="0"/>
                </a:spcAft>
              </a:pPr>
              <a:endParaRPr lang="en-US" sz="1400">
                <a:solidFill>
                  <a:srgbClr val="000000"/>
                </a:solidFill>
                <a:cs typeface="Arial" charset="0"/>
              </a:endParaRPr>
            </a:p>
          </p:txBody>
        </p:sp>
        <p:sp>
          <p:nvSpPr>
            <p:cNvPr id="42" name="Line 10"/>
            <p:cNvSpPr>
              <a:spLocks noChangeShapeType="1"/>
            </p:cNvSpPr>
            <p:nvPr/>
          </p:nvSpPr>
          <p:spPr bwMode="auto">
            <a:xfrm>
              <a:off x="1502" y="2530"/>
              <a:ext cx="760" cy="0"/>
            </a:xfrm>
            <a:prstGeom prst="line">
              <a:avLst/>
            </a:prstGeom>
            <a:noFill/>
            <a:ln w="9525">
              <a:solidFill>
                <a:schemeClr val="tx1"/>
              </a:solidFill>
              <a:round/>
              <a:headEnd type="triangle" w="med" len="med"/>
              <a:tailEnd type="triangle" w="med" len="med"/>
            </a:ln>
          </p:spPr>
          <p:txBody>
            <a:bodyPr/>
            <a:lstStyle/>
            <a:p>
              <a:pPr defTabSz="914400" fontAlgn="base">
                <a:spcBef>
                  <a:spcPct val="0"/>
                </a:spcBef>
                <a:spcAft>
                  <a:spcPct val="0"/>
                </a:spcAft>
              </a:pPr>
              <a:endParaRPr lang="en-US" sz="1400">
                <a:solidFill>
                  <a:srgbClr val="000000"/>
                </a:solidFill>
                <a:cs typeface="Arial" charset="0"/>
              </a:endParaRPr>
            </a:p>
          </p:txBody>
        </p:sp>
      </p:grpSp>
      <p:sp>
        <p:nvSpPr>
          <p:cNvPr id="43" name="Rectangle 42"/>
          <p:cNvSpPr/>
          <p:nvPr/>
        </p:nvSpPr>
        <p:spPr>
          <a:xfrm>
            <a:off x="6632941" y="5208584"/>
            <a:ext cx="2286000" cy="307777"/>
          </a:xfrm>
          <a:prstGeom prst="rect">
            <a:avLst/>
          </a:prstGeom>
        </p:spPr>
        <p:txBody>
          <a:bodyPr wrap="square">
            <a:spAutoFit/>
          </a:bodyPr>
          <a:lstStyle/>
          <a:p>
            <a:pPr defTabSz="914400" fontAlgn="base">
              <a:spcBef>
                <a:spcPct val="0"/>
              </a:spcBef>
              <a:spcAft>
                <a:spcPct val="0"/>
              </a:spcAft>
            </a:pPr>
            <a:r>
              <a:rPr lang="en-US" sz="1400" dirty="0" smtClean="0">
                <a:solidFill>
                  <a:srgbClr val="000000"/>
                </a:solidFill>
                <a:cs typeface="Arial" charset="0"/>
              </a:rPr>
              <a:t>Translates to: k, </a:t>
            </a:r>
            <a:r>
              <a:rPr lang="en-US" sz="1400" dirty="0" err="1">
                <a:solidFill>
                  <a:srgbClr val="000000"/>
                </a:solidFill>
                <a:cs typeface="Arial" charset="0"/>
              </a:rPr>
              <a:t>T</a:t>
            </a:r>
            <a:r>
              <a:rPr lang="en-US" sz="1400" baseline="-25000" dirty="0" err="1">
                <a:solidFill>
                  <a:srgbClr val="000000"/>
                </a:solidFill>
                <a:cs typeface="Arial" charset="0"/>
              </a:rPr>
              <a:t>max</a:t>
            </a:r>
            <a:r>
              <a:rPr lang="en-US" sz="1400" dirty="0">
                <a:solidFill>
                  <a:srgbClr val="000000"/>
                </a:solidFill>
                <a:cs typeface="Arial" charset="0"/>
              </a:rPr>
              <a:t>, </a:t>
            </a:r>
            <a:r>
              <a:rPr lang="en-US" sz="1400" dirty="0" err="1" smtClean="0">
                <a:solidFill>
                  <a:srgbClr val="000000"/>
                </a:solidFill>
                <a:cs typeface="Arial" charset="0"/>
              </a:rPr>
              <a:t>T</a:t>
            </a:r>
            <a:r>
              <a:rPr lang="en-US" sz="1400" baseline="-25000" dirty="0" err="1" smtClean="0">
                <a:solidFill>
                  <a:srgbClr val="000000"/>
                </a:solidFill>
                <a:cs typeface="Arial" charset="0"/>
              </a:rPr>
              <a:t>min</a:t>
            </a:r>
            <a:endParaRPr lang="en-US" sz="1400" baseline="-25000" dirty="0">
              <a:solidFill>
                <a:srgbClr val="000000"/>
              </a:solidFill>
              <a:cs typeface="Arial" charset="0"/>
            </a:endParaRPr>
          </a:p>
        </p:txBody>
      </p:sp>
    </p:spTree>
    <p:extLst>
      <p:ext uri="{BB962C8B-B14F-4D97-AF65-F5344CB8AC3E}">
        <p14:creationId xmlns:p14="http://schemas.microsoft.com/office/powerpoint/2010/main" val="5237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0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686094"/>
                                        </p:tgtEl>
                                        <p:attrNameLst>
                                          <p:attrName>style.visibility</p:attrName>
                                        </p:attrNameLst>
                                      </p:cBhvr>
                                      <p:to>
                                        <p:strVal val="visible"/>
                                      </p:to>
                                    </p:se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86092"/>
                                        </p:tgtEl>
                                        <p:attrNameLst>
                                          <p:attrName>style.visibility</p:attrName>
                                        </p:attrNameLst>
                                      </p:cBhvr>
                                      <p:to>
                                        <p:strVal val="visible"/>
                                      </p:to>
                                    </p:set>
                                    <p:animEffect transition="in" filter="wipe(down)">
                                      <p:cBhvr>
                                        <p:cTn id="13" dur="500"/>
                                        <p:tgtEl>
                                          <p:spTgt spid="686092"/>
                                        </p:tgtEl>
                                      </p:cBhvr>
                                    </p:animEffect>
                                  </p:childTnLst>
                                </p:cTn>
                              </p:par>
                            </p:childTnLst>
                          </p:cTn>
                        </p:par>
                        <p:par>
                          <p:cTn id="14" fill="hold">
                            <p:stCondLst>
                              <p:cond delay="1500"/>
                            </p:stCondLst>
                            <p:childTnLst>
                              <p:par>
                                <p:cTn id="15" presetID="22" presetClass="entr" presetSubtype="2" fill="hold" grpId="0" nodeType="afterEffect">
                                  <p:stCondLst>
                                    <p:cond delay="500"/>
                                  </p:stCondLst>
                                  <p:childTnLst>
                                    <p:set>
                                      <p:cBhvr>
                                        <p:cTn id="16" dur="1" fill="hold">
                                          <p:stCondLst>
                                            <p:cond delay="0"/>
                                          </p:stCondLst>
                                        </p:cTn>
                                        <p:tgtEl>
                                          <p:spTgt spid="686093"/>
                                        </p:tgtEl>
                                        <p:attrNameLst>
                                          <p:attrName>style.visibility</p:attrName>
                                        </p:attrNameLst>
                                      </p:cBhvr>
                                      <p:to>
                                        <p:strVal val="visible"/>
                                      </p:to>
                                    </p:set>
                                    <p:animEffect transition="in" filter="wipe(right)">
                                      <p:cBhvr>
                                        <p:cTn id="17" dur="500"/>
                                        <p:tgtEl>
                                          <p:spTgt spid="686093"/>
                                        </p:tgtEl>
                                      </p:cBhvr>
                                    </p:animEffect>
                                  </p:childTnLst>
                                </p:cTn>
                              </p:par>
                            </p:childTnLst>
                          </p:cTn>
                        </p:par>
                        <p:par>
                          <p:cTn id="18" fill="hold">
                            <p:stCondLst>
                              <p:cond delay="2500"/>
                            </p:stCondLst>
                            <p:childTnLst>
                              <p:par>
                                <p:cTn id="19" presetID="1" presetClass="entr" presetSubtype="0" fill="hold" grpId="0" nodeType="afterEffect">
                                  <p:stCondLst>
                                    <p:cond delay="500"/>
                                  </p:stCondLst>
                                  <p:childTnLst>
                                    <p:set>
                                      <p:cBhvr>
                                        <p:cTn id="20" dur="1" fill="hold">
                                          <p:stCondLst>
                                            <p:cond delay="0"/>
                                          </p:stCondLst>
                                        </p:cTn>
                                        <p:tgtEl>
                                          <p:spTgt spid="6860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610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6108">
                                            <p:txEl>
                                              <p:pRg st="3" end="3"/>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1000"/>
                                  </p:stCondLst>
                                  <p:childTnLst>
                                    <p:set>
                                      <p:cBhvr>
                                        <p:cTn id="31" dur="1" fill="hold">
                                          <p:stCondLst>
                                            <p:cond delay="0"/>
                                          </p:stCondLst>
                                        </p:cTn>
                                        <p:tgtEl>
                                          <p:spTgt spid="686099"/>
                                        </p:tgtEl>
                                        <p:attrNameLst>
                                          <p:attrName>style.visibility</p:attrName>
                                        </p:attrNameLst>
                                      </p:cBhvr>
                                      <p:to>
                                        <p:strVal val="visible"/>
                                      </p:to>
                                    </p:set>
                                  </p:childTnLst>
                                </p:cTn>
                              </p:par>
                            </p:childTnLst>
                          </p:cTn>
                        </p:par>
                        <p:par>
                          <p:cTn id="32" fill="hold">
                            <p:stCondLst>
                              <p:cond delay="1000"/>
                            </p:stCondLst>
                            <p:childTnLst>
                              <p:par>
                                <p:cTn id="33" presetID="22" presetClass="entr" presetSubtype="8" fill="hold" grpId="0" nodeType="afterEffect">
                                  <p:stCondLst>
                                    <p:cond delay="500"/>
                                  </p:stCondLst>
                                  <p:childTnLst>
                                    <p:set>
                                      <p:cBhvr>
                                        <p:cTn id="34" dur="1" fill="hold">
                                          <p:stCondLst>
                                            <p:cond delay="0"/>
                                          </p:stCondLst>
                                        </p:cTn>
                                        <p:tgtEl>
                                          <p:spTgt spid="686097"/>
                                        </p:tgtEl>
                                        <p:attrNameLst>
                                          <p:attrName>style.visibility</p:attrName>
                                        </p:attrNameLst>
                                      </p:cBhvr>
                                      <p:to>
                                        <p:strVal val="visible"/>
                                      </p:to>
                                    </p:set>
                                    <p:animEffect transition="in" filter="wipe(left)">
                                      <p:cBhvr>
                                        <p:cTn id="35" dur="500"/>
                                        <p:tgtEl>
                                          <p:spTgt spid="68609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86108">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1" fill="hold" grpId="0" nodeType="afterEffect">
                                  <p:stCondLst>
                                    <p:cond delay="500"/>
                                  </p:stCondLst>
                                  <p:childTnLst>
                                    <p:set>
                                      <p:cBhvr>
                                        <p:cTn id="42" dur="1" fill="hold">
                                          <p:stCondLst>
                                            <p:cond delay="0"/>
                                          </p:stCondLst>
                                        </p:cTn>
                                        <p:tgtEl>
                                          <p:spTgt spid="686098"/>
                                        </p:tgtEl>
                                        <p:attrNameLst>
                                          <p:attrName>style.visibility</p:attrName>
                                        </p:attrNameLst>
                                      </p:cBhvr>
                                      <p:to>
                                        <p:strVal val="visible"/>
                                      </p:to>
                                    </p:set>
                                    <p:animEffect transition="in" filter="wipe(up)">
                                      <p:cBhvr>
                                        <p:cTn id="43" dur="500"/>
                                        <p:tgtEl>
                                          <p:spTgt spid="686098"/>
                                        </p:tgtEl>
                                      </p:cBhvr>
                                    </p:animEffect>
                                  </p:childTnLst>
                                </p:cTn>
                              </p:par>
                            </p:childTnLst>
                          </p:cTn>
                        </p:par>
                        <p:par>
                          <p:cTn id="44" fill="hold">
                            <p:stCondLst>
                              <p:cond delay="1000"/>
                            </p:stCondLst>
                            <p:childTnLst>
                              <p:par>
                                <p:cTn id="45" presetID="1" presetClass="entr" presetSubtype="0" fill="hold" grpId="0" nodeType="afterEffect">
                                  <p:stCondLst>
                                    <p:cond delay="500"/>
                                  </p:stCondLst>
                                  <p:childTnLst>
                                    <p:set>
                                      <p:cBhvr>
                                        <p:cTn id="46" dur="1" fill="hold">
                                          <p:stCondLst>
                                            <p:cond delay="0"/>
                                          </p:stCondLst>
                                        </p:cTn>
                                        <p:tgtEl>
                                          <p:spTgt spid="686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92" grpId="0" animBg="1"/>
      <p:bldP spid="686093" grpId="0" animBg="1"/>
      <p:bldP spid="686094" grpId="0"/>
      <p:bldP spid="686095" grpId="0"/>
      <p:bldP spid="686098" grpId="0" animBg="1"/>
      <p:bldP spid="686099" grpId="0"/>
      <p:bldP spid="686100" grpId="0"/>
      <p:bldP spid="68609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19"/>
          <p:cNvSpPr txBox="1">
            <a:spLocks noChangeArrowheads="1"/>
          </p:cNvSpPr>
          <p:nvPr/>
        </p:nvSpPr>
        <p:spPr bwMode="auto">
          <a:xfrm>
            <a:off x="642939" y="4487863"/>
            <a:ext cx="600074" cy="307975"/>
          </a:xfrm>
          <a:prstGeom prst="rect">
            <a:avLst/>
          </a:prstGeom>
          <a:noFill/>
          <a:ln w="9525">
            <a:noFill/>
            <a:miter lim="800000"/>
            <a:headEnd/>
            <a:tailEnd/>
          </a:ln>
        </p:spPr>
        <p:txBody>
          <a:bodyPr wrap="square" lIns="0" tIns="0" rIns="0" bIns="0">
            <a:spAutoFit/>
          </a:bodyPr>
          <a:lstStyle/>
          <a:p>
            <a:pPr algn="ctr"/>
            <a:r>
              <a:rPr lang="en-US" sz="2000" b="1" i="1">
                <a:solidFill>
                  <a:srgbClr val="FF0000"/>
                </a:solidFill>
                <a:latin typeface="Calibri" pitchFamily="34" charset="0"/>
                <a:cs typeface="Arial" charset="0"/>
              </a:rPr>
              <a:t>P</a:t>
            </a:r>
            <a:r>
              <a:rPr lang="en-US" sz="2000" b="1" i="1" baseline="-25000">
                <a:solidFill>
                  <a:srgbClr val="FF0000"/>
                </a:solidFill>
                <a:latin typeface="Calibri" pitchFamily="34" charset="0"/>
                <a:cs typeface="Arial" charset="0"/>
              </a:rPr>
              <a:t>base</a:t>
            </a:r>
          </a:p>
        </p:txBody>
      </p:sp>
      <p:cxnSp>
        <p:nvCxnSpPr>
          <p:cNvPr id="44" name="Straight Connector 43"/>
          <p:cNvCxnSpPr/>
          <p:nvPr/>
        </p:nvCxnSpPr>
        <p:spPr bwMode="auto">
          <a:xfrm>
            <a:off x="1243013" y="4657725"/>
            <a:ext cx="54102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auto">
          <a:xfrm rot="5400000" flipH="1" flipV="1">
            <a:off x="4556919" y="3683794"/>
            <a:ext cx="4230688" cy="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flipH="1" flipV="1">
            <a:off x="5071268" y="3050382"/>
            <a:ext cx="3205163" cy="0"/>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462" name="Title 20"/>
          <p:cNvSpPr>
            <a:spLocks noGrp="1"/>
          </p:cNvSpPr>
          <p:nvPr>
            <p:ph type="title"/>
          </p:nvPr>
        </p:nvSpPr>
        <p:spPr>
          <a:xfrm>
            <a:off x="388938" y="411480"/>
            <a:ext cx="8550275" cy="491808"/>
          </a:xfrm>
        </p:spPr>
        <p:txBody>
          <a:bodyPr/>
          <a:lstStyle/>
          <a:p>
            <a:pPr eaLnBrk="1" hangingPunct="1"/>
            <a:r>
              <a:rPr lang="en-US" dirty="0" smtClean="0"/>
              <a:t>RTP Double Auction Market – </a:t>
            </a:r>
            <a:r>
              <a:rPr lang="en-US" i="1" dirty="0" smtClean="0"/>
              <a:t>Uncongested </a:t>
            </a:r>
          </a:p>
        </p:txBody>
      </p:sp>
      <p:cxnSp>
        <p:nvCxnSpPr>
          <p:cNvPr id="5" name="Straight Arrow Connector 4"/>
          <p:cNvCxnSpPr/>
          <p:nvPr/>
        </p:nvCxnSpPr>
        <p:spPr bwMode="auto">
          <a:xfrm>
            <a:off x="1262063" y="5799138"/>
            <a:ext cx="59436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bwMode="auto">
          <a:xfrm rot="5400000" flipH="1" flipV="1">
            <a:off x="-909637" y="3625850"/>
            <a:ext cx="4343400" cy="317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auto">
          <a:xfrm rot="16200000" flipH="1">
            <a:off x="4270376" y="5235575"/>
            <a:ext cx="1185862" cy="7937"/>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bwMode="auto">
          <a:xfrm>
            <a:off x="3167063" y="1416050"/>
            <a:ext cx="2209800" cy="4391025"/>
          </a:xfrm>
          <a:custGeom>
            <a:avLst/>
            <a:gdLst>
              <a:gd name="connsiteX0" fmla="*/ 0 w 1494845"/>
              <a:gd name="connsiteY0" fmla="*/ 0 h 4397071"/>
              <a:gd name="connsiteX1" fmla="*/ 190832 w 1494845"/>
              <a:gd name="connsiteY1" fmla="*/ 1749287 h 4397071"/>
              <a:gd name="connsiteX2" fmla="*/ 818985 w 1494845"/>
              <a:gd name="connsiteY2" fmla="*/ 2767054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0 w 1450450"/>
              <a:gd name="connsiteY0" fmla="*/ 0 h 4391771"/>
              <a:gd name="connsiteX1" fmla="*/ 146437 w 1450450"/>
              <a:gd name="connsiteY1" fmla="*/ 1743987 h 4391771"/>
              <a:gd name="connsiteX2" fmla="*/ 762000 w 1450450"/>
              <a:gd name="connsiteY2" fmla="*/ 2819401 h 4391771"/>
              <a:gd name="connsiteX3" fmla="*/ 1291424 w 1450450"/>
              <a:gd name="connsiteY3" fmla="*/ 3556884 h 4391771"/>
              <a:gd name="connsiteX4" fmla="*/ 1450450 w 1450450"/>
              <a:gd name="connsiteY4" fmla="*/ 4391771 h 439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450" h="4391771">
                <a:moveTo>
                  <a:pt x="0" y="0"/>
                </a:moveTo>
                <a:cubicBezTo>
                  <a:pt x="8614" y="668572"/>
                  <a:pt x="19437" y="1274087"/>
                  <a:pt x="146437" y="1743987"/>
                </a:cubicBezTo>
                <a:cubicBezTo>
                  <a:pt x="273437" y="2213887"/>
                  <a:pt x="510209" y="2557671"/>
                  <a:pt x="762000" y="2819401"/>
                </a:cubicBezTo>
                <a:cubicBezTo>
                  <a:pt x="1007165" y="3069204"/>
                  <a:pt x="1176682" y="3294822"/>
                  <a:pt x="1291424" y="3556884"/>
                </a:cubicBezTo>
                <a:cubicBezTo>
                  <a:pt x="1406166" y="3818946"/>
                  <a:pt x="1427258" y="4110162"/>
                  <a:pt x="1450450" y="4391771"/>
                </a:cubicBezTo>
              </a:path>
            </a:pathLst>
          </a:custGeom>
          <a:noFill/>
          <a:ln w="25400">
            <a:solidFill>
              <a:srgbClr val="0070C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5" name="Oval 24"/>
          <p:cNvSpPr/>
          <p:nvPr/>
        </p:nvSpPr>
        <p:spPr bwMode="auto">
          <a:xfrm>
            <a:off x="4711700" y="4510088"/>
            <a:ext cx="284163" cy="285750"/>
          </a:xfrm>
          <a:prstGeom prst="ellipse">
            <a:avLst/>
          </a:prstGeom>
          <a:noFill/>
          <a:ln w="31750" cmpd="sng">
            <a:solidFill>
              <a:srgbClr val="3399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8" name="Straight Arrow Connector 17"/>
          <p:cNvCxnSpPr/>
          <p:nvPr/>
        </p:nvCxnSpPr>
        <p:spPr bwMode="auto">
          <a:xfrm flipH="1">
            <a:off x="3536950" y="2832100"/>
            <a:ext cx="411163" cy="6223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a:off x="1284288" y="4656138"/>
            <a:ext cx="5410200" cy="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468" name="TextBox 19"/>
          <p:cNvSpPr txBox="1">
            <a:spLocks noChangeArrowheads="1"/>
          </p:cNvSpPr>
          <p:nvPr/>
        </p:nvSpPr>
        <p:spPr bwMode="auto">
          <a:xfrm>
            <a:off x="1473200" y="2401888"/>
            <a:ext cx="1458260" cy="984885"/>
          </a:xfrm>
          <a:prstGeom prst="rect">
            <a:avLst/>
          </a:prstGeom>
          <a:noFill/>
          <a:ln w="9525">
            <a:noFill/>
            <a:miter lim="800000"/>
            <a:headEnd/>
            <a:tailEnd/>
          </a:ln>
        </p:spPr>
        <p:txBody>
          <a:bodyPr wrap="square" lIns="0" tIns="0" rIns="0" bIns="0">
            <a:spAutoFit/>
          </a:bodyPr>
          <a:lstStyle/>
          <a:p>
            <a:pPr algn="ctr"/>
            <a:r>
              <a:rPr lang="en-US" sz="1600" b="1" i="1" dirty="0">
                <a:solidFill>
                  <a:srgbClr val="FF0000"/>
                </a:solidFill>
                <a:latin typeface="Calibri" pitchFamily="34" charset="0"/>
                <a:cs typeface="Arial" charset="0"/>
              </a:rPr>
              <a:t>R</a:t>
            </a:r>
            <a:r>
              <a:rPr lang="en-US" sz="1600" b="1" i="1" dirty="0" smtClean="0">
                <a:solidFill>
                  <a:srgbClr val="FF0000"/>
                </a:solidFill>
                <a:latin typeface="Calibri" pitchFamily="34" charset="0"/>
                <a:cs typeface="Arial" charset="0"/>
              </a:rPr>
              <a:t>etail  RTP </a:t>
            </a:r>
            <a:r>
              <a:rPr lang="en-US" sz="1600" b="1" i="1" dirty="0">
                <a:solidFill>
                  <a:srgbClr val="FF0000"/>
                </a:solidFill>
                <a:latin typeface="Calibri" pitchFamily="34" charset="0"/>
                <a:cs typeface="Arial" charset="0"/>
              </a:rPr>
              <a:t>based on </a:t>
            </a:r>
            <a:r>
              <a:rPr lang="en-US" sz="1600" b="1" i="1" dirty="0" smtClean="0">
                <a:solidFill>
                  <a:srgbClr val="FF0000"/>
                </a:solidFill>
                <a:latin typeface="Calibri" pitchFamily="34" charset="0"/>
                <a:cs typeface="Arial" charset="0"/>
              </a:rPr>
              <a:t>wholesale </a:t>
            </a:r>
            <a:r>
              <a:rPr lang="en-US" sz="1600" b="1" i="1" dirty="0">
                <a:solidFill>
                  <a:srgbClr val="FF0000"/>
                </a:solidFill>
                <a:latin typeface="Calibri" pitchFamily="34" charset="0"/>
                <a:cs typeface="Arial" charset="0"/>
              </a:rPr>
              <a:t>real-time  </a:t>
            </a:r>
            <a:r>
              <a:rPr lang="en-US" sz="1600" b="1" i="1" dirty="0" smtClean="0">
                <a:solidFill>
                  <a:srgbClr val="FF0000"/>
                </a:solidFill>
                <a:latin typeface="Calibri" pitchFamily="34" charset="0"/>
                <a:cs typeface="Arial" charset="0"/>
              </a:rPr>
              <a:t>LMP (Base RTP)</a:t>
            </a:r>
            <a:endParaRPr lang="en-US" sz="1600" b="1" i="1" dirty="0">
              <a:solidFill>
                <a:srgbClr val="FF0000"/>
              </a:solidFill>
              <a:latin typeface="Calibri" pitchFamily="34" charset="0"/>
              <a:cs typeface="Arial" charset="0"/>
            </a:endParaRPr>
          </a:p>
        </p:txBody>
      </p:sp>
      <p:sp>
        <p:nvSpPr>
          <p:cNvPr id="19471" name="TextBox 15"/>
          <p:cNvSpPr txBox="1">
            <a:spLocks noChangeArrowheads="1"/>
          </p:cNvSpPr>
          <p:nvPr/>
        </p:nvSpPr>
        <p:spPr bwMode="auto">
          <a:xfrm>
            <a:off x="1512888" y="1087438"/>
            <a:ext cx="1524000" cy="492125"/>
          </a:xfrm>
          <a:prstGeom prst="rect">
            <a:avLst/>
          </a:prstGeom>
          <a:noFill/>
          <a:ln w="9525">
            <a:noFill/>
            <a:miter lim="800000"/>
            <a:headEnd/>
            <a:tailEnd/>
          </a:ln>
        </p:spPr>
        <p:txBody>
          <a:bodyPr lIns="0" tIns="0" rIns="0" bIns="0">
            <a:spAutoFit/>
          </a:bodyPr>
          <a:lstStyle/>
          <a:p>
            <a:pPr algn="ctr"/>
            <a:r>
              <a:rPr lang="en-US" sz="1600" i="1">
                <a:solidFill>
                  <a:srgbClr val="000000"/>
                </a:solidFill>
                <a:latin typeface="Calibri" pitchFamily="34" charset="0"/>
                <a:cs typeface="Arial" charset="0"/>
              </a:rPr>
              <a:t>Unresponsive</a:t>
            </a:r>
          </a:p>
          <a:p>
            <a:pPr algn="ctr"/>
            <a:r>
              <a:rPr lang="en-US" sz="1600" i="1">
                <a:solidFill>
                  <a:srgbClr val="000000"/>
                </a:solidFill>
                <a:latin typeface="Calibri" pitchFamily="34" charset="0"/>
                <a:cs typeface="Arial" charset="0"/>
              </a:rPr>
              <a:t>Loads</a:t>
            </a:r>
          </a:p>
        </p:txBody>
      </p:sp>
      <p:cxnSp>
        <p:nvCxnSpPr>
          <p:cNvPr id="27" name="Straight Connector 26"/>
          <p:cNvCxnSpPr/>
          <p:nvPr/>
        </p:nvCxnSpPr>
        <p:spPr bwMode="auto">
          <a:xfrm rot="5400000" flipH="1" flipV="1">
            <a:off x="3215481" y="3625057"/>
            <a:ext cx="4335463" cy="1270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4" idx="0"/>
          </p:cNvCxnSpPr>
          <p:nvPr/>
        </p:nvCxnSpPr>
        <p:spPr bwMode="auto">
          <a:xfrm rot="5400000" flipH="1" flipV="1">
            <a:off x="975519" y="3607594"/>
            <a:ext cx="4383088" cy="0"/>
          </a:xfrm>
          <a:prstGeom prst="line">
            <a:avLst/>
          </a:prstGeom>
          <a:ln w="254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474" name="TextBox 18"/>
          <p:cNvSpPr txBox="1">
            <a:spLocks noChangeArrowheads="1"/>
          </p:cNvSpPr>
          <p:nvPr/>
        </p:nvSpPr>
        <p:spPr bwMode="auto">
          <a:xfrm>
            <a:off x="3036888" y="6183313"/>
            <a:ext cx="1509712" cy="338137"/>
          </a:xfrm>
          <a:prstGeom prst="rect">
            <a:avLst/>
          </a:prstGeom>
          <a:noFill/>
          <a:ln w="9525">
            <a:noFill/>
            <a:miter lim="800000"/>
            <a:headEnd/>
            <a:tailEnd/>
          </a:ln>
        </p:spPr>
        <p:txBody>
          <a:bodyPr wrap="none">
            <a:spAutoFit/>
          </a:bodyPr>
          <a:lstStyle/>
          <a:p>
            <a:r>
              <a:rPr lang="en-US" sz="1600" b="1">
                <a:solidFill>
                  <a:srgbClr val="000000"/>
                </a:solidFill>
                <a:cs typeface="Arial" charset="0"/>
              </a:rPr>
              <a:t>Q, Load (MW)</a:t>
            </a:r>
          </a:p>
        </p:txBody>
      </p:sp>
      <p:sp>
        <p:nvSpPr>
          <p:cNvPr id="19475" name="TextBox 18"/>
          <p:cNvSpPr txBox="1">
            <a:spLocks noChangeArrowheads="1"/>
          </p:cNvSpPr>
          <p:nvPr/>
        </p:nvSpPr>
        <p:spPr bwMode="auto">
          <a:xfrm rot="-5400000">
            <a:off x="-465931" y="3461544"/>
            <a:ext cx="1770063" cy="339725"/>
          </a:xfrm>
          <a:prstGeom prst="rect">
            <a:avLst/>
          </a:prstGeom>
          <a:noFill/>
          <a:ln w="9525">
            <a:noFill/>
            <a:miter lim="800000"/>
            <a:headEnd/>
            <a:tailEnd/>
          </a:ln>
        </p:spPr>
        <p:txBody>
          <a:bodyPr wrap="none">
            <a:spAutoFit/>
          </a:bodyPr>
          <a:lstStyle/>
          <a:p>
            <a:r>
              <a:rPr lang="en-US" sz="1600" b="1">
                <a:solidFill>
                  <a:srgbClr val="000000"/>
                </a:solidFill>
                <a:cs typeface="Arial" charset="0"/>
              </a:rPr>
              <a:t>P, Price ($/MWh)</a:t>
            </a:r>
          </a:p>
        </p:txBody>
      </p:sp>
      <p:sp>
        <p:nvSpPr>
          <p:cNvPr id="19476" name="TextBox 15"/>
          <p:cNvSpPr txBox="1">
            <a:spLocks noChangeArrowheads="1"/>
          </p:cNvSpPr>
          <p:nvPr/>
        </p:nvSpPr>
        <p:spPr bwMode="auto">
          <a:xfrm>
            <a:off x="3536950" y="1023938"/>
            <a:ext cx="1524000" cy="585787"/>
          </a:xfrm>
          <a:prstGeom prst="rect">
            <a:avLst/>
          </a:prstGeom>
          <a:noFill/>
          <a:ln w="9525">
            <a:noFill/>
            <a:miter lim="800000"/>
            <a:headEnd/>
            <a:tailEnd/>
          </a:ln>
        </p:spPr>
        <p:txBody>
          <a:bodyPr>
            <a:spAutoFit/>
          </a:bodyPr>
          <a:lstStyle/>
          <a:p>
            <a:pPr algn="ctr"/>
            <a:r>
              <a:rPr lang="en-US" sz="1600" i="1">
                <a:solidFill>
                  <a:srgbClr val="000000"/>
                </a:solidFill>
                <a:latin typeface="Calibri" pitchFamily="34" charset="0"/>
                <a:cs typeface="Arial" charset="0"/>
              </a:rPr>
              <a:t>Responsive</a:t>
            </a:r>
          </a:p>
          <a:p>
            <a:pPr algn="ctr"/>
            <a:r>
              <a:rPr lang="en-US" sz="1600" i="1">
                <a:solidFill>
                  <a:srgbClr val="000000"/>
                </a:solidFill>
                <a:latin typeface="Calibri" pitchFamily="34" charset="0"/>
                <a:cs typeface="Arial" charset="0"/>
              </a:rPr>
              <a:t>Loads</a:t>
            </a:r>
          </a:p>
        </p:txBody>
      </p:sp>
      <p:sp>
        <p:nvSpPr>
          <p:cNvPr id="19477" name="TextBox 18"/>
          <p:cNvSpPr txBox="1">
            <a:spLocks noChangeArrowheads="1"/>
          </p:cNvSpPr>
          <p:nvPr/>
        </p:nvSpPr>
        <p:spPr bwMode="auto">
          <a:xfrm>
            <a:off x="3619500" y="1970088"/>
            <a:ext cx="1468438" cy="861774"/>
          </a:xfrm>
          <a:prstGeom prst="rect">
            <a:avLst/>
          </a:prstGeom>
          <a:solidFill>
            <a:schemeClr val="bg1"/>
          </a:solidFill>
          <a:ln w="9525">
            <a:noFill/>
            <a:miter lim="800000"/>
            <a:headEnd/>
            <a:tailEnd/>
          </a:ln>
        </p:spPr>
        <p:txBody>
          <a:bodyPr lIns="0" tIns="0" rIns="0" bIns="0">
            <a:spAutoFit/>
          </a:bodyPr>
          <a:lstStyle/>
          <a:p>
            <a:pPr algn="ctr"/>
            <a:r>
              <a:rPr lang="en-US" sz="1400" b="1" i="1" dirty="0">
                <a:solidFill>
                  <a:srgbClr val="0070C0"/>
                </a:solidFill>
                <a:cs typeface="Arial" charset="0"/>
              </a:rPr>
              <a:t>Demand Curve: sorted  (P, Q) bids from </a:t>
            </a:r>
            <a:r>
              <a:rPr lang="en-US" sz="1400" b="1" i="1" dirty="0" smtClean="0">
                <a:solidFill>
                  <a:srgbClr val="0070C0"/>
                </a:solidFill>
                <a:cs typeface="Arial" charset="0"/>
              </a:rPr>
              <a:t>trans-active </a:t>
            </a:r>
            <a:r>
              <a:rPr lang="en-US" sz="1400" b="1" i="1" dirty="0">
                <a:solidFill>
                  <a:srgbClr val="0070C0"/>
                </a:solidFill>
                <a:cs typeface="Arial" charset="0"/>
              </a:rPr>
              <a:t>customers</a:t>
            </a:r>
          </a:p>
        </p:txBody>
      </p:sp>
      <p:cxnSp>
        <p:nvCxnSpPr>
          <p:cNvPr id="19478" name="Straight Arrow Connector 36"/>
          <p:cNvCxnSpPr>
            <a:cxnSpLocks noChangeShapeType="1"/>
          </p:cNvCxnSpPr>
          <p:nvPr/>
        </p:nvCxnSpPr>
        <p:spPr bwMode="auto">
          <a:xfrm flipV="1">
            <a:off x="1312863" y="1657350"/>
            <a:ext cx="1817687" cy="9525"/>
          </a:xfrm>
          <a:prstGeom prst="straightConnector1">
            <a:avLst/>
          </a:prstGeom>
          <a:noFill/>
          <a:ln w="9525" algn="ctr">
            <a:solidFill>
              <a:schemeClr val="tx1"/>
            </a:solidFill>
            <a:round/>
            <a:headEnd type="arrow" w="med" len="med"/>
            <a:tailEnd type="arrow" w="med" len="med"/>
          </a:ln>
        </p:spPr>
      </p:cxnSp>
      <p:cxnSp>
        <p:nvCxnSpPr>
          <p:cNvPr id="19479" name="Straight Arrow Connector 41"/>
          <p:cNvCxnSpPr>
            <a:cxnSpLocks noChangeShapeType="1"/>
          </p:cNvCxnSpPr>
          <p:nvPr/>
        </p:nvCxnSpPr>
        <p:spPr bwMode="auto">
          <a:xfrm>
            <a:off x="3205163" y="1666875"/>
            <a:ext cx="2130425" cy="1588"/>
          </a:xfrm>
          <a:prstGeom prst="straightConnector1">
            <a:avLst/>
          </a:prstGeom>
          <a:noFill/>
          <a:ln w="9525" algn="ctr">
            <a:solidFill>
              <a:schemeClr val="tx1"/>
            </a:solidFill>
            <a:round/>
            <a:headEnd type="arrow" w="med" len="med"/>
            <a:tailEnd type="arrow" w="med" len="med"/>
          </a:ln>
        </p:spPr>
      </p:cxnSp>
      <p:cxnSp>
        <p:nvCxnSpPr>
          <p:cNvPr id="43" name="Straight Arrow Connector 42"/>
          <p:cNvCxnSpPr>
            <a:stCxn id="19468" idx="2"/>
          </p:cNvCxnSpPr>
          <p:nvPr/>
        </p:nvCxnSpPr>
        <p:spPr bwMode="auto">
          <a:xfrm flipH="1">
            <a:off x="1333506" y="3386773"/>
            <a:ext cx="868824" cy="11963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9"/>
          <p:cNvSpPr txBox="1">
            <a:spLocks noChangeArrowheads="1"/>
          </p:cNvSpPr>
          <p:nvPr/>
        </p:nvSpPr>
        <p:spPr bwMode="auto">
          <a:xfrm>
            <a:off x="-61335" y="4502150"/>
            <a:ext cx="787400" cy="307975"/>
          </a:xfrm>
          <a:prstGeom prst="rect">
            <a:avLst/>
          </a:prstGeom>
          <a:solidFill>
            <a:schemeClr val="bg1"/>
          </a:solidFill>
          <a:ln w="9525">
            <a:noFill/>
            <a:miter lim="800000"/>
            <a:headEnd/>
            <a:tailEnd/>
          </a:ln>
        </p:spPr>
        <p:txBody>
          <a:bodyPr lIns="0" tIns="0" rIns="0" bIns="0">
            <a:spAutoFit/>
          </a:bodyPr>
          <a:lstStyle/>
          <a:p>
            <a:pPr algn="ctr"/>
            <a:r>
              <a:rPr lang="en-US" sz="2000" b="1" i="1" dirty="0" err="1" smtClean="0">
                <a:solidFill>
                  <a:srgbClr val="00B050"/>
                </a:solidFill>
                <a:latin typeface="Calibri" pitchFamily="34" charset="0"/>
                <a:cs typeface="Arial" charset="0"/>
              </a:rPr>
              <a:t>P</a:t>
            </a:r>
            <a:r>
              <a:rPr lang="en-US" sz="2000" b="1" i="1" baseline="-25000" dirty="0" err="1" smtClean="0">
                <a:solidFill>
                  <a:srgbClr val="00B050"/>
                </a:solidFill>
                <a:latin typeface="Calibri" pitchFamily="34" charset="0"/>
                <a:cs typeface="Arial" charset="0"/>
              </a:rPr>
              <a:t>clear</a:t>
            </a:r>
            <a:r>
              <a:rPr lang="en-US" sz="2000" b="1" i="1" dirty="0" smtClean="0">
                <a:solidFill>
                  <a:srgbClr val="00B050"/>
                </a:solidFill>
                <a:latin typeface="Calibri" pitchFamily="34" charset="0"/>
                <a:cs typeface="Arial" charset="0"/>
              </a:rPr>
              <a:t> =</a:t>
            </a:r>
            <a:endParaRPr lang="en-US" sz="2000" b="1" i="1" baseline="-25000" dirty="0">
              <a:solidFill>
                <a:srgbClr val="00B050"/>
              </a:solidFill>
              <a:latin typeface="Calibri" pitchFamily="34" charset="0"/>
              <a:cs typeface="Arial" charset="0"/>
            </a:endParaRPr>
          </a:p>
        </p:txBody>
      </p:sp>
      <p:sp>
        <p:nvSpPr>
          <p:cNvPr id="19480" name="TextBox 19"/>
          <p:cNvSpPr txBox="1">
            <a:spLocks noChangeArrowheads="1"/>
          </p:cNvSpPr>
          <p:nvPr/>
        </p:nvSpPr>
        <p:spPr bwMode="auto">
          <a:xfrm>
            <a:off x="4475163" y="5811982"/>
            <a:ext cx="678728" cy="307975"/>
          </a:xfrm>
          <a:prstGeom prst="rect">
            <a:avLst/>
          </a:prstGeom>
          <a:noFill/>
          <a:ln w="9525">
            <a:noFill/>
            <a:miter lim="800000"/>
            <a:headEnd/>
            <a:tailEnd/>
          </a:ln>
        </p:spPr>
        <p:txBody>
          <a:bodyPr wrap="square" lIns="0" tIns="0" rIns="0" bIns="0">
            <a:spAutoFit/>
          </a:bodyPr>
          <a:lstStyle/>
          <a:p>
            <a:pPr algn="ctr"/>
            <a:r>
              <a:rPr lang="en-US" sz="2000" b="1" i="1" dirty="0" err="1">
                <a:solidFill>
                  <a:srgbClr val="00B050"/>
                </a:solidFill>
                <a:latin typeface="Calibri" pitchFamily="34" charset="0"/>
                <a:cs typeface="Arial" charset="0"/>
              </a:rPr>
              <a:t>Q</a:t>
            </a:r>
            <a:r>
              <a:rPr lang="en-US" sz="2000" b="1" i="1" baseline="-25000" dirty="0" err="1">
                <a:solidFill>
                  <a:srgbClr val="00B050"/>
                </a:solidFill>
                <a:latin typeface="Calibri" pitchFamily="34" charset="0"/>
                <a:cs typeface="Arial" charset="0"/>
              </a:rPr>
              <a:t>clear</a:t>
            </a:r>
            <a:endParaRPr lang="en-US" sz="2000" b="1" i="1" baseline="-25000" dirty="0">
              <a:solidFill>
                <a:srgbClr val="00B050"/>
              </a:solidFill>
              <a:latin typeface="Calibri" pitchFamily="34" charset="0"/>
              <a:cs typeface="Arial" charset="0"/>
            </a:endParaRPr>
          </a:p>
        </p:txBody>
      </p:sp>
      <p:sp>
        <p:nvSpPr>
          <p:cNvPr id="19481" name="TextBox 19"/>
          <p:cNvSpPr txBox="1">
            <a:spLocks noChangeArrowheads="1"/>
          </p:cNvSpPr>
          <p:nvPr/>
        </p:nvSpPr>
        <p:spPr bwMode="auto">
          <a:xfrm>
            <a:off x="7391515" y="5043060"/>
            <a:ext cx="838085" cy="492125"/>
          </a:xfrm>
          <a:prstGeom prst="rect">
            <a:avLst/>
          </a:prstGeom>
          <a:noFill/>
          <a:ln w="9525">
            <a:noFill/>
            <a:miter lim="800000"/>
            <a:headEnd/>
            <a:tailEnd/>
          </a:ln>
        </p:spPr>
        <p:txBody>
          <a:bodyPr wrap="square" lIns="0" tIns="0" rIns="0" bIns="0">
            <a:spAutoFit/>
          </a:bodyPr>
          <a:lstStyle/>
          <a:p>
            <a:pPr algn="ctr"/>
            <a:r>
              <a:rPr lang="en-US" sz="1600" b="1" i="1" dirty="0">
                <a:solidFill>
                  <a:srgbClr val="0070C0"/>
                </a:solidFill>
                <a:latin typeface="Calibri" pitchFamily="34" charset="0"/>
                <a:cs typeface="Arial" charset="0"/>
              </a:rPr>
              <a:t>Feeder Capacity</a:t>
            </a:r>
            <a:endParaRPr lang="en-US" sz="1600" b="1" i="1" baseline="-25000" dirty="0">
              <a:solidFill>
                <a:srgbClr val="0070C0"/>
              </a:solidFill>
              <a:latin typeface="Calibri" pitchFamily="34" charset="0"/>
              <a:cs typeface="Arial" charset="0"/>
            </a:endParaRPr>
          </a:p>
        </p:txBody>
      </p:sp>
      <p:cxnSp>
        <p:nvCxnSpPr>
          <p:cNvPr id="58" name="Straight Arrow Connector 57"/>
          <p:cNvCxnSpPr>
            <a:stCxn id="19481" idx="1"/>
          </p:cNvCxnSpPr>
          <p:nvPr/>
        </p:nvCxnSpPr>
        <p:spPr bwMode="auto">
          <a:xfrm flipH="1">
            <a:off x="6756397" y="5289123"/>
            <a:ext cx="635118" cy="413408"/>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483" name="Straight Arrow Connector 62"/>
          <p:cNvCxnSpPr>
            <a:cxnSpLocks noChangeShapeType="1"/>
          </p:cNvCxnSpPr>
          <p:nvPr/>
        </p:nvCxnSpPr>
        <p:spPr bwMode="auto">
          <a:xfrm rot="5400000">
            <a:off x="1909763" y="4621212"/>
            <a:ext cx="623888" cy="11113"/>
          </a:xfrm>
          <a:prstGeom prst="straightConnector1">
            <a:avLst/>
          </a:prstGeom>
          <a:noFill/>
          <a:ln w="9525" algn="ctr">
            <a:solidFill>
              <a:srgbClr val="FF0000"/>
            </a:solidFill>
            <a:round/>
            <a:headEnd type="arrow" w="med" len="med"/>
            <a:tailEnd type="arrow" w="med" len="med"/>
          </a:ln>
        </p:spPr>
      </p:cxnSp>
      <p:sp>
        <p:nvSpPr>
          <p:cNvPr id="19484" name="TextBox 19"/>
          <p:cNvSpPr txBox="1">
            <a:spLocks noChangeArrowheads="1"/>
          </p:cNvSpPr>
          <p:nvPr/>
        </p:nvSpPr>
        <p:spPr bwMode="auto">
          <a:xfrm>
            <a:off x="1670050" y="4978400"/>
            <a:ext cx="1085850" cy="738664"/>
          </a:xfrm>
          <a:prstGeom prst="rect">
            <a:avLst/>
          </a:prstGeom>
          <a:noFill/>
          <a:ln w="9525">
            <a:noFill/>
            <a:miter lim="800000"/>
            <a:headEnd/>
            <a:tailEnd/>
          </a:ln>
        </p:spPr>
        <p:txBody>
          <a:bodyPr lIns="0" tIns="0" rIns="0" bIns="0">
            <a:spAutoFit/>
          </a:bodyPr>
          <a:lstStyle/>
          <a:p>
            <a:pPr algn="ctr"/>
            <a:r>
              <a:rPr lang="en-US" sz="1600" i="1" dirty="0">
                <a:solidFill>
                  <a:srgbClr val="FF0000"/>
                </a:solidFill>
                <a:latin typeface="Calibri" pitchFamily="34" charset="0"/>
                <a:cs typeface="Arial" charset="0"/>
              </a:rPr>
              <a:t>Varies every </a:t>
            </a:r>
            <a:r>
              <a:rPr lang="en-US" sz="1600" i="1" dirty="0" smtClean="0">
                <a:solidFill>
                  <a:srgbClr val="FF0000"/>
                </a:solidFill>
                <a:latin typeface="Calibri" pitchFamily="34" charset="0"/>
                <a:cs typeface="Arial" charset="0"/>
              </a:rPr>
              <a:t>T</a:t>
            </a:r>
            <a:r>
              <a:rPr lang="en-US" sz="1600" i="1" baseline="-25000" dirty="0" smtClean="0">
                <a:solidFill>
                  <a:srgbClr val="FF0000"/>
                </a:solidFill>
                <a:latin typeface="Calibri" pitchFamily="34" charset="0"/>
                <a:cs typeface="Arial" charset="0"/>
              </a:rPr>
              <a:t>S</a:t>
            </a:r>
            <a:r>
              <a:rPr lang="en-US" sz="1600" i="1" dirty="0">
                <a:solidFill>
                  <a:srgbClr val="FF0000"/>
                </a:solidFill>
                <a:latin typeface="Calibri" pitchFamily="34" charset="0"/>
                <a:cs typeface="Arial" charset="0"/>
              </a:rPr>
              <a:t> </a:t>
            </a:r>
            <a:r>
              <a:rPr lang="en-US" sz="1600" i="1" dirty="0" smtClean="0">
                <a:solidFill>
                  <a:srgbClr val="FF0000"/>
                </a:solidFill>
                <a:latin typeface="Calibri" pitchFamily="34" charset="0"/>
                <a:cs typeface="Arial" charset="0"/>
              </a:rPr>
              <a:t>= 5 </a:t>
            </a:r>
          </a:p>
          <a:p>
            <a:pPr algn="ctr"/>
            <a:r>
              <a:rPr lang="en-US" sz="1600" i="1" dirty="0" smtClean="0">
                <a:solidFill>
                  <a:srgbClr val="FF0000"/>
                </a:solidFill>
                <a:latin typeface="Calibri" pitchFamily="34" charset="0"/>
                <a:cs typeface="Arial" charset="0"/>
              </a:rPr>
              <a:t>min</a:t>
            </a:r>
            <a:endParaRPr lang="en-US" sz="1600" i="1" baseline="-25000" dirty="0">
              <a:solidFill>
                <a:srgbClr val="FF0000"/>
              </a:solidFill>
              <a:latin typeface="Calibri" pitchFamily="34" charset="0"/>
              <a:cs typeface="Arial" charset="0"/>
            </a:endParaRPr>
          </a:p>
        </p:txBody>
      </p:sp>
      <p:sp>
        <p:nvSpPr>
          <p:cNvPr id="34" name="TextBox 19"/>
          <p:cNvSpPr txBox="1">
            <a:spLocks noChangeArrowheads="1"/>
          </p:cNvSpPr>
          <p:nvPr/>
        </p:nvSpPr>
        <p:spPr bwMode="auto">
          <a:xfrm>
            <a:off x="5561013" y="3155950"/>
            <a:ext cx="862012" cy="739775"/>
          </a:xfrm>
          <a:prstGeom prst="rect">
            <a:avLst/>
          </a:prstGeom>
          <a:noFill/>
          <a:ln w="9525">
            <a:noFill/>
            <a:miter lim="800000"/>
            <a:headEnd/>
            <a:tailEnd/>
          </a:ln>
        </p:spPr>
        <p:txBody>
          <a:bodyPr lIns="0" tIns="0" rIns="0" bIns="0">
            <a:spAutoFit/>
          </a:bodyPr>
          <a:lstStyle/>
          <a:p>
            <a:pPr algn="ctr"/>
            <a:r>
              <a:rPr lang="en-US" sz="1600" b="1" i="1">
                <a:solidFill>
                  <a:srgbClr val="FF0000"/>
                </a:solidFill>
                <a:latin typeface="Calibri" pitchFamily="34" charset="0"/>
                <a:cs typeface="Arial" charset="0"/>
              </a:rPr>
              <a:t>Feeder Supply Curve</a:t>
            </a:r>
          </a:p>
        </p:txBody>
      </p:sp>
      <p:cxnSp>
        <p:nvCxnSpPr>
          <p:cNvPr id="35" name="Straight Arrow Connector 34"/>
          <p:cNvCxnSpPr>
            <a:stCxn id="34" idx="2"/>
          </p:cNvCxnSpPr>
          <p:nvPr/>
        </p:nvCxnSpPr>
        <p:spPr bwMode="auto">
          <a:xfrm rot="5400000">
            <a:off x="5638965" y="4248685"/>
            <a:ext cx="706015" cy="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0"/>
          </p:cNvCxnSpPr>
          <p:nvPr/>
        </p:nvCxnSpPr>
        <p:spPr bwMode="auto">
          <a:xfrm rot="5400000" flipH="1" flipV="1">
            <a:off x="6005513" y="2609850"/>
            <a:ext cx="531812" cy="5603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3"/>
          <p:cNvSpPr txBox="1">
            <a:spLocks noChangeArrowheads="1"/>
          </p:cNvSpPr>
          <p:nvPr/>
        </p:nvSpPr>
        <p:spPr>
          <a:xfrm>
            <a:off x="6756397" y="1045677"/>
            <a:ext cx="2286004" cy="3833894"/>
          </a:xfrm>
          <a:prstGeom prst="rect">
            <a:avLst/>
          </a:prstGeom>
        </p:spPr>
        <p:txBody>
          <a:bodyPr/>
          <a:lstStyle>
            <a:lvl1pPr marL="342900" indent="-342900" algn="l" rtl="0" eaLnBrk="0" fontAlgn="base" hangingPunct="0">
              <a:lnSpc>
                <a:spcPct val="85000"/>
              </a:lnSpc>
              <a:spcBef>
                <a:spcPct val="30000"/>
              </a:spcBef>
              <a:spcAft>
                <a:spcPct val="0"/>
              </a:spcAft>
              <a:buClr>
                <a:schemeClr val="folHlink"/>
              </a:buClr>
              <a:buBlip>
                <a:blip r:embed="rId3"/>
              </a:buBlip>
              <a:defRPr sz="2400">
                <a:solidFill>
                  <a:schemeClr val="tx1"/>
                </a:solidFill>
                <a:latin typeface="+mn-lt"/>
                <a:ea typeface="+mn-ea"/>
                <a:cs typeface="+mn-cs"/>
              </a:defRPr>
            </a:lvl1pPr>
            <a:lvl2pPr marL="742950" indent="-285750" algn="l" rtl="0" eaLnBrk="0" fontAlgn="base" hangingPunct="0">
              <a:lnSpc>
                <a:spcPct val="85000"/>
              </a:lnSpc>
              <a:spcBef>
                <a:spcPct val="30000"/>
              </a:spcBef>
              <a:spcAft>
                <a:spcPct val="0"/>
              </a:spcAft>
              <a:buClr>
                <a:schemeClr val="tx2"/>
              </a:buClr>
              <a:buSzPct val="80000"/>
              <a:buBlip>
                <a:blip r:embed="rId4"/>
              </a:buBlip>
              <a:defRPr sz="2000">
                <a:solidFill>
                  <a:schemeClr val="tx1"/>
                </a:solidFill>
                <a:latin typeface="+mn-lt"/>
              </a:defRPr>
            </a:lvl2pPr>
            <a:lvl3pPr marL="1143000" indent="-228600" algn="l" rtl="0" eaLnBrk="0" fontAlgn="base" hangingPunct="0">
              <a:lnSpc>
                <a:spcPct val="85000"/>
              </a:lnSpc>
              <a:spcBef>
                <a:spcPct val="30000"/>
              </a:spcBef>
              <a:spcAft>
                <a:spcPct val="0"/>
              </a:spcAft>
              <a:buClr>
                <a:srgbClr val="737373"/>
              </a:buClr>
              <a:buSzPct val="60000"/>
              <a:buBlip>
                <a:blip r:embed="rId5"/>
              </a:buBlip>
              <a:defRPr sz="2000">
                <a:solidFill>
                  <a:schemeClr val="tx1"/>
                </a:solidFill>
                <a:latin typeface="+mn-lt"/>
              </a:defRPr>
            </a:lvl3pPr>
            <a:lvl4pPr marL="1600200" indent="-228600" algn="l" rtl="0" eaLnBrk="0" fontAlgn="base" hangingPunct="0">
              <a:lnSpc>
                <a:spcPct val="85000"/>
              </a:lnSpc>
              <a:spcBef>
                <a:spcPct val="30000"/>
              </a:spcBef>
              <a:spcAft>
                <a:spcPct val="0"/>
              </a:spcAft>
              <a:buBlip>
                <a:blip r:embed="rId6"/>
              </a:buBlip>
              <a:defRPr sz="1600">
                <a:solidFill>
                  <a:schemeClr val="tx1"/>
                </a:solidFill>
                <a:latin typeface="+mn-lt"/>
              </a:defRPr>
            </a:lvl4pPr>
            <a:lvl5pPr marL="2057400" indent="-228600" algn="l" rtl="0" eaLnBrk="0" fontAlgn="base" hangingPunct="0">
              <a:spcBef>
                <a:spcPct val="20000"/>
              </a:spcBef>
              <a:spcAft>
                <a:spcPct val="0"/>
              </a:spcAft>
              <a:buBlip>
                <a:blip r:embed="rId3"/>
              </a:buBlip>
              <a:defRPr sz="1400">
                <a:solidFill>
                  <a:schemeClr val="tx1"/>
                </a:solidFill>
                <a:latin typeface="+mn-lt"/>
              </a:defRPr>
            </a:lvl5pPr>
            <a:lvl6pPr marL="2514600" indent="-228600" algn="l" rtl="0" eaLnBrk="0" fontAlgn="base" hangingPunct="0">
              <a:spcBef>
                <a:spcPct val="20000"/>
              </a:spcBef>
              <a:spcAft>
                <a:spcPct val="0"/>
              </a:spcAft>
              <a:buBlip>
                <a:blip r:embed="rId3"/>
              </a:buBlip>
              <a:defRPr sz="1400">
                <a:solidFill>
                  <a:schemeClr val="tx1"/>
                </a:solidFill>
                <a:latin typeface="+mn-lt"/>
              </a:defRPr>
            </a:lvl6pPr>
            <a:lvl7pPr marL="2971800" indent="-228600" algn="l" rtl="0" eaLnBrk="0" fontAlgn="base" hangingPunct="0">
              <a:spcBef>
                <a:spcPct val="20000"/>
              </a:spcBef>
              <a:spcAft>
                <a:spcPct val="0"/>
              </a:spcAft>
              <a:buBlip>
                <a:blip r:embed="rId3"/>
              </a:buBlip>
              <a:defRPr sz="1400">
                <a:solidFill>
                  <a:schemeClr val="tx1"/>
                </a:solidFill>
                <a:latin typeface="+mn-lt"/>
              </a:defRPr>
            </a:lvl7pPr>
            <a:lvl8pPr marL="3429000" indent="-228600" algn="l" rtl="0" eaLnBrk="0" fontAlgn="base" hangingPunct="0">
              <a:spcBef>
                <a:spcPct val="20000"/>
              </a:spcBef>
              <a:spcAft>
                <a:spcPct val="0"/>
              </a:spcAft>
              <a:buBlip>
                <a:blip r:embed="rId3"/>
              </a:buBlip>
              <a:defRPr sz="1400">
                <a:solidFill>
                  <a:schemeClr val="tx1"/>
                </a:solidFill>
                <a:latin typeface="+mn-lt"/>
              </a:defRPr>
            </a:lvl8pPr>
            <a:lvl9pPr marL="3886200" indent="-228600" algn="l" rtl="0" eaLnBrk="0" fontAlgn="base" hangingPunct="0">
              <a:spcBef>
                <a:spcPct val="20000"/>
              </a:spcBef>
              <a:spcAft>
                <a:spcPct val="0"/>
              </a:spcAft>
              <a:buBlip>
                <a:blip r:embed="rId3"/>
              </a:buBlip>
              <a:defRPr sz="1400">
                <a:solidFill>
                  <a:schemeClr val="tx1"/>
                </a:solidFill>
                <a:latin typeface="+mn-lt"/>
              </a:defRPr>
            </a:lvl9pPr>
          </a:lstStyle>
          <a:p>
            <a:pPr>
              <a:lnSpc>
                <a:spcPct val="100000"/>
              </a:lnSpc>
              <a:buClr>
                <a:srgbClr val="EAEAEA"/>
              </a:buClr>
              <a:tabLst>
                <a:tab pos="4402138" algn="l"/>
                <a:tab pos="4572000" algn="l"/>
              </a:tabLst>
            </a:pPr>
            <a:r>
              <a:rPr lang="en-US" sz="2000" dirty="0">
                <a:solidFill>
                  <a:srgbClr val="000000"/>
                </a:solidFill>
              </a:rPr>
              <a:t>Market clears every </a:t>
            </a:r>
            <a:r>
              <a:rPr lang="en-US" sz="2000" dirty="0" smtClean="0">
                <a:solidFill>
                  <a:srgbClr val="000000"/>
                </a:solidFill>
              </a:rPr>
              <a:t>T</a:t>
            </a:r>
            <a:r>
              <a:rPr lang="en-US" sz="2000" baseline="-25000" dirty="0" smtClean="0">
                <a:solidFill>
                  <a:srgbClr val="000000"/>
                </a:solidFill>
              </a:rPr>
              <a:t>S</a:t>
            </a:r>
            <a:r>
              <a:rPr lang="en-US" sz="2000" dirty="0" smtClean="0">
                <a:solidFill>
                  <a:srgbClr val="000000"/>
                </a:solidFill>
              </a:rPr>
              <a:t>= 5min </a:t>
            </a:r>
            <a:br>
              <a:rPr lang="en-US" sz="2000" dirty="0" smtClean="0">
                <a:solidFill>
                  <a:srgbClr val="000000"/>
                </a:solidFill>
              </a:rPr>
            </a:br>
            <a:r>
              <a:rPr lang="en-US" sz="2000" dirty="0" smtClean="0">
                <a:solidFill>
                  <a:srgbClr val="000000"/>
                </a:solidFill>
              </a:rPr>
              <a:t>(to ~match </a:t>
            </a:r>
            <a:r>
              <a:rPr lang="en-US" sz="2000" dirty="0">
                <a:solidFill>
                  <a:srgbClr val="000000"/>
                </a:solidFill>
              </a:rPr>
              <a:t>AC load cycle)</a:t>
            </a:r>
          </a:p>
          <a:p>
            <a:pPr>
              <a:lnSpc>
                <a:spcPct val="100000"/>
              </a:lnSpc>
              <a:buClr>
                <a:srgbClr val="EAEAEA"/>
              </a:buClr>
              <a:tabLst>
                <a:tab pos="4402138" algn="l"/>
                <a:tab pos="4572000" algn="l"/>
              </a:tabLst>
            </a:pPr>
            <a:r>
              <a:rPr lang="en-US" sz="2000" dirty="0">
                <a:solidFill>
                  <a:srgbClr val="000000"/>
                </a:solidFill>
              </a:rPr>
              <a:t>When uncongested:</a:t>
            </a:r>
          </a:p>
          <a:p>
            <a:pPr marL="508000" lvl="1">
              <a:lnSpc>
                <a:spcPct val="100000"/>
              </a:lnSpc>
              <a:buClr>
                <a:srgbClr val="CB7023"/>
              </a:buClr>
              <a:tabLst>
                <a:tab pos="4402138" algn="l"/>
                <a:tab pos="4572000" algn="l"/>
              </a:tabLst>
            </a:pPr>
            <a:r>
              <a:rPr lang="en-US" sz="1800" dirty="0" smtClean="0">
                <a:solidFill>
                  <a:srgbClr val="000000"/>
                </a:solidFill>
                <a:cs typeface="Arial" charset="0"/>
              </a:rPr>
              <a:t>Quantity (</a:t>
            </a:r>
            <a:r>
              <a:rPr lang="en-US" sz="1800" i="1" dirty="0" err="1" smtClean="0">
                <a:solidFill>
                  <a:srgbClr val="000000"/>
                </a:solidFill>
                <a:cs typeface="Arial" charset="0"/>
              </a:rPr>
              <a:t>Q</a:t>
            </a:r>
            <a:r>
              <a:rPr lang="en-US" sz="1800" i="1" baseline="-25000" dirty="0" err="1" smtClean="0">
                <a:solidFill>
                  <a:srgbClr val="000000"/>
                </a:solidFill>
                <a:cs typeface="Arial" charset="0"/>
              </a:rPr>
              <a:t>clear</a:t>
            </a:r>
            <a:r>
              <a:rPr lang="en-US" sz="1800" dirty="0" smtClean="0">
                <a:solidFill>
                  <a:srgbClr val="000000"/>
                </a:solidFill>
                <a:cs typeface="Arial" charset="0"/>
              </a:rPr>
              <a:t>) </a:t>
            </a:r>
            <a:r>
              <a:rPr lang="en-US" sz="1800" u="sng" dirty="0" smtClean="0">
                <a:solidFill>
                  <a:srgbClr val="000000"/>
                </a:solidFill>
                <a:cs typeface="Arial" charset="0"/>
              </a:rPr>
              <a:t>varies</a:t>
            </a:r>
            <a:r>
              <a:rPr lang="en-US" sz="1800" dirty="0" smtClean="0">
                <a:solidFill>
                  <a:srgbClr val="000000"/>
                </a:solidFill>
                <a:cs typeface="Arial" charset="0"/>
              </a:rPr>
              <a:t> </a:t>
            </a:r>
            <a:r>
              <a:rPr lang="en-US" sz="1800" dirty="0">
                <a:solidFill>
                  <a:srgbClr val="000000"/>
                </a:solidFill>
                <a:cs typeface="Arial" charset="0"/>
              </a:rPr>
              <a:t>with demand </a:t>
            </a:r>
            <a:r>
              <a:rPr lang="en-US" sz="1800" dirty="0" smtClean="0">
                <a:solidFill>
                  <a:srgbClr val="000000"/>
                </a:solidFill>
                <a:cs typeface="Arial" charset="0"/>
              </a:rPr>
              <a:t>curve</a:t>
            </a:r>
          </a:p>
          <a:p>
            <a:pPr marL="508000" lvl="1">
              <a:lnSpc>
                <a:spcPct val="100000"/>
              </a:lnSpc>
              <a:buClr>
                <a:srgbClr val="CB7023"/>
              </a:buClr>
              <a:tabLst>
                <a:tab pos="4402138" algn="l"/>
                <a:tab pos="4572000" algn="l"/>
              </a:tabLst>
            </a:pPr>
            <a:r>
              <a:rPr lang="en-US" sz="1800" dirty="0" smtClean="0">
                <a:solidFill>
                  <a:srgbClr val="000000"/>
                </a:solidFill>
                <a:cs typeface="Arial" charset="0"/>
              </a:rPr>
              <a:t>Price (</a:t>
            </a:r>
            <a:r>
              <a:rPr lang="en-US" sz="1800" i="1" dirty="0" err="1" smtClean="0">
                <a:solidFill>
                  <a:srgbClr val="000000"/>
                </a:solidFill>
                <a:cs typeface="Arial" charset="0"/>
              </a:rPr>
              <a:t>P</a:t>
            </a:r>
            <a:r>
              <a:rPr lang="en-US" sz="1800" i="1" baseline="-25000" dirty="0" err="1" smtClean="0">
                <a:solidFill>
                  <a:srgbClr val="000000"/>
                </a:solidFill>
                <a:cs typeface="Arial" charset="0"/>
              </a:rPr>
              <a:t>clear</a:t>
            </a:r>
            <a:r>
              <a:rPr lang="en-US" sz="1800" dirty="0" smtClean="0">
                <a:solidFill>
                  <a:srgbClr val="000000"/>
                </a:solidFill>
                <a:cs typeface="Arial" charset="0"/>
              </a:rPr>
              <a:t>) is </a:t>
            </a:r>
            <a:r>
              <a:rPr lang="en-US" sz="1800" u="sng" dirty="0" smtClean="0">
                <a:solidFill>
                  <a:srgbClr val="000000"/>
                </a:solidFill>
                <a:cs typeface="Arial" charset="0"/>
              </a:rPr>
              <a:t>constant</a:t>
            </a:r>
            <a:r>
              <a:rPr lang="en-US" sz="1800" dirty="0" smtClean="0">
                <a:solidFill>
                  <a:srgbClr val="000000"/>
                </a:solidFill>
                <a:cs typeface="Arial" charset="0"/>
              </a:rPr>
              <a:t>, equal to </a:t>
            </a:r>
            <a:r>
              <a:rPr lang="en-US" sz="1800" i="1" dirty="0">
                <a:solidFill>
                  <a:srgbClr val="000000"/>
                </a:solidFill>
                <a:cs typeface="Arial" charset="0"/>
              </a:rPr>
              <a:t>Base </a:t>
            </a:r>
            <a:r>
              <a:rPr lang="en-US" sz="1800" i="1" dirty="0" smtClean="0">
                <a:solidFill>
                  <a:srgbClr val="000000"/>
                </a:solidFill>
                <a:cs typeface="Arial" charset="0"/>
              </a:rPr>
              <a:t>RTP</a:t>
            </a:r>
          </a:p>
        </p:txBody>
      </p:sp>
      <p:sp>
        <p:nvSpPr>
          <p:cNvPr id="42" name="TextBox 19"/>
          <p:cNvSpPr txBox="1">
            <a:spLocks noChangeArrowheads="1"/>
          </p:cNvSpPr>
          <p:nvPr/>
        </p:nvSpPr>
        <p:spPr bwMode="auto">
          <a:xfrm>
            <a:off x="2921215" y="5833486"/>
            <a:ext cx="495155" cy="307975"/>
          </a:xfrm>
          <a:prstGeom prst="rect">
            <a:avLst/>
          </a:prstGeom>
          <a:noFill/>
          <a:ln w="9525">
            <a:noFill/>
            <a:miter lim="800000"/>
            <a:headEnd/>
            <a:tailEnd/>
          </a:ln>
        </p:spPr>
        <p:txBody>
          <a:bodyPr wrap="square" lIns="0" tIns="0" rIns="0" bIns="0">
            <a:spAutoFit/>
          </a:bodyPr>
          <a:lstStyle/>
          <a:p>
            <a:pPr algn="ctr"/>
            <a:r>
              <a:rPr lang="en-US" sz="2000" b="1" i="1" dirty="0" err="1" smtClean="0">
                <a:solidFill>
                  <a:srgbClr val="0070C0"/>
                </a:solidFill>
                <a:latin typeface="Calibri" pitchFamily="34" charset="0"/>
                <a:cs typeface="Arial" charset="0"/>
              </a:rPr>
              <a:t>Q</a:t>
            </a:r>
            <a:r>
              <a:rPr lang="en-US" sz="2000" b="1" i="1" baseline="-25000" dirty="0" err="1" smtClean="0">
                <a:solidFill>
                  <a:srgbClr val="0070C0"/>
                </a:solidFill>
                <a:latin typeface="Calibri" pitchFamily="34" charset="0"/>
                <a:cs typeface="Arial" charset="0"/>
              </a:rPr>
              <a:t>min</a:t>
            </a:r>
            <a:endParaRPr lang="en-US" sz="2000" b="1" i="1" baseline="-25000" dirty="0">
              <a:solidFill>
                <a:srgbClr val="0070C0"/>
              </a:solidFill>
              <a:latin typeface="Calibri" pitchFamily="34" charset="0"/>
              <a:cs typeface="Arial" charset="0"/>
            </a:endParaRPr>
          </a:p>
        </p:txBody>
      </p:sp>
      <p:sp>
        <p:nvSpPr>
          <p:cNvPr id="45" name="TextBox 19"/>
          <p:cNvSpPr txBox="1">
            <a:spLocks noChangeArrowheads="1"/>
          </p:cNvSpPr>
          <p:nvPr/>
        </p:nvSpPr>
        <p:spPr bwMode="auto">
          <a:xfrm>
            <a:off x="5135634" y="5811982"/>
            <a:ext cx="495155" cy="307975"/>
          </a:xfrm>
          <a:prstGeom prst="rect">
            <a:avLst/>
          </a:prstGeom>
          <a:noFill/>
          <a:ln w="9525">
            <a:noFill/>
            <a:miter lim="800000"/>
            <a:headEnd/>
            <a:tailEnd/>
          </a:ln>
        </p:spPr>
        <p:txBody>
          <a:bodyPr wrap="square" lIns="0" tIns="0" rIns="0" bIns="0">
            <a:spAutoFit/>
          </a:bodyPr>
          <a:lstStyle/>
          <a:p>
            <a:pPr algn="ctr"/>
            <a:r>
              <a:rPr lang="en-US" sz="2000" b="1" i="1" dirty="0" err="1" smtClean="0">
                <a:solidFill>
                  <a:srgbClr val="0070C0"/>
                </a:solidFill>
                <a:latin typeface="Calibri" pitchFamily="34" charset="0"/>
                <a:cs typeface="Arial" charset="0"/>
              </a:rPr>
              <a:t>Q</a:t>
            </a:r>
            <a:r>
              <a:rPr lang="en-US" sz="2000" b="1" i="1" baseline="-25000" dirty="0" err="1" smtClean="0">
                <a:solidFill>
                  <a:srgbClr val="0070C0"/>
                </a:solidFill>
                <a:latin typeface="Calibri" pitchFamily="34" charset="0"/>
                <a:cs typeface="Arial" charset="0"/>
              </a:rPr>
              <a:t>max</a:t>
            </a:r>
            <a:endParaRPr lang="en-US" sz="2000" b="1" i="1" baseline="-25000" dirty="0">
              <a:solidFill>
                <a:srgbClr val="0070C0"/>
              </a:solidFill>
              <a:latin typeface="Calibri" pitchFamily="34" charset="0"/>
              <a:cs typeface="Arial" charset="0"/>
            </a:endParaRPr>
          </a:p>
        </p:txBody>
      </p:sp>
      <p:sp>
        <p:nvSpPr>
          <p:cNvPr id="46" name="TextBox 45"/>
          <p:cNvSpPr txBox="1"/>
          <p:nvPr/>
        </p:nvSpPr>
        <p:spPr>
          <a:xfrm>
            <a:off x="3994128" y="2962624"/>
            <a:ext cx="1363253" cy="984885"/>
          </a:xfrm>
          <a:prstGeom prst="rect">
            <a:avLst/>
          </a:prstGeom>
          <a:noFill/>
          <a:ln w="9525">
            <a:noFill/>
            <a:miter lim="800000"/>
            <a:headEnd/>
            <a:tailEnd/>
          </a:ln>
        </p:spPr>
        <p:txBody>
          <a:bodyPr wrap="square" lIns="0" tIns="0" rIns="0" bIns="0">
            <a:spAutoFit/>
          </a:bodyPr>
          <a:lstStyle/>
          <a:p>
            <a:pPr algn="ctr"/>
            <a:r>
              <a:rPr lang="en-US" sz="1600" b="1" i="1" dirty="0" smtClean="0">
                <a:solidFill>
                  <a:srgbClr val="339933"/>
                </a:solidFill>
                <a:latin typeface="Calibri" pitchFamily="34" charset="0"/>
                <a:cs typeface="Arial" charset="0"/>
              </a:rPr>
              <a:t>Market clears at intersection of supply &amp; demand curves</a:t>
            </a:r>
            <a:endParaRPr lang="en-US" sz="1600" b="1" i="1" dirty="0">
              <a:solidFill>
                <a:srgbClr val="339933"/>
              </a:solidFill>
              <a:latin typeface="Calibri" pitchFamily="34" charset="0"/>
              <a:cs typeface="Arial" charset="0"/>
            </a:endParaRPr>
          </a:p>
        </p:txBody>
      </p:sp>
      <p:cxnSp>
        <p:nvCxnSpPr>
          <p:cNvPr id="47" name="Straight Arrow Connector 46"/>
          <p:cNvCxnSpPr>
            <a:stCxn id="46" idx="2"/>
            <a:endCxn id="25" idx="0"/>
          </p:cNvCxnSpPr>
          <p:nvPr/>
        </p:nvCxnSpPr>
        <p:spPr bwMode="auto">
          <a:xfrm>
            <a:off x="4675755" y="3947509"/>
            <a:ext cx="178027" cy="562579"/>
          </a:xfrm>
          <a:prstGeom prst="straightConnector1">
            <a:avLst/>
          </a:prstGeom>
          <a:ln>
            <a:solidFill>
              <a:srgbClr val="33993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10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4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4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48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948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xEl>
                                              <p:pRg st="0" end="0"/>
                                            </p:txEl>
                                          </p:spTgt>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1">
                                            <p:txEl>
                                              <p:pRg st="1" end="1"/>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1">
                                            <p:txEl>
                                              <p:pRg st="2" end="2"/>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948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1">
                                            <p:txEl>
                                              <p:pRg st="3" end="3"/>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animBg="1"/>
      <p:bldP spid="25" grpId="0" animBg="1"/>
      <p:bldP spid="19468" grpId="0"/>
      <p:bldP spid="19477" grpId="0" animBg="1"/>
      <p:bldP spid="2" grpId="0" animBg="1"/>
      <p:bldP spid="19480" grpId="0"/>
      <p:bldP spid="19481" grpId="0"/>
      <p:bldP spid="19484" grpId="0"/>
      <p:bldP spid="19484" grpId="1"/>
      <p:bldP spid="34" grpId="0"/>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bwMode="auto">
          <a:xfrm flipV="1">
            <a:off x="1255713" y="4176713"/>
            <a:ext cx="3621087" cy="9525"/>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a:off x="1243013" y="4657725"/>
            <a:ext cx="54102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auto">
          <a:xfrm flipV="1">
            <a:off x="4875213" y="1739900"/>
            <a:ext cx="1589" cy="4048126"/>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flipH="1" flipV="1">
            <a:off x="3272632" y="3058318"/>
            <a:ext cx="3205162" cy="0"/>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486" name="Title 20"/>
          <p:cNvSpPr>
            <a:spLocks noGrp="1"/>
          </p:cNvSpPr>
          <p:nvPr>
            <p:ph type="title"/>
          </p:nvPr>
        </p:nvSpPr>
        <p:spPr>
          <a:xfrm>
            <a:off x="556060" y="401479"/>
            <a:ext cx="7655644" cy="515303"/>
          </a:xfrm>
        </p:spPr>
        <p:txBody>
          <a:bodyPr/>
          <a:lstStyle/>
          <a:p>
            <a:pPr eaLnBrk="1" hangingPunct="1"/>
            <a:r>
              <a:rPr lang="en-US" dirty="0" smtClean="0"/>
              <a:t>RTP Double Auction Market – </a:t>
            </a:r>
            <a:r>
              <a:rPr lang="en-US" i="1" dirty="0" smtClean="0"/>
              <a:t>Congested</a:t>
            </a:r>
          </a:p>
        </p:txBody>
      </p:sp>
      <p:cxnSp>
        <p:nvCxnSpPr>
          <p:cNvPr id="5" name="Straight Arrow Connector 4"/>
          <p:cNvCxnSpPr/>
          <p:nvPr/>
        </p:nvCxnSpPr>
        <p:spPr bwMode="auto">
          <a:xfrm>
            <a:off x="1262063" y="5799138"/>
            <a:ext cx="59436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bwMode="auto">
          <a:xfrm rot="5400000" flipH="1" flipV="1">
            <a:off x="-909637" y="3625850"/>
            <a:ext cx="4343400" cy="317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bwMode="auto">
          <a:xfrm>
            <a:off x="3167063" y="1416050"/>
            <a:ext cx="3492500" cy="4391025"/>
          </a:xfrm>
          <a:custGeom>
            <a:avLst/>
            <a:gdLst>
              <a:gd name="connsiteX0" fmla="*/ 0 w 1494845"/>
              <a:gd name="connsiteY0" fmla="*/ 0 h 4397071"/>
              <a:gd name="connsiteX1" fmla="*/ 190832 w 1494845"/>
              <a:gd name="connsiteY1" fmla="*/ 1749287 h 4397071"/>
              <a:gd name="connsiteX2" fmla="*/ 818985 w 1494845"/>
              <a:gd name="connsiteY2" fmla="*/ 2767054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0 w 1450450"/>
              <a:gd name="connsiteY0" fmla="*/ 0 h 4391771"/>
              <a:gd name="connsiteX1" fmla="*/ 146437 w 1450450"/>
              <a:gd name="connsiteY1" fmla="*/ 1743987 h 4391771"/>
              <a:gd name="connsiteX2" fmla="*/ 762000 w 1450450"/>
              <a:gd name="connsiteY2" fmla="*/ 2819401 h 4391771"/>
              <a:gd name="connsiteX3" fmla="*/ 1291424 w 1450450"/>
              <a:gd name="connsiteY3" fmla="*/ 3556884 h 4391771"/>
              <a:gd name="connsiteX4" fmla="*/ 1450450 w 1450450"/>
              <a:gd name="connsiteY4" fmla="*/ 4391771 h 439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450" h="4391771">
                <a:moveTo>
                  <a:pt x="0" y="0"/>
                </a:moveTo>
                <a:cubicBezTo>
                  <a:pt x="8614" y="668572"/>
                  <a:pt x="19437" y="1274087"/>
                  <a:pt x="146437" y="1743987"/>
                </a:cubicBezTo>
                <a:cubicBezTo>
                  <a:pt x="273437" y="2213887"/>
                  <a:pt x="510209" y="2557671"/>
                  <a:pt x="762000" y="2819401"/>
                </a:cubicBezTo>
                <a:cubicBezTo>
                  <a:pt x="1007165" y="3069204"/>
                  <a:pt x="1176682" y="3294822"/>
                  <a:pt x="1291424" y="3556884"/>
                </a:cubicBezTo>
                <a:cubicBezTo>
                  <a:pt x="1406166" y="3818946"/>
                  <a:pt x="1427258" y="4110162"/>
                  <a:pt x="1450450" y="4391771"/>
                </a:cubicBezTo>
              </a:path>
            </a:pathLst>
          </a:custGeom>
          <a:noFill/>
          <a:ln w="25400">
            <a:solidFill>
              <a:srgbClr val="0070C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5" name="Oval 24"/>
          <p:cNvSpPr/>
          <p:nvPr/>
        </p:nvSpPr>
        <p:spPr bwMode="auto">
          <a:xfrm>
            <a:off x="4725988" y="4038600"/>
            <a:ext cx="284162" cy="285750"/>
          </a:xfrm>
          <a:prstGeom prst="ellipse">
            <a:avLst/>
          </a:prstGeom>
          <a:noFill/>
          <a:ln w="31750" cmpd="sng">
            <a:solidFill>
              <a:srgbClr val="3399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8" name="Straight Arrow Connector 17"/>
          <p:cNvCxnSpPr/>
          <p:nvPr/>
        </p:nvCxnSpPr>
        <p:spPr bwMode="auto">
          <a:xfrm rot="5400000">
            <a:off x="3508843" y="2785316"/>
            <a:ext cx="554877" cy="23943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flipV="1">
            <a:off x="1284288" y="4648200"/>
            <a:ext cx="3592512" cy="7938"/>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468" name="TextBox 19"/>
          <p:cNvSpPr txBox="1">
            <a:spLocks noChangeArrowheads="1"/>
          </p:cNvSpPr>
          <p:nvPr/>
        </p:nvSpPr>
        <p:spPr bwMode="auto">
          <a:xfrm>
            <a:off x="1506538" y="2401888"/>
            <a:ext cx="1460780" cy="984885"/>
          </a:xfrm>
          <a:prstGeom prst="rect">
            <a:avLst/>
          </a:prstGeom>
          <a:noFill/>
          <a:ln w="9525">
            <a:noFill/>
            <a:miter lim="800000"/>
            <a:headEnd/>
            <a:tailEnd/>
          </a:ln>
        </p:spPr>
        <p:txBody>
          <a:bodyPr wrap="square" lIns="0" tIns="0" rIns="0" bIns="0">
            <a:spAutoFit/>
          </a:bodyPr>
          <a:lstStyle/>
          <a:p>
            <a:pPr algn="ctr"/>
            <a:r>
              <a:rPr lang="en-US" sz="1600" b="1" i="1" dirty="0">
                <a:solidFill>
                  <a:srgbClr val="FF0000"/>
                </a:solidFill>
                <a:latin typeface="Calibri" pitchFamily="34" charset="0"/>
              </a:rPr>
              <a:t>Retail  RTP based on wholesale real-time  LMP (Base RTP)</a:t>
            </a:r>
          </a:p>
        </p:txBody>
      </p:sp>
      <p:sp>
        <p:nvSpPr>
          <p:cNvPr id="20494" name="TextBox 15"/>
          <p:cNvSpPr txBox="1">
            <a:spLocks noChangeArrowheads="1"/>
          </p:cNvSpPr>
          <p:nvPr/>
        </p:nvSpPr>
        <p:spPr bwMode="auto">
          <a:xfrm>
            <a:off x="1512888" y="963612"/>
            <a:ext cx="1524000" cy="492125"/>
          </a:xfrm>
          <a:prstGeom prst="rect">
            <a:avLst/>
          </a:prstGeom>
          <a:noFill/>
          <a:ln w="9525">
            <a:noFill/>
            <a:miter lim="800000"/>
            <a:headEnd/>
            <a:tailEnd/>
          </a:ln>
        </p:spPr>
        <p:txBody>
          <a:bodyPr lIns="0" tIns="0" rIns="0" bIns="0">
            <a:spAutoFit/>
          </a:bodyPr>
          <a:lstStyle/>
          <a:p>
            <a:pPr algn="ctr"/>
            <a:r>
              <a:rPr lang="en-US" sz="1600" i="1" dirty="0">
                <a:solidFill>
                  <a:srgbClr val="000000"/>
                </a:solidFill>
                <a:latin typeface="Calibri" pitchFamily="34" charset="0"/>
              </a:rPr>
              <a:t>Unresponsive</a:t>
            </a:r>
          </a:p>
          <a:p>
            <a:pPr algn="ctr"/>
            <a:r>
              <a:rPr lang="en-US" sz="1600" i="1" dirty="0">
                <a:solidFill>
                  <a:srgbClr val="000000"/>
                </a:solidFill>
                <a:latin typeface="Calibri" pitchFamily="34" charset="0"/>
              </a:rPr>
              <a:t>Loads</a:t>
            </a:r>
          </a:p>
        </p:txBody>
      </p:sp>
      <p:cxnSp>
        <p:nvCxnSpPr>
          <p:cNvPr id="27" name="Straight Connector 26"/>
          <p:cNvCxnSpPr/>
          <p:nvPr/>
        </p:nvCxnSpPr>
        <p:spPr bwMode="auto">
          <a:xfrm rot="5400000" flipH="1" flipV="1">
            <a:off x="4474368" y="3602832"/>
            <a:ext cx="4335463" cy="1270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4" idx="0"/>
          </p:cNvCxnSpPr>
          <p:nvPr/>
        </p:nvCxnSpPr>
        <p:spPr bwMode="auto">
          <a:xfrm rot="16200000" flipV="1">
            <a:off x="975519" y="3607594"/>
            <a:ext cx="4383088" cy="0"/>
          </a:xfrm>
          <a:prstGeom prst="line">
            <a:avLst/>
          </a:prstGeom>
          <a:ln w="254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497" name="TextBox 18"/>
          <p:cNvSpPr txBox="1">
            <a:spLocks noChangeArrowheads="1"/>
          </p:cNvSpPr>
          <p:nvPr/>
        </p:nvSpPr>
        <p:spPr bwMode="auto">
          <a:xfrm>
            <a:off x="3036888" y="6183313"/>
            <a:ext cx="1509712" cy="338137"/>
          </a:xfrm>
          <a:prstGeom prst="rect">
            <a:avLst/>
          </a:prstGeom>
          <a:noFill/>
          <a:ln w="9525">
            <a:noFill/>
            <a:miter lim="800000"/>
            <a:headEnd/>
            <a:tailEnd/>
          </a:ln>
        </p:spPr>
        <p:txBody>
          <a:bodyPr wrap="none">
            <a:spAutoFit/>
          </a:bodyPr>
          <a:lstStyle/>
          <a:p>
            <a:r>
              <a:rPr lang="en-US" sz="1600" b="1">
                <a:solidFill>
                  <a:srgbClr val="000000"/>
                </a:solidFill>
              </a:rPr>
              <a:t>Q, Load (MW)</a:t>
            </a:r>
          </a:p>
        </p:txBody>
      </p:sp>
      <p:sp>
        <p:nvSpPr>
          <p:cNvPr id="20498" name="TextBox 18"/>
          <p:cNvSpPr txBox="1">
            <a:spLocks noChangeArrowheads="1"/>
          </p:cNvSpPr>
          <p:nvPr/>
        </p:nvSpPr>
        <p:spPr bwMode="auto">
          <a:xfrm rot="-5400000">
            <a:off x="-465931" y="3461544"/>
            <a:ext cx="1770063" cy="339725"/>
          </a:xfrm>
          <a:prstGeom prst="rect">
            <a:avLst/>
          </a:prstGeom>
          <a:noFill/>
          <a:ln w="9525">
            <a:noFill/>
            <a:miter lim="800000"/>
            <a:headEnd/>
            <a:tailEnd/>
          </a:ln>
        </p:spPr>
        <p:txBody>
          <a:bodyPr wrap="none">
            <a:spAutoFit/>
          </a:bodyPr>
          <a:lstStyle/>
          <a:p>
            <a:r>
              <a:rPr lang="en-US" sz="1600" b="1">
                <a:solidFill>
                  <a:srgbClr val="000000"/>
                </a:solidFill>
              </a:rPr>
              <a:t>P, Price ($/MWh)</a:t>
            </a:r>
          </a:p>
        </p:txBody>
      </p:sp>
      <p:sp>
        <p:nvSpPr>
          <p:cNvPr id="20499" name="TextBox 15"/>
          <p:cNvSpPr txBox="1">
            <a:spLocks noChangeArrowheads="1"/>
          </p:cNvSpPr>
          <p:nvPr/>
        </p:nvSpPr>
        <p:spPr bwMode="auto">
          <a:xfrm>
            <a:off x="4166798" y="916782"/>
            <a:ext cx="1524000" cy="585787"/>
          </a:xfrm>
          <a:prstGeom prst="rect">
            <a:avLst/>
          </a:prstGeom>
          <a:noFill/>
          <a:ln w="9525">
            <a:noFill/>
            <a:miter lim="800000"/>
            <a:headEnd/>
            <a:tailEnd/>
          </a:ln>
        </p:spPr>
        <p:txBody>
          <a:bodyPr>
            <a:spAutoFit/>
          </a:bodyPr>
          <a:lstStyle/>
          <a:p>
            <a:pPr algn="ctr"/>
            <a:r>
              <a:rPr lang="en-US" sz="1600" i="1" dirty="0">
                <a:solidFill>
                  <a:srgbClr val="000000"/>
                </a:solidFill>
                <a:latin typeface="Calibri" pitchFamily="34" charset="0"/>
              </a:rPr>
              <a:t>Responsive</a:t>
            </a:r>
          </a:p>
          <a:p>
            <a:pPr algn="ctr"/>
            <a:r>
              <a:rPr lang="en-US" sz="1600" i="1" dirty="0">
                <a:solidFill>
                  <a:srgbClr val="000000"/>
                </a:solidFill>
                <a:latin typeface="Calibri" pitchFamily="34" charset="0"/>
              </a:rPr>
              <a:t>Loads</a:t>
            </a:r>
          </a:p>
        </p:txBody>
      </p:sp>
      <p:sp>
        <p:nvSpPr>
          <p:cNvPr id="20500" name="TextBox 18"/>
          <p:cNvSpPr txBox="1">
            <a:spLocks noChangeArrowheads="1"/>
          </p:cNvSpPr>
          <p:nvPr/>
        </p:nvSpPr>
        <p:spPr bwMode="auto">
          <a:xfrm>
            <a:off x="3334684" y="1739900"/>
            <a:ext cx="1468438" cy="862013"/>
          </a:xfrm>
          <a:prstGeom prst="rect">
            <a:avLst/>
          </a:prstGeom>
          <a:solidFill>
            <a:schemeClr val="bg1"/>
          </a:solidFill>
          <a:ln w="9525">
            <a:noFill/>
            <a:miter lim="800000"/>
            <a:headEnd/>
            <a:tailEnd/>
          </a:ln>
        </p:spPr>
        <p:txBody>
          <a:bodyPr lIns="0" tIns="0" rIns="0" bIns="0">
            <a:spAutoFit/>
          </a:bodyPr>
          <a:lstStyle/>
          <a:p>
            <a:pPr algn="ctr"/>
            <a:r>
              <a:rPr lang="en-US" sz="1400" b="1" i="1" dirty="0">
                <a:solidFill>
                  <a:srgbClr val="0070C0"/>
                </a:solidFill>
              </a:rPr>
              <a:t>Demand Curve: sorted  (P, Q) bids from </a:t>
            </a:r>
            <a:r>
              <a:rPr lang="en-US" sz="1400" b="1" i="1" dirty="0" smtClean="0">
                <a:solidFill>
                  <a:srgbClr val="0070C0"/>
                </a:solidFill>
              </a:rPr>
              <a:t>trans-active </a:t>
            </a:r>
            <a:r>
              <a:rPr lang="en-US" sz="1400" b="1" i="1" dirty="0">
                <a:solidFill>
                  <a:srgbClr val="0070C0"/>
                </a:solidFill>
              </a:rPr>
              <a:t>customers</a:t>
            </a:r>
          </a:p>
        </p:txBody>
      </p:sp>
      <p:cxnSp>
        <p:nvCxnSpPr>
          <p:cNvPr id="20501" name="Straight Arrow Connector 36"/>
          <p:cNvCxnSpPr>
            <a:cxnSpLocks noChangeShapeType="1"/>
          </p:cNvCxnSpPr>
          <p:nvPr/>
        </p:nvCxnSpPr>
        <p:spPr bwMode="auto">
          <a:xfrm>
            <a:off x="1312863" y="1666875"/>
            <a:ext cx="1817687" cy="0"/>
          </a:xfrm>
          <a:prstGeom prst="straightConnector1">
            <a:avLst/>
          </a:prstGeom>
          <a:noFill/>
          <a:ln w="9525" algn="ctr">
            <a:solidFill>
              <a:schemeClr val="tx1"/>
            </a:solidFill>
            <a:round/>
            <a:headEnd type="arrow" w="med" len="med"/>
            <a:tailEnd type="arrow" w="med" len="med"/>
          </a:ln>
        </p:spPr>
      </p:cxnSp>
      <p:cxnSp>
        <p:nvCxnSpPr>
          <p:cNvPr id="20502" name="Straight Arrow Connector 41"/>
          <p:cNvCxnSpPr>
            <a:cxnSpLocks noChangeShapeType="1"/>
          </p:cNvCxnSpPr>
          <p:nvPr/>
        </p:nvCxnSpPr>
        <p:spPr bwMode="auto">
          <a:xfrm>
            <a:off x="3205163" y="1666875"/>
            <a:ext cx="3378200" cy="0"/>
          </a:xfrm>
          <a:prstGeom prst="straightConnector1">
            <a:avLst/>
          </a:prstGeom>
          <a:noFill/>
          <a:ln w="9525" algn="ctr">
            <a:solidFill>
              <a:schemeClr val="tx1"/>
            </a:solidFill>
            <a:round/>
            <a:headEnd type="arrow" w="med" len="med"/>
            <a:tailEnd type="arrow" w="med" len="med"/>
          </a:ln>
        </p:spPr>
      </p:cxnSp>
      <p:cxnSp>
        <p:nvCxnSpPr>
          <p:cNvPr id="43" name="Straight Arrow Connector 42"/>
          <p:cNvCxnSpPr>
            <a:stCxn id="19468" idx="2"/>
          </p:cNvCxnSpPr>
          <p:nvPr/>
        </p:nvCxnSpPr>
        <p:spPr bwMode="auto">
          <a:xfrm rot="5400000">
            <a:off x="1198159" y="3522120"/>
            <a:ext cx="1174116" cy="90342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79" name="TextBox 19"/>
          <p:cNvSpPr txBox="1">
            <a:spLocks noChangeArrowheads="1"/>
          </p:cNvSpPr>
          <p:nvPr/>
        </p:nvSpPr>
        <p:spPr bwMode="auto">
          <a:xfrm>
            <a:off x="452438" y="4029075"/>
            <a:ext cx="787400" cy="307975"/>
          </a:xfrm>
          <a:prstGeom prst="rect">
            <a:avLst/>
          </a:prstGeom>
          <a:noFill/>
          <a:ln w="9525">
            <a:noFill/>
            <a:miter lim="800000"/>
            <a:headEnd/>
            <a:tailEnd/>
          </a:ln>
        </p:spPr>
        <p:txBody>
          <a:bodyPr lIns="0" tIns="0" rIns="0" bIns="0">
            <a:spAutoFit/>
          </a:bodyPr>
          <a:lstStyle/>
          <a:p>
            <a:pPr algn="ctr"/>
            <a:r>
              <a:rPr lang="en-US" sz="2000" b="1" i="1" dirty="0" err="1">
                <a:solidFill>
                  <a:srgbClr val="339933"/>
                </a:solidFill>
                <a:latin typeface="Calibri" pitchFamily="34" charset="0"/>
              </a:rPr>
              <a:t>P</a:t>
            </a:r>
            <a:r>
              <a:rPr lang="en-US" sz="2000" b="1" i="1" baseline="-25000" dirty="0" err="1">
                <a:solidFill>
                  <a:srgbClr val="339933"/>
                </a:solidFill>
                <a:latin typeface="Calibri" pitchFamily="34" charset="0"/>
              </a:rPr>
              <a:t>clear</a:t>
            </a:r>
            <a:endParaRPr lang="en-US" sz="2000" b="1" i="1" baseline="-25000" dirty="0">
              <a:solidFill>
                <a:srgbClr val="339933"/>
              </a:solidFill>
              <a:latin typeface="Calibri" pitchFamily="34" charset="0"/>
            </a:endParaRPr>
          </a:p>
        </p:txBody>
      </p:sp>
      <p:sp>
        <p:nvSpPr>
          <p:cNvPr id="19480" name="TextBox 19"/>
          <p:cNvSpPr txBox="1">
            <a:spLocks noChangeArrowheads="1"/>
          </p:cNvSpPr>
          <p:nvPr/>
        </p:nvSpPr>
        <p:spPr bwMode="auto">
          <a:xfrm>
            <a:off x="4494750" y="5827714"/>
            <a:ext cx="787400" cy="307975"/>
          </a:xfrm>
          <a:prstGeom prst="rect">
            <a:avLst/>
          </a:prstGeom>
          <a:noFill/>
          <a:ln w="9525">
            <a:noFill/>
            <a:miter lim="800000"/>
            <a:headEnd/>
            <a:tailEnd/>
          </a:ln>
        </p:spPr>
        <p:txBody>
          <a:bodyPr lIns="0" tIns="0" rIns="0" bIns="0">
            <a:spAutoFit/>
          </a:bodyPr>
          <a:lstStyle/>
          <a:p>
            <a:pPr algn="ctr"/>
            <a:r>
              <a:rPr lang="en-US" sz="2000" b="1" i="1" dirty="0" err="1">
                <a:solidFill>
                  <a:srgbClr val="339933"/>
                </a:solidFill>
                <a:latin typeface="Calibri" pitchFamily="34" charset="0"/>
              </a:rPr>
              <a:t>Q</a:t>
            </a:r>
            <a:r>
              <a:rPr lang="en-US" sz="2000" b="1" i="1" baseline="-25000" dirty="0" err="1">
                <a:solidFill>
                  <a:srgbClr val="339933"/>
                </a:solidFill>
                <a:latin typeface="Calibri" pitchFamily="34" charset="0"/>
              </a:rPr>
              <a:t>clear</a:t>
            </a:r>
            <a:endParaRPr lang="en-US" sz="2000" b="1" i="1" baseline="-25000" dirty="0">
              <a:solidFill>
                <a:srgbClr val="339933"/>
              </a:solidFill>
              <a:latin typeface="Calibri" pitchFamily="34" charset="0"/>
            </a:endParaRPr>
          </a:p>
        </p:txBody>
      </p:sp>
      <p:sp>
        <p:nvSpPr>
          <p:cNvPr id="20506" name="TextBox 19"/>
          <p:cNvSpPr txBox="1">
            <a:spLocks noChangeArrowheads="1"/>
          </p:cNvSpPr>
          <p:nvPr/>
        </p:nvSpPr>
        <p:spPr bwMode="auto">
          <a:xfrm>
            <a:off x="5260602" y="4921437"/>
            <a:ext cx="1084263" cy="738664"/>
          </a:xfrm>
          <a:prstGeom prst="rect">
            <a:avLst/>
          </a:prstGeom>
          <a:noFill/>
          <a:ln w="9525">
            <a:noFill/>
            <a:miter lim="800000"/>
            <a:headEnd/>
            <a:tailEnd/>
          </a:ln>
        </p:spPr>
        <p:txBody>
          <a:bodyPr lIns="0" tIns="0" rIns="0" bIns="0">
            <a:spAutoFit/>
          </a:bodyPr>
          <a:lstStyle/>
          <a:p>
            <a:pPr algn="ctr"/>
            <a:r>
              <a:rPr lang="en-US" sz="1600" b="1" i="1" dirty="0" smtClean="0">
                <a:solidFill>
                  <a:srgbClr val="0070C0"/>
                </a:solidFill>
                <a:latin typeface="Calibri" pitchFamily="34" charset="0"/>
              </a:rPr>
              <a:t>Rated Feeder </a:t>
            </a:r>
            <a:r>
              <a:rPr lang="en-US" sz="1600" b="1" i="1" dirty="0">
                <a:solidFill>
                  <a:srgbClr val="0070C0"/>
                </a:solidFill>
                <a:latin typeface="Calibri" pitchFamily="34" charset="0"/>
              </a:rPr>
              <a:t>Capacity</a:t>
            </a:r>
            <a:endParaRPr lang="en-US" sz="1600" b="1" i="1" baseline="-25000" dirty="0">
              <a:solidFill>
                <a:srgbClr val="0070C0"/>
              </a:solidFill>
              <a:latin typeface="Calibri" pitchFamily="34" charset="0"/>
            </a:endParaRPr>
          </a:p>
        </p:txBody>
      </p:sp>
      <p:cxnSp>
        <p:nvCxnSpPr>
          <p:cNvPr id="58" name="Straight Arrow Connector 57"/>
          <p:cNvCxnSpPr/>
          <p:nvPr/>
        </p:nvCxnSpPr>
        <p:spPr bwMode="auto">
          <a:xfrm rot="10800000" flipV="1">
            <a:off x="4937125" y="5411788"/>
            <a:ext cx="484188" cy="32226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3"/>
          <p:cNvSpPr txBox="1">
            <a:spLocks noChangeArrowheads="1"/>
          </p:cNvSpPr>
          <p:nvPr/>
        </p:nvSpPr>
        <p:spPr>
          <a:xfrm>
            <a:off x="6793953" y="1416049"/>
            <a:ext cx="2350047" cy="3068680"/>
          </a:xfrm>
          <a:prstGeom prst="rect">
            <a:avLst/>
          </a:prstGeom>
        </p:spPr>
        <p:txBody>
          <a:bodyPr/>
          <a:lstStyle/>
          <a:p>
            <a:pPr marL="225425" indent="-225425" eaLnBrk="0" hangingPunct="0">
              <a:lnSpc>
                <a:spcPct val="110000"/>
              </a:lnSpc>
              <a:spcBef>
                <a:spcPts val="1200"/>
              </a:spcBef>
              <a:buClr>
                <a:srgbClr val="EAEAEA"/>
              </a:buClr>
              <a:buFontTx/>
              <a:buBlip>
                <a:blip r:embed="rId2"/>
              </a:buBlip>
              <a:defRPr/>
            </a:pPr>
            <a:r>
              <a:rPr lang="en-US" sz="2000" kern="0" dirty="0" smtClean="0">
                <a:solidFill>
                  <a:srgbClr val="000000"/>
                </a:solidFill>
              </a:rPr>
              <a:t>When </a:t>
            </a:r>
            <a:br>
              <a:rPr lang="en-US" sz="2000" kern="0" dirty="0" smtClean="0">
                <a:solidFill>
                  <a:srgbClr val="000000"/>
                </a:solidFill>
              </a:rPr>
            </a:br>
            <a:r>
              <a:rPr lang="en-US" sz="2000" kern="0" dirty="0" smtClean="0">
                <a:solidFill>
                  <a:srgbClr val="000000"/>
                </a:solidFill>
              </a:rPr>
              <a:t>constrained:</a:t>
            </a:r>
            <a:endParaRPr lang="en-US" sz="2000" kern="0" dirty="0">
              <a:solidFill>
                <a:srgbClr val="000000"/>
              </a:solidFill>
            </a:endParaRPr>
          </a:p>
          <a:p>
            <a:pPr marL="508000" lvl="1" indent="-285750" eaLnBrk="0" hangingPunct="0">
              <a:lnSpc>
                <a:spcPct val="110000"/>
              </a:lnSpc>
              <a:spcBef>
                <a:spcPts val="1200"/>
              </a:spcBef>
              <a:buClr>
                <a:srgbClr val="CB7023"/>
              </a:buClr>
              <a:buSzPct val="80000"/>
              <a:buFontTx/>
              <a:buBlip>
                <a:blip r:embed="rId3"/>
              </a:buBlip>
              <a:tabLst>
                <a:tab pos="4402138" algn="l"/>
                <a:tab pos="4572000" algn="l"/>
              </a:tabLst>
              <a:defRPr/>
            </a:pPr>
            <a:r>
              <a:rPr lang="en-US" dirty="0" smtClean="0">
                <a:solidFill>
                  <a:srgbClr val="000000"/>
                </a:solidFill>
              </a:rPr>
              <a:t>Quantity </a:t>
            </a:r>
            <a:r>
              <a:rPr lang="en-US" dirty="0">
                <a:solidFill>
                  <a:srgbClr val="000000"/>
                </a:solidFill>
              </a:rPr>
              <a:t>(</a:t>
            </a:r>
            <a:r>
              <a:rPr lang="en-US" i="1" dirty="0" err="1">
                <a:solidFill>
                  <a:srgbClr val="000000"/>
                </a:solidFill>
              </a:rPr>
              <a:t>Q</a:t>
            </a:r>
            <a:r>
              <a:rPr lang="en-US" i="1" baseline="-25000" dirty="0" err="1">
                <a:solidFill>
                  <a:srgbClr val="000000"/>
                </a:solidFill>
              </a:rPr>
              <a:t>clear</a:t>
            </a:r>
            <a:r>
              <a:rPr lang="en-US" dirty="0">
                <a:solidFill>
                  <a:srgbClr val="000000"/>
                </a:solidFill>
              </a:rPr>
              <a:t>) </a:t>
            </a:r>
            <a:r>
              <a:rPr lang="en-US" dirty="0" smtClean="0">
                <a:solidFill>
                  <a:srgbClr val="000000"/>
                </a:solidFill>
              </a:rPr>
              <a:t>is </a:t>
            </a:r>
            <a:r>
              <a:rPr lang="en-US" u="sng" dirty="0" smtClean="0">
                <a:solidFill>
                  <a:srgbClr val="000000"/>
                </a:solidFill>
              </a:rPr>
              <a:t>constant</a:t>
            </a:r>
            <a:r>
              <a:rPr lang="en-US" dirty="0" smtClean="0">
                <a:solidFill>
                  <a:srgbClr val="000000"/>
                </a:solidFill>
              </a:rPr>
              <a:t> </a:t>
            </a:r>
            <a:r>
              <a:rPr lang="en-US" dirty="0">
                <a:solidFill>
                  <a:srgbClr val="000000"/>
                </a:solidFill>
              </a:rPr>
              <a:t>at rated feeder capacity</a:t>
            </a:r>
          </a:p>
          <a:p>
            <a:pPr marL="508000" lvl="1" indent="-285750" eaLnBrk="0" hangingPunct="0">
              <a:lnSpc>
                <a:spcPct val="110000"/>
              </a:lnSpc>
              <a:spcBef>
                <a:spcPts val="1200"/>
              </a:spcBef>
              <a:buClr>
                <a:srgbClr val="CB7023"/>
              </a:buClr>
              <a:buSzPct val="80000"/>
              <a:buFontTx/>
              <a:buBlip>
                <a:blip r:embed="rId3"/>
              </a:buBlip>
              <a:tabLst>
                <a:tab pos="4402138" algn="l"/>
                <a:tab pos="4572000" algn="l"/>
              </a:tabLst>
              <a:defRPr/>
            </a:pPr>
            <a:r>
              <a:rPr lang="en-US" dirty="0" smtClean="0">
                <a:solidFill>
                  <a:srgbClr val="000000"/>
                </a:solidFill>
              </a:rPr>
              <a:t>Price </a:t>
            </a:r>
            <a:r>
              <a:rPr lang="en-US" dirty="0">
                <a:solidFill>
                  <a:srgbClr val="000000"/>
                </a:solidFill>
              </a:rPr>
              <a:t>(</a:t>
            </a:r>
            <a:r>
              <a:rPr lang="en-US" i="1" dirty="0" err="1">
                <a:solidFill>
                  <a:srgbClr val="000000"/>
                </a:solidFill>
              </a:rPr>
              <a:t>P</a:t>
            </a:r>
            <a:r>
              <a:rPr lang="en-US" i="1" baseline="-25000" dirty="0" err="1">
                <a:solidFill>
                  <a:srgbClr val="000000"/>
                </a:solidFill>
              </a:rPr>
              <a:t>clear</a:t>
            </a:r>
            <a:r>
              <a:rPr lang="en-US" dirty="0">
                <a:solidFill>
                  <a:srgbClr val="000000"/>
                </a:solidFill>
              </a:rPr>
              <a:t>) </a:t>
            </a:r>
            <a:r>
              <a:rPr lang="en-US" u="sng" dirty="0">
                <a:solidFill>
                  <a:srgbClr val="000000"/>
                </a:solidFill>
              </a:rPr>
              <a:t>varies</a:t>
            </a:r>
            <a:r>
              <a:rPr lang="en-US" dirty="0">
                <a:solidFill>
                  <a:srgbClr val="000000"/>
                </a:solidFill>
              </a:rPr>
              <a:t> to keep load at rated capacity </a:t>
            </a:r>
          </a:p>
          <a:p>
            <a:pPr marL="225425" indent="-225425" eaLnBrk="0" hangingPunct="0">
              <a:lnSpc>
                <a:spcPct val="110000"/>
              </a:lnSpc>
              <a:spcBef>
                <a:spcPts val="1200"/>
              </a:spcBef>
              <a:buClr>
                <a:srgbClr val="EAEAEA"/>
              </a:buClr>
              <a:buFontTx/>
              <a:buBlip>
                <a:blip r:embed="rId2"/>
              </a:buBlip>
              <a:defRPr/>
            </a:pPr>
            <a:endParaRPr lang="en-US" kern="0" dirty="0">
              <a:solidFill>
                <a:srgbClr val="000000"/>
              </a:solidFill>
            </a:endParaRPr>
          </a:p>
        </p:txBody>
      </p:sp>
      <p:sp>
        <p:nvSpPr>
          <p:cNvPr id="34" name="TextBox 19"/>
          <p:cNvSpPr txBox="1">
            <a:spLocks noChangeArrowheads="1"/>
          </p:cNvSpPr>
          <p:nvPr/>
        </p:nvSpPr>
        <p:spPr bwMode="auto">
          <a:xfrm>
            <a:off x="3819525" y="2909888"/>
            <a:ext cx="860425" cy="738187"/>
          </a:xfrm>
          <a:prstGeom prst="rect">
            <a:avLst/>
          </a:prstGeom>
          <a:noFill/>
          <a:ln w="9525">
            <a:noFill/>
            <a:miter lim="800000"/>
            <a:headEnd/>
            <a:tailEnd/>
          </a:ln>
        </p:spPr>
        <p:txBody>
          <a:bodyPr lIns="0" tIns="0" rIns="0" bIns="0">
            <a:spAutoFit/>
          </a:bodyPr>
          <a:lstStyle/>
          <a:p>
            <a:pPr algn="ctr"/>
            <a:r>
              <a:rPr lang="en-US" sz="1600" b="1" i="1">
                <a:solidFill>
                  <a:srgbClr val="FF0000"/>
                </a:solidFill>
                <a:latin typeface="Calibri" pitchFamily="34" charset="0"/>
              </a:rPr>
              <a:t>Feeder Supply Curve</a:t>
            </a:r>
          </a:p>
        </p:txBody>
      </p:sp>
      <p:cxnSp>
        <p:nvCxnSpPr>
          <p:cNvPr id="35" name="Straight Arrow Connector 34"/>
          <p:cNvCxnSpPr>
            <a:stCxn id="34" idx="2"/>
          </p:cNvCxnSpPr>
          <p:nvPr/>
        </p:nvCxnSpPr>
        <p:spPr bwMode="auto">
          <a:xfrm rot="16200000" flipH="1">
            <a:off x="3916363" y="3981450"/>
            <a:ext cx="935038" cy="2682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0"/>
          </p:cNvCxnSpPr>
          <p:nvPr/>
        </p:nvCxnSpPr>
        <p:spPr bwMode="auto">
          <a:xfrm rot="5400000" flipH="1" flipV="1">
            <a:off x="4448550" y="2526460"/>
            <a:ext cx="184617" cy="58224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19"/>
          <p:cNvSpPr txBox="1">
            <a:spLocks noChangeArrowheads="1"/>
          </p:cNvSpPr>
          <p:nvPr/>
        </p:nvSpPr>
        <p:spPr bwMode="auto">
          <a:xfrm>
            <a:off x="465138" y="4494213"/>
            <a:ext cx="787400" cy="307975"/>
          </a:xfrm>
          <a:prstGeom prst="rect">
            <a:avLst/>
          </a:prstGeom>
          <a:noFill/>
          <a:ln w="9525">
            <a:noFill/>
            <a:miter lim="800000"/>
            <a:headEnd/>
            <a:tailEnd/>
          </a:ln>
        </p:spPr>
        <p:txBody>
          <a:bodyPr lIns="0" tIns="0" rIns="0" bIns="0">
            <a:spAutoFit/>
          </a:bodyPr>
          <a:lstStyle/>
          <a:p>
            <a:pPr algn="ctr"/>
            <a:r>
              <a:rPr lang="en-US" sz="2000" b="1" i="1" dirty="0" err="1">
                <a:solidFill>
                  <a:srgbClr val="FF0000"/>
                </a:solidFill>
                <a:latin typeface="Calibri" pitchFamily="34" charset="0"/>
              </a:rPr>
              <a:t>P</a:t>
            </a:r>
            <a:r>
              <a:rPr lang="en-US" sz="2000" b="1" i="1" baseline="-25000" dirty="0" err="1">
                <a:solidFill>
                  <a:srgbClr val="FF0000"/>
                </a:solidFill>
                <a:latin typeface="Calibri" pitchFamily="34" charset="0"/>
              </a:rPr>
              <a:t>base</a:t>
            </a:r>
            <a:endParaRPr lang="en-US" sz="2000" b="1" i="1" baseline="-25000" dirty="0">
              <a:solidFill>
                <a:srgbClr val="FF0000"/>
              </a:solidFill>
              <a:latin typeface="Calibri" pitchFamily="34" charset="0"/>
            </a:endParaRPr>
          </a:p>
        </p:txBody>
      </p:sp>
      <p:sp>
        <p:nvSpPr>
          <p:cNvPr id="37" name="TextBox 36"/>
          <p:cNvSpPr txBox="1"/>
          <p:nvPr/>
        </p:nvSpPr>
        <p:spPr>
          <a:xfrm>
            <a:off x="5152126" y="2601913"/>
            <a:ext cx="1301213" cy="984885"/>
          </a:xfrm>
          <a:prstGeom prst="rect">
            <a:avLst/>
          </a:prstGeom>
          <a:noFill/>
          <a:ln w="9525">
            <a:noFill/>
            <a:miter lim="800000"/>
            <a:headEnd/>
            <a:tailEnd/>
          </a:ln>
        </p:spPr>
        <p:txBody>
          <a:bodyPr wrap="square" lIns="0" tIns="0" rIns="0" bIns="0">
            <a:spAutoFit/>
          </a:bodyPr>
          <a:lstStyle/>
          <a:p>
            <a:pPr algn="ctr"/>
            <a:r>
              <a:rPr lang="en-US" sz="1600" b="1" i="1" dirty="0">
                <a:solidFill>
                  <a:srgbClr val="339933"/>
                </a:solidFill>
                <a:latin typeface="Calibri" pitchFamily="34" charset="0"/>
              </a:rPr>
              <a:t>Market clears at intersection of supply &amp; demand curves</a:t>
            </a:r>
          </a:p>
        </p:txBody>
      </p:sp>
      <p:cxnSp>
        <p:nvCxnSpPr>
          <p:cNvPr id="38" name="Straight Arrow Connector 37"/>
          <p:cNvCxnSpPr>
            <a:stCxn id="37" idx="2"/>
            <a:endCxn id="25" idx="7"/>
          </p:cNvCxnSpPr>
          <p:nvPr/>
        </p:nvCxnSpPr>
        <p:spPr bwMode="auto">
          <a:xfrm flipH="1">
            <a:off x="4968535" y="3586798"/>
            <a:ext cx="834198" cy="493649"/>
          </a:xfrm>
          <a:prstGeom prst="straightConnector1">
            <a:avLst/>
          </a:prstGeom>
          <a:ln>
            <a:solidFill>
              <a:srgbClr val="339933"/>
            </a:solidFill>
            <a:tailEnd type="arrow"/>
          </a:ln>
        </p:spPr>
        <p:style>
          <a:lnRef idx="1">
            <a:schemeClr val="accent1"/>
          </a:lnRef>
          <a:fillRef idx="0">
            <a:schemeClr val="accent1"/>
          </a:fillRef>
          <a:effectRef idx="0">
            <a:schemeClr val="accent1"/>
          </a:effectRef>
          <a:fontRef idx="minor">
            <a:schemeClr val="tx1"/>
          </a:fontRef>
        </p:style>
      </p:cxnSp>
      <p:sp>
        <p:nvSpPr>
          <p:cNvPr id="41" name="TextBox 19"/>
          <p:cNvSpPr txBox="1">
            <a:spLocks noChangeArrowheads="1"/>
          </p:cNvSpPr>
          <p:nvPr/>
        </p:nvSpPr>
        <p:spPr bwMode="auto">
          <a:xfrm>
            <a:off x="2921215" y="5833486"/>
            <a:ext cx="495155" cy="307975"/>
          </a:xfrm>
          <a:prstGeom prst="rect">
            <a:avLst/>
          </a:prstGeom>
          <a:noFill/>
          <a:ln w="9525">
            <a:noFill/>
            <a:miter lim="800000"/>
            <a:headEnd/>
            <a:tailEnd/>
          </a:ln>
        </p:spPr>
        <p:txBody>
          <a:bodyPr wrap="square" lIns="0" tIns="0" rIns="0" bIns="0">
            <a:spAutoFit/>
          </a:bodyPr>
          <a:lstStyle/>
          <a:p>
            <a:pPr algn="ctr"/>
            <a:r>
              <a:rPr lang="en-US" sz="2000" b="1" i="1" dirty="0" err="1" smtClean="0">
                <a:solidFill>
                  <a:srgbClr val="0070C0"/>
                </a:solidFill>
                <a:latin typeface="Calibri" pitchFamily="34" charset="0"/>
              </a:rPr>
              <a:t>Q</a:t>
            </a:r>
            <a:r>
              <a:rPr lang="en-US" sz="2000" b="1" i="1" baseline="-25000" dirty="0" err="1" smtClean="0">
                <a:solidFill>
                  <a:srgbClr val="0070C0"/>
                </a:solidFill>
                <a:latin typeface="Calibri" pitchFamily="34" charset="0"/>
              </a:rPr>
              <a:t>min</a:t>
            </a:r>
            <a:endParaRPr lang="en-US" sz="2000" b="1" i="1" baseline="-25000" dirty="0">
              <a:solidFill>
                <a:srgbClr val="0070C0"/>
              </a:solidFill>
              <a:latin typeface="Calibri" pitchFamily="34" charset="0"/>
            </a:endParaRPr>
          </a:p>
        </p:txBody>
      </p:sp>
      <p:sp>
        <p:nvSpPr>
          <p:cNvPr id="42" name="TextBox 19"/>
          <p:cNvSpPr txBox="1">
            <a:spLocks noChangeArrowheads="1"/>
          </p:cNvSpPr>
          <p:nvPr/>
        </p:nvSpPr>
        <p:spPr bwMode="auto">
          <a:xfrm>
            <a:off x="6388171" y="5832765"/>
            <a:ext cx="495155" cy="307975"/>
          </a:xfrm>
          <a:prstGeom prst="rect">
            <a:avLst/>
          </a:prstGeom>
          <a:noFill/>
          <a:ln w="9525">
            <a:noFill/>
            <a:miter lim="800000"/>
            <a:headEnd/>
            <a:tailEnd/>
          </a:ln>
        </p:spPr>
        <p:txBody>
          <a:bodyPr wrap="square" lIns="0" tIns="0" rIns="0" bIns="0">
            <a:spAutoFit/>
          </a:bodyPr>
          <a:lstStyle/>
          <a:p>
            <a:pPr algn="ctr"/>
            <a:r>
              <a:rPr lang="en-US" sz="2000" b="1" i="1" dirty="0" err="1" smtClean="0">
                <a:solidFill>
                  <a:srgbClr val="0070C0"/>
                </a:solidFill>
                <a:latin typeface="Calibri" pitchFamily="34" charset="0"/>
              </a:rPr>
              <a:t>Q</a:t>
            </a:r>
            <a:r>
              <a:rPr lang="en-US" sz="2000" b="1" i="1" baseline="-25000" dirty="0" err="1" smtClean="0">
                <a:solidFill>
                  <a:srgbClr val="0070C0"/>
                </a:solidFill>
                <a:latin typeface="Calibri" pitchFamily="34" charset="0"/>
              </a:rPr>
              <a:t>max</a:t>
            </a:r>
            <a:endParaRPr lang="en-US" sz="2000" b="1" i="1" baseline="-25000" dirty="0">
              <a:solidFill>
                <a:srgbClr val="0070C0"/>
              </a:solidFill>
              <a:latin typeface="Calibri" pitchFamily="34" charset="0"/>
            </a:endParaRPr>
          </a:p>
        </p:txBody>
      </p:sp>
    </p:spTree>
    <p:extLst>
      <p:ext uri="{BB962C8B-B14F-4D97-AF65-F5344CB8AC3E}">
        <p14:creationId xmlns:p14="http://schemas.microsoft.com/office/powerpoint/2010/main" val="15395755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9" name="TextBox 19"/>
          <p:cNvSpPr txBox="1">
            <a:spLocks noChangeArrowheads="1"/>
          </p:cNvSpPr>
          <p:nvPr/>
        </p:nvSpPr>
        <p:spPr bwMode="auto">
          <a:xfrm>
            <a:off x="3962787" y="2883497"/>
            <a:ext cx="860425" cy="738187"/>
          </a:xfrm>
          <a:prstGeom prst="rect">
            <a:avLst/>
          </a:prstGeom>
          <a:noFill/>
          <a:ln w="9525">
            <a:noFill/>
            <a:miter lim="800000"/>
            <a:headEnd/>
            <a:tailEnd/>
          </a:ln>
        </p:spPr>
        <p:txBody>
          <a:bodyPr lIns="0" tIns="0" rIns="0" bIns="0">
            <a:spAutoFit/>
          </a:bodyPr>
          <a:lstStyle/>
          <a:p>
            <a:pPr algn="ctr"/>
            <a:r>
              <a:rPr lang="en-US" sz="1600" b="1" i="1" dirty="0">
                <a:solidFill>
                  <a:srgbClr val="FF0000"/>
                </a:solidFill>
                <a:latin typeface="Calibri" pitchFamily="34" charset="0"/>
              </a:rPr>
              <a:t>Feeder Supply Curve</a:t>
            </a:r>
          </a:p>
        </p:txBody>
      </p:sp>
      <p:cxnSp>
        <p:nvCxnSpPr>
          <p:cNvPr id="40" name="Straight Arrow Connector 39"/>
          <p:cNvCxnSpPr>
            <a:stCxn id="26649" idx="0"/>
          </p:cNvCxnSpPr>
          <p:nvPr/>
        </p:nvCxnSpPr>
        <p:spPr bwMode="auto">
          <a:xfrm rot="16200000" flipV="1">
            <a:off x="4008342" y="2498839"/>
            <a:ext cx="449552" cy="3197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bwMode="auto">
          <a:xfrm rot="5400000">
            <a:off x="3425078" y="3872591"/>
            <a:ext cx="1196256" cy="6647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4036238" y="2433945"/>
            <a:ext cx="727968" cy="19135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endParaRPr lang="en-US" smtClean="0">
              <a:solidFill>
                <a:srgbClr val="000000"/>
              </a:solidFill>
            </a:endParaRPr>
          </a:p>
        </p:txBody>
      </p:sp>
      <p:sp>
        <p:nvSpPr>
          <p:cNvPr id="30" name="Rectangle 29"/>
          <p:cNvSpPr/>
          <p:nvPr/>
        </p:nvSpPr>
        <p:spPr bwMode="auto">
          <a:xfrm>
            <a:off x="4596158" y="3846810"/>
            <a:ext cx="123371" cy="435232"/>
          </a:xfrm>
          <a:prstGeom prst="rect">
            <a:avLst/>
          </a:prstGeom>
          <a:solidFill>
            <a:srgbClr val="FF0000"/>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mtClean="0">
              <a:solidFill>
                <a:srgbClr val="000000"/>
              </a:solidFill>
            </a:endParaRPr>
          </a:p>
        </p:txBody>
      </p:sp>
      <p:cxnSp>
        <p:nvCxnSpPr>
          <p:cNvPr id="27" name="Straight Connector 26"/>
          <p:cNvCxnSpPr/>
          <p:nvPr/>
        </p:nvCxnSpPr>
        <p:spPr bwMode="auto">
          <a:xfrm rot="5400000" flipH="1" flipV="1">
            <a:off x="1840176" y="3818321"/>
            <a:ext cx="4335462" cy="1270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auto">
          <a:xfrm flipV="1">
            <a:off x="1203674" y="3838398"/>
            <a:ext cx="3621087" cy="9525"/>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a:off x="1243013" y="4847234"/>
            <a:ext cx="5410200"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auto">
          <a:xfrm rot="5400000" flipH="1" flipV="1">
            <a:off x="2759869" y="3862191"/>
            <a:ext cx="4230687" cy="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flipH="1" flipV="1">
            <a:off x="2402971" y="3235128"/>
            <a:ext cx="3205162" cy="0"/>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630" name="Title 20"/>
          <p:cNvSpPr>
            <a:spLocks noGrp="1"/>
          </p:cNvSpPr>
          <p:nvPr>
            <p:ph type="title"/>
          </p:nvPr>
        </p:nvSpPr>
        <p:spPr>
          <a:xfrm>
            <a:off x="388938" y="315884"/>
            <a:ext cx="8550275" cy="641379"/>
          </a:xfrm>
        </p:spPr>
        <p:txBody>
          <a:bodyPr/>
          <a:lstStyle/>
          <a:p>
            <a:pPr eaLnBrk="1" hangingPunct="1"/>
            <a:r>
              <a:rPr lang="en-US" dirty="0" smtClean="0"/>
              <a:t>What about the Congestion Surplus?</a:t>
            </a:r>
            <a:endParaRPr lang="en-US" i="1" dirty="0" smtClean="0"/>
          </a:p>
        </p:txBody>
      </p:sp>
      <p:cxnSp>
        <p:nvCxnSpPr>
          <p:cNvPr id="5" name="Straight Arrow Connector 4"/>
          <p:cNvCxnSpPr/>
          <p:nvPr/>
        </p:nvCxnSpPr>
        <p:spPr bwMode="auto">
          <a:xfrm>
            <a:off x="1262063" y="5988647"/>
            <a:ext cx="59436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bwMode="auto">
          <a:xfrm rot="5400000" flipH="1" flipV="1">
            <a:off x="-909637" y="3815359"/>
            <a:ext cx="4343400" cy="317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bwMode="auto">
          <a:xfrm>
            <a:off x="3167063" y="1605559"/>
            <a:ext cx="3492500" cy="4391025"/>
          </a:xfrm>
          <a:custGeom>
            <a:avLst/>
            <a:gdLst>
              <a:gd name="connsiteX0" fmla="*/ 0 w 1494845"/>
              <a:gd name="connsiteY0" fmla="*/ 0 h 4397071"/>
              <a:gd name="connsiteX1" fmla="*/ 190832 w 1494845"/>
              <a:gd name="connsiteY1" fmla="*/ 1749287 h 4397071"/>
              <a:gd name="connsiteX2" fmla="*/ 818985 w 1494845"/>
              <a:gd name="connsiteY2" fmla="*/ 2767054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0 w 1494845"/>
              <a:gd name="connsiteY0" fmla="*/ 0 h 4397071"/>
              <a:gd name="connsiteX1" fmla="*/ 190832 w 1494845"/>
              <a:gd name="connsiteY1" fmla="*/ 1749287 h 4397071"/>
              <a:gd name="connsiteX2" fmla="*/ 806395 w 1494845"/>
              <a:gd name="connsiteY2" fmla="*/ 2824701 h 4397071"/>
              <a:gd name="connsiteX3" fmla="*/ 1335819 w 1494845"/>
              <a:gd name="connsiteY3" fmla="*/ 3562184 h 4397071"/>
              <a:gd name="connsiteX4" fmla="*/ 1494845 w 1494845"/>
              <a:gd name="connsiteY4" fmla="*/ 4397071 h 4397071"/>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44063 w 1418313"/>
              <a:gd name="connsiteY0" fmla="*/ 0 h 4391770"/>
              <a:gd name="connsiteX1" fmla="*/ 114300 w 1418313"/>
              <a:gd name="connsiteY1" fmla="*/ 1743986 h 4391770"/>
              <a:gd name="connsiteX2" fmla="*/ 729863 w 1418313"/>
              <a:gd name="connsiteY2" fmla="*/ 2819400 h 4391770"/>
              <a:gd name="connsiteX3" fmla="*/ 1259287 w 1418313"/>
              <a:gd name="connsiteY3" fmla="*/ 3556883 h 4391770"/>
              <a:gd name="connsiteX4" fmla="*/ 1418313 w 1418313"/>
              <a:gd name="connsiteY4" fmla="*/ 4391770 h 4391770"/>
              <a:gd name="connsiteX0" fmla="*/ 0 w 1450450"/>
              <a:gd name="connsiteY0" fmla="*/ 0 h 4391771"/>
              <a:gd name="connsiteX1" fmla="*/ 146437 w 1450450"/>
              <a:gd name="connsiteY1" fmla="*/ 1743987 h 4391771"/>
              <a:gd name="connsiteX2" fmla="*/ 762000 w 1450450"/>
              <a:gd name="connsiteY2" fmla="*/ 2819401 h 4391771"/>
              <a:gd name="connsiteX3" fmla="*/ 1291424 w 1450450"/>
              <a:gd name="connsiteY3" fmla="*/ 3556884 h 4391771"/>
              <a:gd name="connsiteX4" fmla="*/ 1450450 w 1450450"/>
              <a:gd name="connsiteY4" fmla="*/ 4391771 h 4391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450" h="4391771">
                <a:moveTo>
                  <a:pt x="0" y="0"/>
                </a:moveTo>
                <a:cubicBezTo>
                  <a:pt x="8614" y="668572"/>
                  <a:pt x="19437" y="1274087"/>
                  <a:pt x="146437" y="1743987"/>
                </a:cubicBezTo>
                <a:cubicBezTo>
                  <a:pt x="273437" y="2213887"/>
                  <a:pt x="510209" y="2557671"/>
                  <a:pt x="762000" y="2819401"/>
                </a:cubicBezTo>
                <a:cubicBezTo>
                  <a:pt x="1007165" y="3069204"/>
                  <a:pt x="1176682" y="3294822"/>
                  <a:pt x="1291424" y="3556884"/>
                </a:cubicBezTo>
                <a:cubicBezTo>
                  <a:pt x="1406166" y="3818946"/>
                  <a:pt x="1427258" y="4110162"/>
                  <a:pt x="1450450" y="4391771"/>
                </a:cubicBezTo>
              </a:path>
            </a:pathLst>
          </a:custGeom>
          <a:noFill/>
          <a:ln w="25400">
            <a:solidFill>
              <a:srgbClr val="0070C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cxnSp>
        <p:nvCxnSpPr>
          <p:cNvPr id="20" name="Straight Connector 19"/>
          <p:cNvCxnSpPr/>
          <p:nvPr/>
        </p:nvCxnSpPr>
        <p:spPr bwMode="auto">
          <a:xfrm flipV="1">
            <a:off x="1284288" y="4836324"/>
            <a:ext cx="2730759" cy="9323"/>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6637" name="TextBox 15"/>
          <p:cNvSpPr txBox="1">
            <a:spLocks noChangeArrowheads="1"/>
          </p:cNvSpPr>
          <p:nvPr/>
        </p:nvSpPr>
        <p:spPr bwMode="auto">
          <a:xfrm>
            <a:off x="3715031" y="1008183"/>
            <a:ext cx="1524000" cy="738664"/>
          </a:xfrm>
          <a:prstGeom prst="rect">
            <a:avLst/>
          </a:prstGeom>
          <a:noFill/>
          <a:ln w="9525">
            <a:noFill/>
            <a:miter lim="800000"/>
            <a:headEnd/>
            <a:tailEnd/>
          </a:ln>
        </p:spPr>
        <p:txBody>
          <a:bodyPr lIns="0" tIns="0" rIns="0" bIns="0">
            <a:spAutoFit/>
          </a:bodyPr>
          <a:lstStyle/>
          <a:p>
            <a:pPr algn="ctr"/>
            <a:r>
              <a:rPr lang="en-US" sz="1600" i="1" dirty="0">
                <a:solidFill>
                  <a:srgbClr val="000000"/>
                </a:solidFill>
                <a:latin typeface="Calibri" pitchFamily="34" charset="0"/>
              </a:rPr>
              <a:t>c</a:t>
            </a:r>
            <a:r>
              <a:rPr lang="en-US" sz="1600" i="1" dirty="0" smtClean="0">
                <a:solidFill>
                  <a:srgbClr val="000000"/>
                </a:solidFill>
                <a:latin typeface="Calibri" pitchFamily="34" charset="0"/>
              </a:rPr>
              <a:t>ustomers </a:t>
            </a:r>
            <a:r>
              <a:rPr lang="en-US" sz="1600" i="1" dirty="0">
                <a:solidFill>
                  <a:srgbClr val="000000"/>
                </a:solidFill>
                <a:latin typeface="Calibri" pitchFamily="34" charset="0"/>
              </a:rPr>
              <a:t>p</a:t>
            </a:r>
            <a:r>
              <a:rPr lang="en-US" sz="1600" i="1" dirty="0" smtClean="0">
                <a:solidFill>
                  <a:srgbClr val="000000"/>
                </a:solidFill>
                <a:latin typeface="Calibri" pitchFamily="34" charset="0"/>
              </a:rPr>
              <a:t>roviding </a:t>
            </a:r>
            <a:br>
              <a:rPr lang="en-US" sz="1600" i="1" dirty="0" smtClean="0">
                <a:solidFill>
                  <a:srgbClr val="000000"/>
                </a:solidFill>
                <a:latin typeface="Calibri" pitchFamily="34" charset="0"/>
              </a:rPr>
            </a:br>
            <a:r>
              <a:rPr lang="en-US" sz="1600" i="1" dirty="0" smtClean="0">
                <a:solidFill>
                  <a:srgbClr val="000000"/>
                </a:solidFill>
                <a:latin typeface="Calibri" pitchFamily="34" charset="0"/>
              </a:rPr>
              <a:t>capacity</a:t>
            </a:r>
            <a:endParaRPr lang="en-US" sz="1600" i="1" dirty="0">
              <a:solidFill>
                <a:srgbClr val="000000"/>
              </a:solidFill>
              <a:latin typeface="Calibri" pitchFamily="34" charset="0"/>
            </a:endParaRPr>
          </a:p>
        </p:txBody>
      </p:sp>
      <p:sp>
        <p:nvSpPr>
          <p:cNvPr id="26639" name="TextBox 18"/>
          <p:cNvSpPr txBox="1">
            <a:spLocks noChangeArrowheads="1"/>
          </p:cNvSpPr>
          <p:nvPr/>
        </p:nvSpPr>
        <p:spPr bwMode="auto">
          <a:xfrm>
            <a:off x="3036888" y="6372822"/>
            <a:ext cx="1509712" cy="338137"/>
          </a:xfrm>
          <a:prstGeom prst="rect">
            <a:avLst/>
          </a:prstGeom>
          <a:noFill/>
          <a:ln w="9525">
            <a:noFill/>
            <a:miter lim="800000"/>
            <a:headEnd/>
            <a:tailEnd/>
          </a:ln>
        </p:spPr>
        <p:txBody>
          <a:bodyPr wrap="none">
            <a:spAutoFit/>
          </a:bodyPr>
          <a:lstStyle/>
          <a:p>
            <a:r>
              <a:rPr lang="en-US" sz="1600" b="1">
                <a:solidFill>
                  <a:srgbClr val="000000"/>
                </a:solidFill>
              </a:rPr>
              <a:t>Q, Load (MW)</a:t>
            </a:r>
          </a:p>
        </p:txBody>
      </p:sp>
      <p:sp>
        <p:nvSpPr>
          <p:cNvPr id="26640" name="TextBox 18"/>
          <p:cNvSpPr txBox="1">
            <a:spLocks noChangeArrowheads="1"/>
          </p:cNvSpPr>
          <p:nvPr/>
        </p:nvSpPr>
        <p:spPr bwMode="auto">
          <a:xfrm rot="-5400000">
            <a:off x="-465931" y="3651053"/>
            <a:ext cx="1770063" cy="339725"/>
          </a:xfrm>
          <a:prstGeom prst="rect">
            <a:avLst/>
          </a:prstGeom>
          <a:noFill/>
          <a:ln w="9525">
            <a:noFill/>
            <a:miter lim="800000"/>
            <a:headEnd/>
            <a:tailEnd/>
          </a:ln>
        </p:spPr>
        <p:txBody>
          <a:bodyPr wrap="none">
            <a:spAutoFit/>
          </a:bodyPr>
          <a:lstStyle/>
          <a:p>
            <a:r>
              <a:rPr lang="en-US" sz="1600" b="1" dirty="0">
                <a:solidFill>
                  <a:srgbClr val="000000"/>
                </a:solidFill>
              </a:rPr>
              <a:t>P, Price ($/</a:t>
            </a:r>
            <a:r>
              <a:rPr lang="en-US" sz="1600" b="1" dirty="0" err="1">
                <a:solidFill>
                  <a:srgbClr val="000000"/>
                </a:solidFill>
              </a:rPr>
              <a:t>MWh</a:t>
            </a:r>
            <a:r>
              <a:rPr lang="en-US" sz="1600" b="1" dirty="0">
                <a:solidFill>
                  <a:srgbClr val="000000"/>
                </a:solidFill>
              </a:rPr>
              <a:t>)</a:t>
            </a:r>
          </a:p>
        </p:txBody>
      </p:sp>
      <p:cxnSp>
        <p:nvCxnSpPr>
          <p:cNvPr id="26642" name="Straight Arrow Connector 36"/>
          <p:cNvCxnSpPr>
            <a:cxnSpLocks noChangeShapeType="1"/>
          </p:cNvCxnSpPr>
          <p:nvPr/>
        </p:nvCxnSpPr>
        <p:spPr bwMode="auto">
          <a:xfrm flipV="1">
            <a:off x="4005263" y="1856945"/>
            <a:ext cx="862572" cy="4202"/>
          </a:xfrm>
          <a:prstGeom prst="straightConnector1">
            <a:avLst/>
          </a:prstGeom>
          <a:noFill/>
          <a:ln w="9525" algn="ctr">
            <a:solidFill>
              <a:schemeClr val="tx1"/>
            </a:solidFill>
            <a:round/>
            <a:headEnd type="arrow" w="med" len="med"/>
            <a:tailEnd type="triangle" w="med" len="med"/>
          </a:ln>
        </p:spPr>
      </p:cxnSp>
      <p:sp>
        <p:nvSpPr>
          <p:cNvPr id="26644" name="TextBox 19"/>
          <p:cNvSpPr txBox="1">
            <a:spLocks noChangeArrowheads="1"/>
          </p:cNvSpPr>
          <p:nvPr/>
        </p:nvSpPr>
        <p:spPr bwMode="auto">
          <a:xfrm>
            <a:off x="486124" y="3647898"/>
            <a:ext cx="787400" cy="307975"/>
          </a:xfrm>
          <a:prstGeom prst="rect">
            <a:avLst/>
          </a:prstGeom>
          <a:noFill/>
          <a:ln w="9525">
            <a:noFill/>
            <a:miter lim="800000"/>
            <a:headEnd/>
            <a:tailEnd/>
          </a:ln>
        </p:spPr>
        <p:txBody>
          <a:bodyPr lIns="0" tIns="0" rIns="0" bIns="0">
            <a:spAutoFit/>
          </a:bodyPr>
          <a:lstStyle/>
          <a:p>
            <a:pPr algn="ctr"/>
            <a:r>
              <a:rPr lang="en-US" sz="2000" b="1" i="1">
                <a:solidFill>
                  <a:srgbClr val="FF0000"/>
                </a:solidFill>
                <a:latin typeface="Calibri" pitchFamily="34" charset="0"/>
              </a:rPr>
              <a:t>P</a:t>
            </a:r>
            <a:r>
              <a:rPr lang="en-US" sz="2000" b="1" i="1" baseline="-25000">
                <a:solidFill>
                  <a:srgbClr val="FF0000"/>
                </a:solidFill>
                <a:latin typeface="Calibri" pitchFamily="34" charset="0"/>
              </a:rPr>
              <a:t>clear</a:t>
            </a:r>
          </a:p>
        </p:txBody>
      </p:sp>
      <p:sp>
        <p:nvSpPr>
          <p:cNvPr id="26645" name="TextBox 19"/>
          <p:cNvSpPr txBox="1">
            <a:spLocks noChangeArrowheads="1"/>
          </p:cNvSpPr>
          <p:nvPr/>
        </p:nvSpPr>
        <p:spPr bwMode="auto">
          <a:xfrm>
            <a:off x="3642538" y="6025082"/>
            <a:ext cx="787400" cy="307975"/>
          </a:xfrm>
          <a:prstGeom prst="rect">
            <a:avLst/>
          </a:prstGeom>
          <a:noFill/>
          <a:ln w="9525">
            <a:noFill/>
            <a:miter lim="800000"/>
            <a:headEnd/>
            <a:tailEnd/>
          </a:ln>
        </p:spPr>
        <p:txBody>
          <a:bodyPr lIns="0" tIns="0" rIns="0" bIns="0">
            <a:spAutoFit/>
          </a:bodyPr>
          <a:lstStyle/>
          <a:p>
            <a:pPr algn="ctr"/>
            <a:r>
              <a:rPr lang="en-US" sz="2000" b="1" i="1" dirty="0" err="1">
                <a:solidFill>
                  <a:srgbClr val="0070C0"/>
                </a:solidFill>
                <a:latin typeface="Calibri" pitchFamily="34" charset="0"/>
              </a:rPr>
              <a:t>Q</a:t>
            </a:r>
            <a:r>
              <a:rPr lang="en-US" sz="2000" b="1" i="1" baseline="-25000" dirty="0" err="1">
                <a:solidFill>
                  <a:srgbClr val="0070C0"/>
                </a:solidFill>
                <a:latin typeface="Calibri" pitchFamily="34" charset="0"/>
              </a:rPr>
              <a:t>clear</a:t>
            </a:r>
            <a:endParaRPr lang="en-US" sz="2000" b="1" i="1" baseline="-25000" dirty="0">
              <a:solidFill>
                <a:srgbClr val="0070C0"/>
              </a:solidFill>
              <a:latin typeface="Calibri" pitchFamily="34" charset="0"/>
            </a:endParaRPr>
          </a:p>
        </p:txBody>
      </p:sp>
      <p:sp>
        <p:nvSpPr>
          <p:cNvPr id="26646" name="TextBox 19"/>
          <p:cNvSpPr txBox="1">
            <a:spLocks noChangeArrowheads="1"/>
          </p:cNvSpPr>
          <p:nvPr/>
        </p:nvSpPr>
        <p:spPr bwMode="auto">
          <a:xfrm>
            <a:off x="5107880" y="5293089"/>
            <a:ext cx="1084263" cy="492125"/>
          </a:xfrm>
          <a:prstGeom prst="rect">
            <a:avLst/>
          </a:prstGeom>
          <a:noFill/>
          <a:ln w="9525">
            <a:noFill/>
            <a:miter lim="800000"/>
            <a:headEnd/>
            <a:tailEnd/>
          </a:ln>
        </p:spPr>
        <p:txBody>
          <a:bodyPr lIns="0" tIns="0" rIns="0" bIns="0">
            <a:spAutoFit/>
          </a:bodyPr>
          <a:lstStyle/>
          <a:p>
            <a:pPr algn="ctr"/>
            <a:r>
              <a:rPr lang="en-US" sz="1600" b="1" i="1" dirty="0">
                <a:solidFill>
                  <a:srgbClr val="0070C0"/>
                </a:solidFill>
                <a:latin typeface="Calibri" pitchFamily="34" charset="0"/>
              </a:rPr>
              <a:t>Feeder Capacity</a:t>
            </a:r>
            <a:endParaRPr lang="en-US" sz="1600" b="1" i="1" baseline="-25000" dirty="0">
              <a:solidFill>
                <a:srgbClr val="0070C0"/>
              </a:solidFill>
              <a:latin typeface="Calibri" pitchFamily="34" charset="0"/>
            </a:endParaRPr>
          </a:p>
        </p:txBody>
      </p:sp>
      <p:cxnSp>
        <p:nvCxnSpPr>
          <p:cNvPr id="58" name="Straight Arrow Connector 57"/>
          <p:cNvCxnSpPr/>
          <p:nvPr/>
        </p:nvCxnSpPr>
        <p:spPr bwMode="auto">
          <a:xfrm rot="5400000">
            <a:off x="4933757" y="5605052"/>
            <a:ext cx="340539" cy="3187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3"/>
          <p:cNvSpPr txBox="1">
            <a:spLocks noChangeArrowheads="1"/>
          </p:cNvSpPr>
          <p:nvPr/>
        </p:nvSpPr>
        <p:spPr>
          <a:xfrm>
            <a:off x="5650011" y="1083651"/>
            <a:ext cx="3458096" cy="3599693"/>
          </a:xfrm>
          <a:prstGeom prst="rect">
            <a:avLst/>
          </a:prstGeom>
        </p:spPr>
        <p:txBody>
          <a:bodyPr/>
          <a:lstStyle/>
          <a:p>
            <a:pPr marL="225425" indent="-225425" eaLnBrk="0" hangingPunct="0">
              <a:spcBef>
                <a:spcPts val="1800"/>
              </a:spcBef>
              <a:buClr>
                <a:srgbClr val="EAEAEA"/>
              </a:buClr>
              <a:buFontTx/>
              <a:buBlip>
                <a:blip r:embed="rId2"/>
              </a:buBlip>
              <a:defRPr/>
            </a:pPr>
            <a:r>
              <a:rPr lang="en-US" i="1" dirty="0">
                <a:solidFill>
                  <a:srgbClr val="000000"/>
                </a:solidFill>
              </a:rPr>
              <a:t>Congestion surplus</a:t>
            </a:r>
            <a:r>
              <a:rPr lang="en-US" dirty="0">
                <a:solidFill>
                  <a:srgbClr val="000000"/>
                </a:solidFill>
              </a:rPr>
              <a:t> is </a:t>
            </a:r>
            <a:r>
              <a:rPr lang="en-US" u="sng" dirty="0" smtClean="0">
                <a:solidFill>
                  <a:srgbClr val="000000"/>
                </a:solidFill>
              </a:rPr>
              <a:t>extra</a:t>
            </a:r>
            <a:r>
              <a:rPr lang="en-US" dirty="0" smtClean="0">
                <a:solidFill>
                  <a:srgbClr val="000000"/>
                </a:solidFill>
              </a:rPr>
              <a:t> </a:t>
            </a:r>
            <a:r>
              <a:rPr lang="en-US" dirty="0">
                <a:solidFill>
                  <a:srgbClr val="000000"/>
                </a:solidFill>
              </a:rPr>
              <a:t>revenue collected from </a:t>
            </a:r>
            <a:r>
              <a:rPr lang="en-US" dirty="0" smtClean="0">
                <a:solidFill>
                  <a:srgbClr val="000000"/>
                </a:solidFill>
              </a:rPr>
              <a:t>customers during constrained conditions (i.e. </a:t>
            </a:r>
            <a:r>
              <a:rPr lang="en-US" dirty="0" err="1" smtClean="0">
                <a:solidFill>
                  <a:srgbClr val="000000"/>
                </a:solidFill>
              </a:rPr>
              <a:t>P</a:t>
            </a:r>
            <a:r>
              <a:rPr lang="en-US" baseline="-25000" dirty="0" err="1" smtClean="0">
                <a:solidFill>
                  <a:srgbClr val="000000"/>
                </a:solidFill>
              </a:rPr>
              <a:t>clear</a:t>
            </a:r>
            <a:r>
              <a:rPr lang="en-US" dirty="0" smtClean="0">
                <a:solidFill>
                  <a:srgbClr val="000000"/>
                </a:solidFill>
              </a:rPr>
              <a:t> &gt; </a:t>
            </a:r>
            <a:r>
              <a:rPr lang="en-US" dirty="0" err="1" smtClean="0">
                <a:solidFill>
                  <a:srgbClr val="000000"/>
                </a:solidFill>
              </a:rPr>
              <a:t>P</a:t>
            </a:r>
            <a:r>
              <a:rPr lang="en-US" baseline="-25000" dirty="0" err="1" smtClean="0">
                <a:solidFill>
                  <a:srgbClr val="000000"/>
                </a:solidFill>
              </a:rPr>
              <a:t>base</a:t>
            </a:r>
            <a:r>
              <a:rPr lang="en-US" dirty="0" smtClean="0">
                <a:solidFill>
                  <a:srgbClr val="000000"/>
                </a:solidFill>
              </a:rPr>
              <a:t>)</a:t>
            </a:r>
            <a:endParaRPr lang="en-US" dirty="0">
              <a:solidFill>
                <a:srgbClr val="000000"/>
              </a:solidFill>
            </a:endParaRPr>
          </a:p>
          <a:p>
            <a:pPr marL="225425" indent="-225425" eaLnBrk="0" hangingPunct="0">
              <a:spcBef>
                <a:spcPts val="1800"/>
              </a:spcBef>
              <a:buClr>
                <a:srgbClr val="EAEAEA"/>
              </a:buClr>
              <a:buFontTx/>
              <a:buBlip>
                <a:blip r:embed="rId2"/>
              </a:buBlip>
              <a:defRPr/>
            </a:pPr>
            <a:r>
              <a:rPr lang="en-US" kern="0" dirty="0" smtClean="0">
                <a:solidFill>
                  <a:srgbClr val="000000"/>
                </a:solidFill>
              </a:rPr>
              <a:t>Each customer’s surplus returned as billing rebate to maintain revenue neutrality</a:t>
            </a:r>
          </a:p>
          <a:p>
            <a:pPr marL="225425" indent="-225425" eaLnBrk="0" hangingPunct="0">
              <a:spcBef>
                <a:spcPts val="1800"/>
              </a:spcBef>
              <a:buClr>
                <a:srgbClr val="EAEAEA"/>
              </a:buClr>
              <a:buFontTx/>
              <a:buBlip>
                <a:blip r:embed="rId2"/>
              </a:buBlip>
              <a:defRPr/>
            </a:pPr>
            <a:r>
              <a:rPr lang="en-US" kern="0" dirty="0" smtClean="0">
                <a:solidFill>
                  <a:srgbClr val="000000"/>
                </a:solidFill>
              </a:rPr>
              <a:t>A PTR-like* </a:t>
            </a:r>
            <a:r>
              <a:rPr lang="en-US" kern="0" dirty="0">
                <a:solidFill>
                  <a:srgbClr val="000000"/>
                </a:solidFill>
              </a:rPr>
              <a:t>incentive </a:t>
            </a:r>
            <a:r>
              <a:rPr lang="en-US" kern="0" dirty="0" smtClean="0">
                <a:solidFill>
                  <a:srgbClr val="000000"/>
                </a:solidFill>
              </a:rPr>
              <a:t>is also offered </a:t>
            </a:r>
            <a:r>
              <a:rPr lang="en-US" kern="0" dirty="0">
                <a:solidFill>
                  <a:srgbClr val="000000"/>
                </a:solidFill>
              </a:rPr>
              <a:t>during </a:t>
            </a:r>
            <a:r>
              <a:rPr lang="en-US" kern="0" dirty="0" smtClean="0">
                <a:solidFill>
                  <a:srgbClr val="000000"/>
                </a:solidFill>
              </a:rPr>
              <a:t>congestion, based on customer’s bid history</a:t>
            </a:r>
            <a:endParaRPr lang="en-US" sz="1600" kern="0" dirty="0">
              <a:solidFill>
                <a:srgbClr val="000000"/>
              </a:solidFill>
            </a:endParaRPr>
          </a:p>
        </p:txBody>
      </p:sp>
      <p:sp>
        <p:nvSpPr>
          <p:cNvPr id="26652" name="TextBox 19"/>
          <p:cNvSpPr txBox="1">
            <a:spLocks noChangeArrowheads="1"/>
          </p:cNvSpPr>
          <p:nvPr/>
        </p:nvSpPr>
        <p:spPr bwMode="auto">
          <a:xfrm>
            <a:off x="550863" y="4639272"/>
            <a:ext cx="787400" cy="307975"/>
          </a:xfrm>
          <a:prstGeom prst="rect">
            <a:avLst/>
          </a:prstGeom>
          <a:noFill/>
          <a:ln w="9525">
            <a:noFill/>
            <a:miter lim="800000"/>
            <a:headEnd/>
            <a:tailEnd/>
          </a:ln>
        </p:spPr>
        <p:txBody>
          <a:bodyPr lIns="0" tIns="0" rIns="0" bIns="0">
            <a:spAutoFit/>
          </a:bodyPr>
          <a:lstStyle/>
          <a:p>
            <a:pPr algn="ctr"/>
            <a:r>
              <a:rPr lang="en-US" sz="2000" b="1" i="1">
                <a:solidFill>
                  <a:srgbClr val="FF0000"/>
                </a:solidFill>
                <a:latin typeface="Calibri" pitchFamily="34" charset="0"/>
              </a:rPr>
              <a:t>P</a:t>
            </a:r>
            <a:r>
              <a:rPr lang="en-US" sz="2000" b="1" i="1" baseline="-25000">
                <a:solidFill>
                  <a:srgbClr val="FF0000"/>
                </a:solidFill>
                <a:latin typeface="Calibri" pitchFamily="34" charset="0"/>
              </a:rPr>
              <a:t>base</a:t>
            </a:r>
          </a:p>
        </p:txBody>
      </p:sp>
      <p:sp>
        <p:nvSpPr>
          <p:cNvPr id="26653" name="Rectangle 30"/>
          <p:cNvSpPr>
            <a:spLocks noChangeArrowheads="1"/>
          </p:cNvSpPr>
          <p:nvPr/>
        </p:nvSpPr>
        <p:spPr bwMode="auto">
          <a:xfrm>
            <a:off x="1290639" y="3861978"/>
            <a:ext cx="2699470" cy="970970"/>
          </a:xfrm>
          <a:prstGeom prst="rect">
            <a:avLst/>
          </a:prstGeom>
          <a:solidFill>
            <a:srgbClr val="00B050"/>
          </a:solidFill>
          <a:ln w="9525" algn="ctr">
            <a:noFill/>
            <a:round/>
            <a:headEnd/>
            <a:tailEnd/>
          </a:ln>
        </p:spPr>
        <p:txBody>
          <a:bodyPr anchor="ctr"/>
          <a:lstStyle/>
          <a:p>
            <a:pPr algn="ctr"/>
            <a:r>
              <a:rPr lang="en-US" dirty="0" smtClean="0">
                <a:solidFill>
                  <a:srgbClr val="FFFFFF"/>
                </a:solidFill>
              </a:rPr>
              <a:t>Congestion </a:t>
            </a:r>
            <a:r>
              <a:rPr lang="en-US" dirty="0" err="1" smtClean="0">
                <a:solidFill>
                  <a:srgbClr val="FFFFFF"/>
                </a:solidFill>
              </a:rPr>
              <a:t>Surplus</a:t>
            </a:r>
            <a:r>
              <a:rPr lang="en-US" baseline="-25000" dirty="0" err="1" smtClean="0">
                <a:solidFill>
                  <a:srgbClr val="FFFFFF"/>
                </a:solidFill>
              </a:rPr>
              <a:t>t</a:t>
            </a:r>
            <a:endParaRPr lang="en-US" dirty="0">
              <a:solidFill>
                <a:srgbClr val="FFFFFF"/>
              </a:solidFill>
            </a:endParaRPr>
          </a:p>
        </p:txBody>
      </p:sp>
      <p:sp>
        <p:nvSpPr>
          <p:cNvPr id="31" name="Rectangle 30"/>
          <p:cNvSpPr/>
          <p:nvPr/>
        </p:nvSpPr>
        <p:spPr bwMode="auto">
          <a:xfrm>
            <a:off x="4596159" y="4289836"/>
            <a:ext cx="123372" cy="563222"/>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smtClean="0">
              <a:solidFill>
                <a:srgbClr val="000000"/>
              </a:solidFill>
            </a:endParaRPr>
          </a:p>
        </p:txBody>
      </p:sp>
      <p:cxnSp>
        <p:nvCxnSpPr>
          <p:cNvPr id="32" name="Straight Connector 31"/>
          <p:cNvCxnSpPr/>
          <p:nvPr/>
        </p:nvCxnSpPr>
        <p:spPr bwMode="auto">
          <a:xfrm rot="5400000">
            <a:off x="4522452" y="5033353"/>
            <a:ext cx="1669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6200000" flipH="1">
            <a:off x="4630743" y="5035053"/>
            <a:ext cx="180749" cy="4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Arrow Connector 35"/>
          <p:cNvCxnSpPr/>
          <p:nvPr/>
        </p:nvCxnSpPr>
        <p:spPr bwMode="auto">
          <a:xfrm>
            <a:off x="4407019" y="5030405"/>
            <a:ext cx="19526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a:off x="4730869" y="5039930"/>
            <a:ext cx="195262" cy="1588"/>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38" name="TextBox 37"/>
          <p:cNvSpPr txBox="1"/>
          <p:nvPr/>
        </p:nvSpPr>
        <p:spPr>
          <a:xfrm>
            <a:off x="4487981" y="5120892"/>
            <a:ext cx="420308" cy="261610"/>
          </a:xfrm>
          <a:prstGeom prst="rect">
            <a:avLst/>
          </a:prstGeom>
          <a:noFill/>
        </p:spPr>
        <p:txBody>
          <a:bodyPr wrap="none" rtlCol="0">
            <a:spAutoFit/>
          </a:bodyPr>
          <a:lstStyle/>
          <a:p>
            <a:r>
              <a:rPr lang="en-US" sz="1100" dirty="0" err="1" smtClean="0">
                <a:solidFill>
                  <a:srgbClr val="000000"/>
                </a:solidFill>
              </a:rPr>
              <a:t>Q</a:t>
            </a:r>
            <a:r>
              <a:rPr lang="en-US" sz="1100" baseline="-25000" dirty="0" err="1" smtClean="0">
                <a:solidFill>
                  <a:srgbClr val="000000"/>
                </a:solidFill>
              </a:rPr>
              <a:t>bid</a:t>
            </a:r>
            <a:endParaRPr lang="en-US" sz="1100" baseline="-25000" dirty="0">
              <a:solidFill>
                <a:srgbClr val="000000"/>
              </a:solidFill>
            </a:endParaRPr>
          </a:p>
        </p:txBody>
      </p:sp>
      <p:sp>
        <p:nvSpPr>
          <p:cNvPr id="41" name="Oval 40"/>
          <p:cNvSpPr/>
          <p:nvPr/>
        </p:nvSpPr>
        <p:spPr bwMode="auto">
          <a:xfrm>
            <a:off x="4630857" y="426840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endParaRPr lang="en-US" smtClean="0">
              <a:solidFill>
                <a:srgbClr val="000000"/>
              </a:solidFill>
            </a:endParaRPr>
          </a:p>
        </p:txBody>
      </p:sp>
      <p:sp>
        <p:nvSpPr>
          <p:cNvPr id="42" name="TextBox 41"/>
          <p:cNvSpPr txBox="1"/>
          <p:nvPr/>
        </p:nvSpPr>
        <p:spPr>
          <a:xfrm>
            <a:off x="5069006" y="4111241"/>
            <a:ext cx="221214" cy="261610"/>
          </a:xfrm>
          <a:prstGeom prst="rect">
            <a:avLst/>
          </a:prstGeom>
          <a:noFill/>
        </p:spPr>
        <p:txBody>
          <a:bodyPr wrap="none" lIns="0" rIns="0" rtlCol="0">
            <a:spAutoFit/>
          </a:bodyPr>
          <a:lstStyle/>
          <a:p>
            <a:r>
              <a:rPr lang="en-US" sz="1100" dirty="0" err="1" smtClean="0">
                <a:solidFill>
                  <a:srgbClr val="000000"/>
                </a:solidFill>
              </a:rPr>
              <a:t>P</a:t>
            </a:r>
            <a:r>
              <a:rPr lang="en-US" sz="1100" baseline="-25000" dirty="0" err="1" smtClean="0">
                <a:solidFill>
                  <a:srgbClr val="000000"/>
                </a:solidFill>
              </a:rPr>
              <a:t>bid</a:t>
            </a:r>
            <a:endParaRPr lang="en-US" sz="1100" baseline="-25000" dirty="0">
              <a:solidFill>
                <a:srgbClr val="000000"/>
              </a:solidFill>
            </a:endParaRPr>
          </a:p>
        </p:txBody>
      </p:sp>
      <p:cxnSp>
        <p:nvCxnSpPr>
          <p:cNvPr id="45" name="Straight Arrow Connector 44"/>
          <p:cNvCxnSpPr>
            <a:endCxn id="42" idx="1"/>
          </p:cNvCxnSpPr>
          <p:nvPr/>
        </p:nvCxnSpPr>
        <p:spPr bwMode="auto">
          <a:xfrm flipV="1">
            <a:off x="4764206" y="4242046"/>
            <a:ext cx="304800" cy="35884"/>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2" name="TextBox 1"/>
          <p:cNvSpPr txBox="1"/>
          <p:nvPr/>
        </p:nvSpPr>
        <p:spPr>
          <a:xfrm>
            <a:off x="7390014" y="4508467"/>
            <a:ext cx="1326004" cy="261610"/>
          </a:xfrm>
          <a:prstGeom prst="rect">
            <a:avLst/>
          </a:prstGeom>
          <a:noFill/>
        </p:spPr>
        <p:txBody>
          <a:bodyPr wrap="none" rtlCol="0">
            <a:spAutoFit/>
          </a:bodyPr>
          <a:lstStyle/>
          <a:p>
            <a:r>
              <a:rPr lang="en-US" sz="1100" dirty="0" smtClean="0">
                <a:solidFill>
                  <a:srgbClr val="000000"/>
                </a:solidFill>
              </a:rPr>
              <a:t>* peak time rebate</a:t>
            </a:r>
            <a:endParaRPr lang="en-US" sz="1100" dirty="0">
              <a:solidFill>
                <a:srgbClr val="000000"/>
              </a:solidFill>
            </a:endParaRPr>
          </a:p>
        </p:txBody>
      </p:sp>
      <p:sp>
        <p:nvSpPr>
          <p:cNvPr id="46" name="Rectangle 30"/>
          <p:cNvSpPr>
            <a:spLocks noChangeArrowheads="1"/>
          </p:cNvSpPr>
          <p:nvPr/>
        </p:nvSpPr>
        <p:spPr bwMode="auto">
          <a:xfrm>
            <a:off x="1290639" y="3861978"/>
            <a:ext cx="2699470" cy="970970"/>
          </a:xfrm>
          <a:prstGeom prst="rect">
            <a:avLst/>
          </a:prstGeom>
          <a:solidFill>
            <a:schemeClr val="bg1"/>
          </a:solidFill>
          <a:ln w="9525" algn="ctr">
            <a:noFill/>
            <a:round/>
            <a:headEnd/>
            <a:tailEnd/>
          </a:ln>
        </p:spPr>
        <p:txBody>
          <a:bodyPr anchor="ctr"/>
          <a:lstStyle/>
          <a:p>
            <a:pPr algn="ctr"/>
            <a:endParaRPr lang="en-US" dirty="0">
              <a:solidFill>
                <a:srgbClr val="FFFFFF"/>
              </a:solidFill>
            </a:endParaRPr>
          </a:p>
        </p:txBody>
      </p:sp>
      <p:sp>
        <p:nvSpPr>
          <p:cNvPr id="3" name="Rectangle 2"/>
          <p:cNvSpPr/>
          <p:nvPr/>
        </p:nvSpPr>
        <p:spPr bwMode="auto">
          <a:xfrm>
            <a:off x="2331720" y="3838398"/>
            <a:ext cx="198120" cy="1007249"/>
          </a:xfrm>
          <a:prstGeom prst="rect">
            <a:avLst/>
          </a:prstGeom>
          <a:solidFill>
            <a:srgbClr val="00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endParaRPr lang="en-US" smtClean="0">
              <a:solidFill>
                <a:srgbClr val="000000"/>
              </a:solidFill>
            </a:endParaRPr>
          </a:p>
        </p:txBody>
      </p:sp>
      <p:cxnSp>
        <p:nvCxnSpPr>
          <p:cNvPr id="51" name="Straight Connector 50"/>
          <p:cNvCxnSpPr/>
          <p:nvPr/>
        </p:nvCxnSpPr>
        <p:spPr bwMode="auto">
          <a:xfrm rot="5400000">
            <a:off x="2248263" y="5042198"/>
            <a:ext cx="16691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16200000" flipH="1">
            <a:off x="2429714" y="5035053"/>
            <a:ext cx="180749" cy="4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Arrow Connector 52"/>
          <p:cNvCxnSpPr/>
          <p:nvPr/>
        </p:nvCxnSpPr>
        <p:spPr bwMode="auto">
          <a:xfrm>
            <a:off x="2136458" y="5030385"/>
            <a:ext cx="19526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4" name="Straight Arrow Connector 53"/>
          <p:cNvCxnSpPr/>
          <p:nvPr/>
        </p:nvCxnSpPr>
        <p:spPr bwMode="auto">
          <a:xfrm>
            <a:off x="2529840" y="5039930"/>
            <a:ext cx="195262" cy="1588"/>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55" name="TextBox 54"/>
          <p:cNvSpPr txBox="1"/>
          <p:nvPr/>
        </p:nvSpPr>
        <p:spPr>
          <a:xfrm>
            <a:off x="2205795" y="5162284"/>
            <a:ext cx="471604" cy="261610"/>
          </a:xfrm>
          <a:prstGeom prst="rect">
            <a:avLst/>
          </a:prstGeom>
          <a:noFill/>
        </p:spPr>
        <p:txBody>
          <a:bodyPr wrap="none" rtlCol="0">
            <a:spAutoFit/>
          </a:bodyPr>
          <a:lstStyle/>
          <a:p>
            <a:r>
              <a:rPr lang="en-US" sz="1100" dirty="0" err="1" smtClean="0">
                <a:solidFill>
                  <a:srgbClr val="000000"/>
                </a:solidFill>
              </a:rPr>
              <a:t>Q</a:t>
            </a:r>
            <a:r>
              <a:rPr lang="en-US" sz="1100" baseline="-25000" dirty="0" err="1" smtClean="0">
                <a:solidFill>
                  <a:srgbClr val="000000"/>
                </a:solidFill>
              </a:rPr>
              <a:t>total</a:t>
            </a:r>
            <a:endParaRPr lang="en-US" sz="1100" baseline="-25000" dirty="0">
              <a:solidFill>
                <a:srgbClr val="000000"/>
              </a:solidFill>
            </a:endParaRPr>
          </a:p>
        </p:txBody>
      </p:sp>
      <p:sp>
        <p:nvSpPr>
          <p:cNvPr id="10" name="TextBox 9"/>
          <p:cNvSpPr txBox="1"/>
          <p:nvPr/>
        </p:nvSpPr>
        <p:spPr>
          <a:xfrm>
            <a:off x="1721897" y="2627384"/>
            <a:ext cx="1417766" cy="646331"/>
          </a:xfrm>
          <a:prstGeom prst="rect">
            <a:avLst/>
          </a:prstGeom>
          <a:noFill/>
        </p:spPr>
        <p:txBody>
          <a:bodyPr wrap="square" rtlCol="0">
            <a:spAutoFit/>
          </a:bodyPr>
          <a:lstStyle/>
          <a:p>
            <a:pPr algn="ctr"/>
            <a:r>
              <a:rPr lang="en-US" i="1" dirty="0">
                <a:solidFill>
                  <a:srgbClr val="00B050"/>
                </a:solidFill>
              </a:rPr>
              <a:t>c</a:t>
            </a:r>
            <a:r>
              <a:rPr lang="en-US" i="1" dirty="0" smtClean="0">
                <a:solidFill>
                  <a:srgbClr val="00B050"/>
                </a:solidFill>
              </a:rPr>
              <a:t>ongestion rebate</a:t>
            </a:r>
            <a:endParaRPr lang="en-US" i="1" dirty="0">
              <a:solidFill>
                <a:srgbClr val="00B050"/>
              </a:solidFill>
            </a:endParaRPr>
          </a:p>
        </p:txBody>
      </p:sp>
      <p:cxnSp>
        <p:nvCxnSpPr>
          <p:cNvPr id="12" name="Straight Arrow Connector 11"/>
          <p:cNvCxnSpPr>
            <a:stCxn id="10" idx="2"/>
          </p:cNvCxnSpPr>
          <p:nvPr/>
        </p:nvCxnSpPr>
        <p:spPr bwMode="auto">
          <a:xfrm>
            <a:off x="2430780" y="3273715"/>
            <a:ext cx="10817" cy="527356"/>
          </a:xfrm>
          <a:prstGeom prst="straightConnector1">
            <a:avLst/>
          </a:prstGeom>
          <a:solidFill>
            <a:schemeClr val="accent1"/>
          </a:solidFill>
          <a:ln w="9525" cap="flat" cmpd="sng" algn="ctr">
            <a:solidFill>
              <a:srgbClr val="00B050"/>
            </a:solidFill>
            <a:prstDash val="solid"/>
            <a:round/>
            <a:headEnd type="none" w="med" len="med"/>
            <a:tailEnd type="arrow"/>
          </a:ln>
          <a:effectLst/>
        </p:spPr>
      </p:cxnSp>
      <p:sp>
        <p:nvSpPr>
          <p:cNvPr id="59" name="TextBox 58"/>
          <p:cNvSpPr txBox="1"/>
          <p:nvPr/>
        </p:nvSpPr>
        <p:spPr>
          <a:xfrm>
            <a:off x="3948113" y="2658721"/>
            <a:ext cx="1417766" cy="646331"/>
          </a:xfrm>
          <a:prstGeom prst="rect">
            <a:avLst/>
          </a:prstGeom>
          <a:noFill/>
        </p:spPr>
        <p:txBody>
          <a:bodyPr wrap="square" rtlCol="0">
            <a:spAutoFit/>
          </a:bodyPr>
          <a:lstStyle/>
          <a:p>
            <a:pPr algn="ctr"/>
            <a:r>
              <a:rPr lang="en-US" i="1" dirty="0">
                <a:solidFill>
                  <a:srgbClr val="C00000"/>
                </a:solidFill>
              </a:rPr>
              <a:t>c</a:t>
            </a:r>
            <a:r>
              <a:rPr lang="en-US" i="1" dirty="0" smtClean="0">
                <a:solidFill>
                  <a:srgbClr val="C00000"/>
                </a:solidFill>
              </a:rPr>
              <a:t>ongestion incentive</a:t>
            </a:r>
            <a:endParaRPr lang="en-US" i="1" dirty="0">
              <a:solidFill>
                <a:srgbClr val="C00000"/>
              </a:solidFill>
            </a:endParaRPr>
          </a:p>
        </p:txBody>
      </p:sp>
      <p:cxnSp>
        <p:nvCxnSpPr>
          <p:cNvPr id="60" name="Straight Arrow Connector 59"/>
          <p:cNvCxnSpPr>
            <a:stCxn id="59" idx="2"/>
          </p:cNvCxnSpPr>
          <p:nvPr/>
        </p:nvCxnSpPr>
        <p:spPr bwMode="auto">
          <a:xfrm>
            <a:off x="4656996" y="3305052"/>
            <a:ext cx="10817" cy="527356"/>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spTree>
    <p:extLst>
      <p:ext uri="{BB962C8B-B14F-4D97-AF65-F5344CB8AC3E}">
        <p14:creationId xmlns:p14="http://schemas.microsoft.com/office/powerpoint/2010/main" val="61577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65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64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9">
                                            <p:txEl>
                                              <p:pRg st="2" end="2"/>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9" grpId="0"/>
      <p:bldP spid="14" grpId="0" animBg="1"/>
      <p:bldP spid="30" grpId="0" animBg="1"/>
      <p:bldP spid="26653" grpId="0" animBg="1"/>
      <p:bldP spid="31" grpId="0" animBg="1"/>
      <p:bldP spid="38" grpId="0"/>
      <p:bldP spid="41" grpId="0" animBg="1"/>
      <p:bldP spid="42" grpId="0"/>
      <p:bldP spid="2" grpId="0"/>
      <p:bldP spid="46" grpId="0" animBg="1"/>
      <p:bldP spid="3" grpId="0" animBg="1"/>
      <p:bldP spid="55" grpId="0"/>
      <p:bldP spid="10" grpId="0"/>
      <p:bldP spid="5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3"/>
          <p:cNvSpPr>
            <a:spLocks noGrp="1"/>
          </p:cNvSpPr>
          <p:nvPr>
            <p:ph type="ftr" sz="quarter" idx="10"/>
          </p:nvPr>
        </p:nvSpPr>
        <p:spPr>
          <a:noFill/>
        </p:spPr>
        <p:txBody>
          <a:bodyPr/>
          <a:lstStyle/>
          <a:p>
            <a:fld id="{7612F994-1C75-48A6-BDBD-D7F57F57F752}" type="slidenum">
              <a:rPr lang="en-US" smtClean="0"/>
              <a:pPr/>
              <a:t>55</a:t>
            </a:fld>
            <a:r>
              <a:rPr lang="en-US" smtClean="0">
                <a:latin typeface="Times New Roman" pitchFamily="18" charset="0"/>
              </a:rPr>
              <a:t> </a:t>
            </a:r>
          </a:p>
        </p:txBody>
      </p:sp>
      <p:grpSp>
        <p:nvGrpSpPr>
          <p:cNvPr id="3" name="Group 2"/>
          <p:cNvGrpSpPr/>
          <p:nvPr/>
        </p:nvGrpSpPr>
        <p:grpSpPr>
          <a:xfrm>
            <a:off x="569913" y="5873750"/>
            <a:ext cx="1741487" cy="862013"/>
            <a:chOff x="569913" y="5873750"/>
            <a:chExt cx="1741487" cy="862013"/>
          </a:xfrm>
        </p:grpSpPr>
        <p:sp>
          <p:nvSpPr>
            <p:cNvPr id="3090" name="Line 1772"/>
            <p:cNvSpPr>
              <a:spLocks noChangeShapeType="1"/>
            </p:cNvSpPr>
            <p:nvPr/>
          </p:nvSpPr>
          <p:spPr bwMode="auto">
            <a:xfrm flipV="1">
              <a:off x="744538" y="6103938"/>
              <a:ext cx="1476375" cy="0"/>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grpSp>
          <p:nvGrpSpPr>
            <p:cNvPr id="3091" name="Group 1773"/>
            <p:cNvGrpSpPr>
              <a:grpSpLocks/>
            </p:cNvGrpSpPr>
            <p:nvPr/>
          </p:nvGrpSpPr>
          <p:grpSpPr bwMode="auto">
            <a:xfrm>
              <a:off x="569913" y="6324600"/>
              <a:ext cx="1741487" cy="411163"/>
              <a:chOff x="4064" y="3685"/>
              <a:chExt cx="1097" cy="259"/>
            </a:xfrm>
          </p:grpSpPr>
          <p:grpSp>
            <p:nvGrpSpPr>
              <p:cNvPr id="3795" name="Group 1774"/>
              <p:cNvGrpSpPr>
                <a:grpSpLocks/>
              </p:cNvGrpSpPr>
              <p:nvPr/>
            </p:nvGrpSpPr>
            <p:grpSpPr bwMode="auto">
              <a:xfrm>
                <a:off x="4735" y="3740"/>
                <a:ext cx="249" cy="192"/>
                <a:chOff x="4735" y="3740"/>
                <a:chExt cx="249" cy="192"/>
              </a:xfrm>
            </p:grpSpPr>
            <p:sp>
              <p:nvSpPr>
                <p:cNvPr id="3810" name="AutoShape 1775"/>
                <p:cNvSpPr>
                  <a:spLocks noChangeArrowheads="1"/>
                </p:cNvSpPr>
                <p:nvPr/>
              </p:nvSpPr>
              <p:spPr bwMode="auto">
                <a:xfrm>
                  <a:off x="4735" y="3740"/>
                  <a:ext cx="249" cy="192"/>
                </a:xfrm>
                <a:prstGeom prst="cube">
                  <a:avLst>
                    <a:gd name="adj" fmla="val 25000"/>
                  </a:avLst>
                </a:prstGeom>
                <a:solidFill>
                  <a:schemeClr val="bg2"/>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811" name="Line 1776"/>
                <p:cNvSpPr>
                  <a:spLocks noChangeShapeType="1"/>
                </p:cNvSpPr>
                <p:nvPr/>
              </p:nvSpPr>
              <p:spPr bwMode="auto">
                <a:xfrm>
                  <a:off x="4762" y="3815"/>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2" name="Line 1777"/>
                <p:cNvSpPr>
                  <a:spLocks noChangeShapeType="1"/>
                </p:cNvSpPr>
                <p:nvPr/>
              </p:nvSpPr>
              <p:spPr bwMode="auto">
                <a:xfrm>
                  <a:off x="4761" y="3833"/>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3" name="Line 1778"/>
                <p:cNvSpPr>
                  <a:spLocks noChangeShapeType="1"/>
                </p:cNvSpPr>
                <p:nvPr/>
              </p:nvSpPr>
              <p:spPr bwMode="auto">
                <a:xfrm>
                  <a:off x="4760" y="3851"/>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4" name="Line 1779"/>
                <p:cNvSpPr>
                  <a:spLocks noChangeShapeType="1"/>
                </p:cNvSpPr>
                <p:nvPr/>
              </p:nvSpPr>
              <p:spPr bwMode="auto">
                <a:xfrm>
                  <a:off x="4759" y="3869"/>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5" name="Line 1780"/>
                <p:cNvSpPr>
                  <a:spLocks noChangeShapeType="1"/>
                </p:cNvSpPr>
                <p:nvPr/>
              </p:nvSpPr>
              <p:spPr bwMode="auto">
                <a:xfrm>
                  <a:off x="4758" y="3887"/>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6" name="Line 1781"/>
                <p:cNvSpPr>
                  <a:spLocks noChangeShapeType="1"/>
                </p:cNvSpPr>
                <p:nvPr/>
              </p:nvSpPr>
              <p:spPr bwMode="auto">
                <a:xfrm>
                  <a:off x="4757" y="3905"/>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7" name="Line 1782"/>
                <p:cNvSpPr>
                  <a:spLocks noChangeShapeType="1"/>
                </p:cNvSpPr>
                <p:nvPr/>
              </p:nvSpPr>
              <p:spPr bwMode="auto">
                <a:xfrm flipV="1">
                  <a:off x="4945" y="3775"/>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8" name="Line 1783"/>
                <p:cNvSpPr>
                  <a:spLocks noChangeShapeType="1"/>
                </p:cNvSpPr>
                <p:nvPr/>
              </p:nvSpPr>
              <p:spPr bwMode="auto">
                <a:xfrm flipV="1">
                  <a:off x="4945" y="3796"/>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19" name="Line 1784"/>
                <p:cNvSpPr>
                  <a:spLocks noChangeShapeType="1"/>
                </p:cNvSpPr>
                <p:nvPr/>
              </p:nvSpPr>
              <p:spPr bwMode="auto">
                <a:xfrm flipV="1">
                  <a:off x="4945" y="3819"/>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20" name="Line 1785"/>
                <p:cNvSpPr>
                  <a:spLocks noChangeShapeType="1"/>
                </p:cNvSpPr>
                <p:nvPr/>
              </p:nvSpPr>
              <p:spPr bwMode="auto">
                <a:xfrm flipV="1">
                  <a:off x="4945" y="3842"/>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821" name="Line 1786"/>
                <p:cNvSpPr>
                  <a:spLocks noChangeShapeType="1"/>
                </p:cNvSpPr>
                <p:nvPr/>
              </p:nvSpPr>
              <p:spPr bwMode="auto">
                <a:xfrm flipV="1">
                  <a:off x="4945" y="3865"/>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grpSp>
            <p:nvGrpSpPr>
              <p:cNvPr id="3796" name="Group 1787"/>
              <p:cNvGrpSpPr>
                <a:grpSpLocks/>
              </p:cNvGrpSpPr>
              <p:nvPr/>
            </p:nvGrpSpPr>
            <p:grpSpPr bwMode="auto">
              <a:xfrm>
                <a:off x="4064" y="3685"/>
                <a:ext cx="179" cy="259"/>
                <a:chOff x="3936" y="2352"/>
                <a:chExt cx="816" cy="1344"/>
              </a:xfrm>
            </p:grpSpPr>
            <p:sp>
              <p:nvSpPr>
                <p:cNvPr id="3804" name="Rectangle 1788"/>
                <p:cNvSpPr>
                  <a:spLocks noChangeArrowheads="1"/>
                </p:cNvSpPr>
                <p:nvPr/>
              </p:nvSpPr>
              <p:spPr bwMode="auto">
                <a:xfrm>
                  <a:off x="3936" y="2544"/>
                  <a:ext cx="576" cy="1152"/>
                </a:xfrm>
                <a:prstGeom prst="rect">
                  <a:avLst/>
                </a:prstGeom>
                <a:solidFill>
                  <a:schemeClr val="bg1"/>
                </a:solidFill>
                <a:ln w="9525">
                  <a:solidFill>
                    <a:schemeClr val="tx1"/>
                  </a:solidFill>
                  <a:miter lim="800000"/>
                  <a:headEnd/>
                  <a:tailEnd/>
                </a:ln>
              </p:spPr>
              <p:txBody>
                <a:bodyPr wrap="none" anchor="ctr">
                  <a:spAutoFit/>
                </a:bodyPr>
                <a:lstStyle/>
                <a:p>
                  <a:pPr defTabSz="914400" fontAlgn="base">
                    <a:spcBef>
                      <a:spcPct val="0"/>
                    </a:spcBef>
                    <a:spcAft>
                      <a:spcPct val="0"/>
                    </a:spcAft>
                  </a:pPr>
                  <a:endParaRPr lang="en-US">
                    <a:solidFill>
                      <a:srgbClr val="000000"/>
                    </a:solidFill>
                  </a:endParaRPr>
                </a:p>
              </p:txBody>
            </p:sp>
            <p:sp>
              <p:nvSpPr>
                <p:cNvPr id="3805" name="Line 1789"/>
                <p:cNvSpPr>
                  <a:spLocks noChangeShapeType="1"/>
                </p:cNvSpPr>
                <p:nvPr/>
              </p:nvSpPr>
              <p:spPr bwMode="auto">
                <a:xfrm>
                  <a:off x="3936" y="2928"/>
                  <a:ext cx="576" cy="0"/>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3806" name="Line 1790"/>
                <p:cNvSpPr>
                  <a:spLocks noChangeShapeType="1"/>
                </p:cNvSpPr>
                <p:nvPr/>
              </p:nvSpPr>
              <p:spPr bwMode="auto">
                <a:xfrm>
                  <a:off x="4464" y="2640"/>
                  <a:ext cx="0" cy="192"/>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3807" name="Line 1791"/>
                <p:cNvSpPr>
                  <a:spLocks noChangeShapeType="1"/>
                </p:cNvSpPr>
                <p:nvPr/>
              </p:nvSpPr>
              <p:spPr bwMode="auto">
                <a:xfrm>
                  <a:off x="4464" y="3072"/>
                  <a:ext cx="0" cy="192"/>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3808" name="AutoShape 1792"/>
                <p:cNvSpPr>
                  <a:spLocks noChangeArrowheads="1"/>
                </p:cNvSpPr>
                <p:nvPr/>
              </p:nvSpPr>
              <p:spPr bwMode="auto">
                <a:xfrm>
                  <a:off x="3936" y="2352"/>
                  <a:ext cx="816" cy="192"/>
                </a:xfrm>
                <a:prstGeom prst="parallelogram">
                  <a:avLst>
                    <a:gd name="adj" fmla="val 132084"/>
                  </a:avLst>
                </a:prstGeom>
                <a:solidFill>
                  <a:schemeClr val="bg1"/>
                </a:solidFill>
                <a:ln w="9525">
                  <a:solidFill>
                    <a:schemeClr val="tx1"/>
                  </a:solidFill>
                  <a:miter lim="800000"/>
                  <a:headEnd/>
                  <a:tailEnd/>
                </a:ln>
              </p:spPr>
              <p:txBody>
                <a:bodyPr anchor="ctr">
                  <a:spAutoFit/>
                </a:bodyPr>
                <a:lstStyle/>
                <a:p>
                  <a:pPr defTabSz="914400" fontAlgn="base">
                    <a:spcBef>
                      <a:spcPct val="0"/>
                    </a:spcBef>
                    <a:spcAft>
                      <a:spcPct val="0"/>
                    </a:spcAft>
                  </a:pPr>
                  <a:endParaRPr lang="en-US">
                    <a:solidFill>
                      <a:srgbClr val="000000"/>
                    </a:solidFill>
                  </a:endParaRPr>
                </a:p>
              </p:txBody>
            </p:sp>
            <p:sp>
              <p:nvSpPr>
                <p:cNvPr id="3809" name="AutoShape 1793"/>
                <p:cNvSpPr>
                  <a:spLocks noChangeArrowheads="1"/>
                </p:cNvSpPr>
                <p:nvPr/>
              </p:nvSpPr>
              <p:spPr bwMode="auto">
                <a:xfrm rot="16200000" flipV="1">
                  <a:off x="3960" y="2904"/>
                  <a:ext cx="1344" cy="240"/>
                </a:xfrm>
                <a:prstGeom prst="parallelogram">
                  <a:avLst>
                    <a:gd name="adj" fmla="val 80370"/>
                  </a:avLst>
                </a:prstGeom>
                <a:solidFill>
                  <a:schemeClr val="bg1"/>
                </a:solidFill>
                <a:ln w="9525">
                  <a:solidFill>
                    <a:schemeClr val="tx1"/>
                  </a:solidFill>
                  <a:miter lim="800000"/>
                  <a:headEnd/>
                  <a:tailEnd/>
                </a:ln>
              </p:spPr>
              <p:txBody>
                <a:bodyPr anchor="ctr">
                  <a:spAutoFit/>
                </a:bodyPr>
                <a:lstStyle/>
                <a:p>
                  <a:pPr defTabSz="914400" fontAlgn="base">
                    <a:spcBef>
                      <a:spcPct val="0"/>
                    </a:spcBef>
                    <a:spcAft>
                      <a:spcPct val="0"/>
                    </a:spcAft>
                  </a:pPr>
                  <a:endParaRPr lang="en-US">
                    <a:solidFill>
                      <a:srgbClr val="000000"/>
                    </a:solidFill>
                  </a:endParaRPr>
                </a:p>
              </p:txBody>
            </p:sp>
          </p:grpSp>
          <p:sp>
            <p:nvSpPr>
              <p:cNvPr id="3797" name="AutoShape 1794"/>
              <p:cNvSpPr>
                <a:spLocks noChangeArrowheads="1"/>
              </p:cNvSpPr>
              <p:nvPr/>
            </p:nvSpPr>
            <p:spPr bwMode="auto">
              <a:xfrm>
                <a:off x="5053" y="3708"/>
                <a:ext cx="108" cy="228"/>
              </a:xfrm>
              <a:prstGeom prst="can">
                <a:avLst>
                  <a:gd name="adj" fmla="val 29634"/>
                </a:avLst>
              </a:prstGeom>
              <a:solidFill>
                <a:schemeClr val="bg1"/>
              </a:solidFill>
              <a:ln w="9525">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grpSp>
            <p:nvGrpSpPr>
              <p:cNvPr id="3798" name="Group 1795"/>
              <p:cNvGrpSpPr>
                <a:grpSpLocks/>
              </p:cNvGrpSpPr>
              <p:nvPr/>
            </p:nvGrpSpPr>
            <p:grpSpPr bwMode="auto">
              <a:xfrm>
                <a:off x="4507" y="3743"/>
                <a:ext cx="171" cy="192"/>
                <a:chOff x="4507" y="3743"/>
                <a:chExt cx="171" cy="192"/>
              </a:xfrm>
            </p:grpSpPr>
            <p:sp>
              <p:nvSpPr>
                <p:cNvPr id="3802" name="AutoShape 1796"/>
                <p:cNvSpPr>
                  <a:spLocks noChangeArrowheads="1"/>
                </p:cNvSpPr>
                <p:nvPr/>
              </p:nvSpPr>
              <p:spPr bwMode="auto">
                <a:xfrm>
                  <a:off x="4507" y="3743"/>
                  <a:ext cx="171" cy="192"/>
                </a:xfrm>
                <a:prstGeom prst="cube">
                  <a:avLst>
                    <a:gd name="adj" fmla="val 25000"/>
                  </a:avLst>
                </a:prstGeom>
                <a:solidFill>
                  <a:schemeClr val="bg1"/>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803" name="Rectangle 1797"/>
                <p:cNvSpPr>
                  <a:spLocks noChangeArrowheads="1"/>
                </p:cNvSpPr>
                <p:nvPr/>
              </p:nvSpPr>
              <p:spPr bwMode="auto">
                <a:xfrm>
                  <a:off x="4533" y="3810"/>
                  <a:ext cx="77" cy="77"/>
                </a:xfrm>
                <a:prstGeom prst="rect">
                  <a:avLst/>
                </a:prstGeom>
                <a:solidFill>
                  <a:schemeClr val="bg1"/>
                </a:solidFill>
                <a:ln w="6350">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799" name="Group 1798"/>
              <p:cNvGrpSpPr>
                <a:grpSpLocks/>
              </p:cNvGrpSpPr>
              <p:nvPr/>
            </p:nvGrpSpPr>
            <p:grpSpPr bwMode="auto">
              <a:xfrm>
                <a:off x="4281" y="3745"/>
                <a:ext cx="189" cy="193"/>
                <a:chOff x="4299" y="3745"/>
                <a:chExt cx="178" cy="193"/>
              </a:xfrm>
            </p:grpSpPr>
            <p:sp>
              <p:nvSpPr>
                <p:cNvPr id="3800" name="AutoShape 1799"/>
                <p:cNvSpPr>
                  <a:spLocks noChangeArrowheads="1"/>
                </p:cNvSpPr>
                <p:nvPr/>
              </p:nvSpPr>
              <p:spPr bwMode="auto">
                <a:xfrm>
                  <a:off x="4299" y="3745"/>
                  <a:ext cx="178" cy="193"/>
                </a:xfrm>
                <a:prstGeom prst="cube">
                  <a:avLst>
                    <a:gd name="adj" fmla="val 30556"/>
                  </a:avLst>
                </a:prstGeom>
                <a:solidFill>
                  <a:schemeClr val="bg1"/>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801" name="AutoShape 1800"/>
                <p:cNvSpPr>
                  <a:spLocks noChangeArrowheads="1"/>
                </p:cNvSpPr>
                <p:nvPr/>
              </p:nvSpPr>
              <p:spPr bwMode="auto">
                <a:xfrm>
                  <a:off x="4338" y="3757"/>
                  <a:ext cx="104" cy="27"/>
                </a:xfrm>
                <a:prstGeom prst="parallelogram">
                  <a:avLst>
                    <a:gd name="adj" fmla="val 102449"/>
                  </a:avLst>
                </a:prstGeom>
                <a:solidFill>
                  <a:schemeClr val="bg1"/>
                </a:solidFill>
                <a:ln w="6350">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grpSp>
          <p:nvGrpSpPr>
            <p:cNvPr id="3092" name="Group 1801"/>
            <p:cNvGrpSpPr>
              <a:grpSpLocks/>
            </p:cNvGrpSpPr>
            <p:nvPr/>
          </p:nvGrpSpPr>
          <p:grpSpPr bwMode="auto">
            <a:xfrm>
              <a:off x="739775" y="5873750"/>
              <a:ext cx="1481138" cy="512763"/>
              <a:chOff x="4171" y="3401"/>
              <a:chExt cx="933" cy="323"/>
            </a:xfrm>
          </p:grpSpPr>
          <p:sp>
            <p:nvSpPr>
              <p:cNvPr id="3789" name="Line 1802"/>
              <p:cNvSpPr>
                <a:spLocks noChangeShapeType="1"/>
              </p:cNvSpPr>
              <p:nvPr/>
            </p:nvSpPr>
            <p:spPr bwMode="auto">
              <a:xfrm flipV="1">
                <a:off x="4651" y="3401"/>
                <a:ext cx="0" cy="144"/>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3790" name="Line 1803"/>
              <p:cNvSpPr>
                <a:spLocks noChangeShapeType="1"/>
              </p:cNvSpPr>
              <p:nvPr/>
            </p:nvSpPr>
            <p:spPr bwMode="auto">
              <a:xfrm flipH="1" flipV="1">
                <a:off x="4171" y="3545"/>
                <a:ext cx="1" cy="128"/>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3791" name="Line 1804"/>
              <p:cNvSpPr>
                <a:spLocks noChangeShapeType="1"/>
              </p:cNvSpPr>
              <p:nvPr/>
            </p:nvSpPr>
            <p:spPr bwMode="auto">
              <a:xfrm flipH="1" flipV="1">
                <a:off x="4600" y="3546"/>
                <a:ext cx="0" cy="176"/>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3792" name="Line 1805"/>
              <p:cNvSpPr>
                <a:spLocks noChangeShapeType="1"/>
              </p:cNvSpPr>
              <p:nvPr/>
            </p:nvSpPr>
            <p:spPr bwMode="auto">
              <a:xfrm flipH="1" flipV="1">
                <a:off x="5104" y="3546"/>
                <a:ext cx="0" cy="145"/>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3793" name="Line 1806"/>
              <p:cNvSpPr>
                <a:spLocks noChangeShapeType="1"/>
              </p:cNvSpPr>
              <p:nvPr/>
            </p:nvSpPr>
            <p:spPr bwMode="auto">
              <a:xfrm flipV="1">
                <a:off x="4397" y="3546"/>
                <a:ext cx="0" cy="177"/>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3794" name="Line 1807"/>
              <p:cNvSpPr>
                <a:spLocks noChangeShapeType="1"/>
              </p:cNvSpPr>
              <p:nvPr/>
            </p:nvSpPr>
            <p:spPr bwMode="auto">
              <a:xfrm flipV="1">
                <a:off x="4864" y="3546"/>
                <a:ext cx="0" cy="178"/>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grpSp>
      </p:grpSp>
      <p:sp>
        <p:nvSpPr>
          <p:cNvPr id="3096" name="Rectangle 34"/>
          <p:cNvSpPr>
            <a:spLocks noGrp="1" noChangeArrowheads="1"/>
          </p:cNvSpPr>
          <p:nvPr>
            <p:ph type="title"/>
          </p:nvPr>
        </p:nvSpPr>
        <p:spPr>
          <a:xfrm>
            <a:off x="348692" y="111121"/>
            <a:ext cx="8398064" cy="652550"/>
          </a:xfrm>
        </p:spPr>
        <p:txBody>
          <a:bodyPr/>
          <a:lstStyle/>
          <a:p>
            <a:pPr>
              <a:tabLst>
                <a:tab pos="3768725" algn="l"/>
              </a:tabLst>
            </a:pPr>
            <a:r>
              <a:rPr lang="en-US" sz="3200" dirty="0" smtClean="0"/>
              <a:t>Hierarchical </a:t>
            </a:r>
            <a:r>
              <a:rPr lang="en-US" sz="3200" dirty="0"/>
              <a:t>Network of Transactive </a:t>
            </a:r>
            <a:r>
              <a:rPr lang="en-US" sz="3200" dirty="0" smtClean="0"/>
              <a:t>Nodes Parallels the Grid Infrastructure</a:t>
            </a:r>
            <a:endParaRPr lang="en-US" sz="3200" i="1" dirty="0" smtClean="0"/>
          </a:p>
        </p:txBody>
      </p:sp>
      <p:graphicFrame>
        <p:nvGraphicFramePr>
          <p:cNvPr id="3074" name="Object 2">
            <a:hlinkClick r:id="" action="ppaction://ole?verb=0"/>
          </p:cNvPr>
          <p:cNvGraphicFramePr>
            <a:graphicFrameLocks/>
          </p:cNvGraphicFramePr>
          <p:nvPr/>
        </p:nvGraphicFramePr>
        <p:xfrm>
          <a:off x="1106488" y="2373313"/>
          <a:ext cx="979487" cy="468312"/>
        </p:xfrm>
        <a:graphic>
          <a:graphicData uri="http://schemas.openxmlformats.org/presentationml/2006/ole">
            <mc:AlternateContent xmlns:mc="http://schemas.openxmlformats.org/markup-compatibility/2006">
              <mc:Choice xmlns:v="urn:schemas-microsoft-com:vml" Requires="v">
                <p:oleObj spid="_x0000_s4107" name="Clip" r:id="rId4" imgW="1276200" imgH="682560" progId="MS_ClipArt_Gallery.2">
                  <p:embed/>
                </p:oleObj>
              </mc:Choice>
              <mc:Fallback>
                <p:oleObj name="Clip" r:id="rId4" imgW="1276200" imgH="68256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2373313"/>
                        <a:ext cx="979487" cy="468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nvGrpSpPr>
          <p:cNvPr id="3097" name="Group 72"/>
          <p:cNvGrpSpPr>
            <a:grpSpLocks/>
          </p:cNvGrpSpPr>
          <p:nvPr/>
        </p:nvGrpSpPr>
        <p:grpSpPr bwMode="auto">
          <a:xfrm>
            <a:off x="536575" y="3379788"/>
            <a:ext cx="1749425" cy="565150"/>
            <a:chOff x="442" y="1689"/>
            <a:chExt cx="1102" cy="356"/>
          </a:xfrm>
        </p:grpSpPr>
        <p:grpSp>
          <p:nvGrpSpPr>
            <p:cNvPr id="3637" name="Group 73"/>
            <p:cNvGrpSpPr>
              <a:grpSpLocks/>
            </p:cNvGrpSpPr>
            <p:nvPr/>
          </p:nvGrpSpPr>
          <p:grpSpPr bwMode="auto">
            <a:xfrm>
              <a:off x="442" y="1689"/>
              <a:ext cx="234" cy="343"/>
              <a:chOff x="718" y="1800"/>
              <a:chExt cx="333" cy="593"/>
            </a:xfrm>
          </p:grpSpPr>
          <p:sp>
            <p:nvSpPr>
              <p:cNvPr id="3714" name="Freeform 74"/>
              <p:cNvSpPr>
                <a:spLocks/>
              </p:cNvSpPr>
              <p:nvPr/>
            </p:nvSpPr>
            <p:spPr bwMode="auto">
              <a:xfrm>
                <a:off x="729" y="1800"/>
                <a:ext cx="318" cy="33"/>
              </a:xfrm>
              <a:custGeom>
                <a:avLst/>
                <a:gdLst>
                  <a:gd name="T0" fmla="*/ 0 w 318"/>
                  <a:gd name="T1" fmla="*/ 32 h 33"/>
                  <a:gd name="T2" fmla="*/ 31 w 318"/>
                  <a:gd name="T3" fmla="*/ 0 h 33"/>
                  <a:gd name="T4" fmla="*/ 286 w 318"/>
                  <a:gd name="T5" fmla="*/ 0 h 33"/>
                  <a:gd name="T6" fmla="*/ 317 w 318"/>
                  <a:gd name="T7" fmla="*/ 32 h 33"/>
                  <a:gd name="T8" fmla="*/ 0 w 318"/>
                  <a:gd name="T9" fmla="*/ 32 h 33"/>
                  <a:gd name="T10" fmla="*/ 0 60000 65536"/>
                  <a:gd name="T11" fmla="*/ 0 60000 65536"/>
                  <a:gd name="T12" fmla="*/ 0 60000 65536"/>
                  <a:gd name="T13" fmla="*/ 0 60000 65536"/>
                  <a:gd name="T14" fmla="*/ 0 60000 65536"/>
                  <a:gd name="T15" fmla="*/ 0 w 318"/>
                  <a:gd name="T16" fmla="*/ 0 h 33"/>
                  <a:gd name="T17" fmla="*/ 318 w 318"/>
                  <a:gd name="T18" fmla="*/ 33 h 33"/>
                </a:gdLst>
                <a:ahLst/>
                <a:cxnLst>
                  <a:cxn ang="T10">
                    <a:pos x="T0" y="T1"/>
                  </a:cxn>
                  <a:cxn ang="T11">
                    <a:pos x="T2" y="T3"/>
                  </a:cxn>
                  <a:cxn ang="T12">
                    <a:pos x="T4" y="T5"/>
                  </a:cxn>
                  <a:cxn ang="T13">
                    <a:pos x="T6" y="T7"/>
                  </a:cxn>
                  <a:cxn ang="T14">
                    <a:pos x="T8" y="T9"/>
                  </a:cxn>
                </a:cxnLst>
                <a:rect l="T15" t="T16" r="T17" b="T18"/>
                <a:pathLst>
                  <a:path w="318" h="33">
                    <a:moveTo>
                      <a:pt x="0" y="32"/>
                    </a:moveTo>
                    <a:lnTo>
                      <a:pt x="31" y="0"/>
                    </a:lnTo>
                    <a:lnTo>
                      <a:pt x="286" y="0"/>
                    </a:lnTo>
                    <a:lnTo>
                      <a:pt x="317" y="32"/>
                    </a:ln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15" name="Freeform 75"/>
              <p:cNvSpPr>
                <a:spLocks/>
              </p:cNvSpPr>
              <p:nvPr/>
            </p:nvSpPr>
            <p:spPr bwMode="auto">
              <a:xfrm>
                <a:off x="768" y="1832"/>
                <a:ext cx="241" cy="561"/>
              </a:xfrm>
              <a:custGeom>
                <a:avLst/>
                <a:gdLst>
                  <a:gd name="T0" fmla="*/ 0 w 241"/>
                  <a:gd name="T1" fmla="*/ 0 h 561"/>
                  <a:gd name="T2" fmla="*/ 240 w 241"/>
                  <a:gd name="T3" fmla="*/ 560 h 561"/>
                  <a:gd name="T4" fmla="*/ 0 60000 65536"/>
                  <a:gd name="T5" fmla="*/ 0 60000 65536"/>
                  <a:gd name="T6" fmla="*/ 0 w 241"/>
                  <a:gd name="T7" fmla="*/ 0 h 561"/>
                  <a:gd name="T8" fmla="*/ 241 w 241"/>
                  <a:gd name="T9" fmla="*/ 561 h 561"/>
                </a:gdLst>
                <a:ahLst/>
                <a:cxnLst>
                  <a:cxn ang="T4">
                    <a:pos x="T0" y="T1"/>
                  </a:cxn>
                  <a:cxn ang="T5">
                    <a:pos x="T2" y="T3"/>
                  </a:cxn>
                </a:cxnLst>
                <a:rect l="T6" t="T7" r="T8" b="T9"/>
                <a:pathLst>
                  <a:path w="241" h="561">
                    <a:moveTo>
                      <a:pt x="0" y="0"/>
                    </a:moveTo>
                    <a:lnTo>
                      <a:pt x="240" y="56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16" name="Freeform 76"/>
              <p:cNvSpPr>
                <a:spLocks/>
              </p:cNvSpPr>
              <p:nvPr/>
            </p:nvSpPr>
            <p:spPr bwMode="auto">
              <a:xfrm>
                <a:off x="768" y="1832"/>
                <a:ext cx="241" cy="561"/>
              </a:xfrm>
              <a:custGeom>
                <a:avLst/>
                <a:gdLst>
                  <a:gd name="T0" fmla="*/ 240 w 241"/>
                  <a:gd name="T1" fmla="*/ 0 h 561"/>
                  <a:gd name="T2" fmla="*/ 0 w 241"/>
                  <a:gd name="T3" fmla="*/ 560 h 561"/>
                  <a:gd name="T4" fmla="*/ 0 60000 65536"/>
                  <a:gd name="T5" fmla="*/ 0 60000 65536"/>
                  <a:gd name="T6" fmla="*/ 0 w 241"/>
                  <a:gd name="T7" fmla="*/ 0 h 561"/>
                  <a:gd name="T8" fmla="*/ 241 w 241"/>
                  <a:gd name="T9" fmla="*/ 561 h 561"/>
                </a:gdLst>
                <a:ahLst/>
                <a:cxnLst>
                  <a:cxn ang="T4">
                    <a:pos x="T0" y="T1"/>
                  </a:cxn>
                  <a:cxn ang="T5">
                    <a:pos x="T2" y="T3"/>
                  </a:cxn>
                </a:cxnLst>
                <a:rect l="T6" t="T7" r="T8" b="T9"/>
                <a:pathLst>
                  <a:path w="241" h="561">
                    <a:moveTo>
                      <a:pt x="240" y="0"/>
                    </a:moveTo>
                    <a:lnTo>
                      <a:pt x="0" y="56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17" name="Freeform 77"/>
              <p:cNvSpPr>
                <a:spLocks/>
              </p:cNvSpPr>
              <p:nvPr/>
            </p:nvSpPr>
            <p:spPr bwMode="auto">
              <a:xfrm>
                <a:off x="931" y="1952"/>
                <a:ext cx="78" cy="441"/>
              </a:xfrm>
              <a:custGeom>
                <a:avLst/>
                <a:gdLst>
                  <a:gd name="T0" fmla="*/ 0 w 78"/>
                  <a:gd name="T1" fmla="*/ 0 h 441"/>
                  <a:gd name="T2" fmla="*/ 77 w 78"/>
                  <a:gd name="T3" fmla="*/ 440 h 441"/>
                  <a:gd name="T4" fmla="*/ 0 60000 65536"/>
                  <a:gd name="T5" fmla="*/ 0 60000 65536"/>
                  <a:gd name="T6" fmla="*/ 0 w 78"/>
                  <a:gd name="T7" fmla="*/ 0 h 441"/>
                  <a:gd name="T8" fmla="*/ 78 w 78"/>
                  <a:gd name="T9" fmla="*/ 441 h 441"/>
                </a:gdLst>
                <a:ahLst/>
                <a:cxnLst>
                  <a:cxn ang="T4">
                    <a:pos x="T0" y="T1"/>
                  </a:cxn>
                  <a:cxn ang="T5">
                    <a:pos x="T2" y="T3"/>
                  </a:cxn>
                </a:cxnLst>
                <a:rect l="T6" t="T7" r="T8" b="T9"/>
                <a:pathLst>
                  <a:path w="78" h="441">
                    <a:moveTo>
                      <a:pt x="0" y="0"/>
                    </a:moveTo>
                    <a:lnTo>
                      <a:pt x="77" y="4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18" name="Freeform 78"/>
              <p:cNvSpPr>
                <a:spLocks/>
              </p:cNvSpPr>
              <p:nvPr/>
            </p:nvSpPr>
            <p:spPr bwMode="auto">
              <a:xfrm>
                <a:off x="760" y="1952"/>
                <a:ext cx="86" cy="441"/>
              </a:xfrm>
              <a:custGeom>
                <a:avLst/>
                <a:gdLst>
                  <a:gd name="T0" fmla="*/ 85 w 86"/>
                  <a:gd name="T1" fmla="*/ 0 h 441"/>
                  <a:gd name="T2" fmla="*/ 0 w 86"/>
                  <a:gd name="T3" fmla="*/ 440 h 441"/>
                  <a:gd name="T4" fmla="*/ 0 60000 65536"/>
                  <a:gd name="T5" fmla="*/ 0 60000 65536"/>
                  <a:gd name="T6" fmla="*/ 0 w 86"/>
                  <a:gd name="T7" fmla="*/ 0 h 441"/>
                  <a:gd name="T8" fmla="*/ 86 w 86"/>
                  <a:gd name="T9" fmla="*/ 441 h 441"/>
                </a:gdLst>
                <a:ahLst/>
                <a:cxnLst>
                  <a:cxn ang="T4">
                    <a:pos x="T0" y="T1"/>
                  </a:cxn>
                  <a:cxn ang="T5">
                    <a:pos x="T2" y="T3"/>
                  </a:cxn>
                </a:cxnLst>
                <a:rect l="T6" t="T7" r="T8" b="T9"/>
                <a:pathLst>
                  <a:path w="86" h="441">
                    <a:moveTo>
                      <a:pt x="85" y="0"/>
                    </a:moveTo>
                    <a:lnTo>
                      <a:pt x="0" y="4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19" name="Freeform 79"/>
              <p:cNvSpPr>
                <a:spLocks/>
              </p:cNvSpPr>
              <p:nvPr/>
            </p:nvSpPr>
            <p:spPr bwMode="auto">
              <a:xfrm>
                <a:off x="977" y="1832"/>
                <a:ext cx="1" cy="73"/>
              </a:xfrm>
              <a:custGeom>
                <a:avLst/>
                <a:gdLst>
                  <a:gd name="T0" fmla="*/ 0 w 1"/>
                  <a:gd name="T1" fmla="*/ 72 h 73"/>
                  <a:gd name="T2" fmla="*/ 0 w 1"/>
                  <a:gd name="T3" fmla="*/ 0 h 73"/>
                  <a:gd name="T4" fmla="*/ 0 60000 65536"/>
                  <a:gd name="T5" fmla="*/ 0 60000 65536"/>
                  <a:gd name="T6" fmla="*/ 0 w 1"/>
                  <a:gd name="T7" fmla="*/ 0 h 73"/>
                  <a:gd name="T8" fmla="*/ 1 w 1"/>
                  <a:gd name="T9" fmla="*/ 73 h 73"/>
                </a:gdLst>
                <a:ahLst/>
                <a:cxnLst>
                  <a:cxn ang="T4">
                    <a:pos x="T0" y="T1"/>
                  </a:cxn>
                  <a:cxn ang="T5">
                    <a:pos x="T2" y="T3"/>
                  </a:cxn>
                </a:cxnLst>
                <a:rect l="T6" t="T7" r="T8" b="T9"/>
                <a:pathLst>
                  <a:path w="1" h="73">
                    <a:moveTo>
                      <a:pt x="0" y="72"/>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0" name="Freeform 80"/>
              <p:cNvSpPr>
                <a:spLocks/>
              </p:cNvSpPr>
              <p:nvPr/>
            </p:nvSpPr>
            <p:spPr bwMode="auto">
              <a:xfrm>
                <a:off x="977" y="1840"/>
                <a:ext cx="24" cy="17"/>
              </a:xfrm>
              <a:custGeom>
                <a:avLst/>
                <a:gdLst>
                  <a:gd name="T0" fmla="*/ 0 w 24"/>
                  <a:gd name="T1" fmla="*/ 0 h 17"/>
                  <a:gd name="T2" fmla="*/ 23 w 24"/>
                  <a:gd name="T3" fmla="*/ 16 h 17"/>
                  <a:gd name="T4" fmla="*/ 0 60000 65536"/>
                  <a:gd name="T5" fmla="*/ 0 60000 65536"/>
                  <a:gd name="T6" fmla="*/ 0 w 24"/>
                  <a:gd name="T7" fmla="*/ 0 h 17"/>
                  <a:gd name="T8" fmla="*/ 24 w 24"/>
                  <a:gd name="T9" fmla="*/ 17 h 17"/>
                </a:gdLst>
                <a:ahLst/>
                <a:cxnLst>
                  <a:cxn ang="T4">
                    <a:pos x="T0" y="T1"/>
                  </a:cxn>
                  <a:cxn ang="T5">
                    <a:pos x="T2" y="T3"/>
                  </a:cxn>
                </a:cxnLst>
                <a:rect l="T6" t="T7" r="T8" b="T9"/>
                <a:pathLst>
                  <a:path w="24" h="17">
                    <a:moveTo>
                      <a:pt x="0" y="0"/>
                    </a:moveTo>
                    <a:lnTo>
                      <a:pt x="23" y="1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1" name="Freeform 81"/>
              <p:cNvSpPr>
                <a:spLocks/>
              </p:cNvSpPr>
              <p:nvPr/>
            </p:nvSpPr>
            <p:spPr bwMode="auto">
              <a:xfrm>
                <a:off x="977"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2" name="Freeform 82"/>
              <p:cNvSpPr>
                <a:spLocks/>
              </p:cNvSpPr>
              <p:nvPr/>
            </p:nvSpPr>
            <p:spPr bwMode="auto">
              <a:xfrm>
                <a:off x="946"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3" name="Freeform 83"/>
              <p:cNvSpPr>
                <a:spLocks/>
              </p:cNvSpPr>
              <p:nvPr/>
            </p:nvSpPr>
            <p:spPr bwMode="auto">
              <a:xfrm>
                <a:off x="915"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4" name="Freeform 84"/>
              <p:cNvSpPr>
                <a:spLocks/>
              </p:cNvSpPr>
              <p:nvPr/>
            </p:nvSpPr>
            <p:spPr bwMode="auto">
              <a:xfrm>
                <a:off x="884"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5" name="Freeform 85"/>
              <p:cNvSpPr>
                <a:spLocks/>
              </p:cNvSpPr>
              <p:nvPr/>
            </p:nvSpPr>
            <p:spPr bwMode="auto">
              <a:xfrm>
                <a:off x="853"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6" name="Freeform 86"/>
              <p:cNvSpPr>
                <a:spLocks/>
              </p:cNvSpPr>
              <p:nvPr/>
            </p:nvSpPr>
            <p:spPr bwMode="auto">
              <a:xfrm>
                <a:off x="822"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7" name="Freeform 87"/>
              <p:cNvSpPr>
                <a:spLocks/>
              </p:cNvSpPr>
              <p:nvPr/>
            </p:nvSpPr>
            <p:spPr bwMode="auto">
              <a:xfrm>
                <a:off x="791"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8" name="Freeform 88"/>
              <p:cNvSpPr>
                <a:spLocks/>
              </p:cNvSpPr>
              <p:nvPr/>
            </p:nvSpPr>
            <p:spPr bwMode="auto">
              <a:xfrm>
                <a:off x="760"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29" name="Freeform 89"/>
              <p:cNvSpPr>
                <a:spLocks/>
              </p:cNvSpPr>
              <p:nvPr/>
            </p:nvSpPr>
            <p:spPr bwMode="auto">
              <a:xfrm>
                <a:off x="791" y="1832"/>
                <a:ext cx="1" cy="73"/>
              </a:xfrm>
              <a:custGeom>
                <a:avLst/>
                <a:gdLst>
                  <a:gd name="T0" fmla="*/ 0 w 1"/>
                  <a:gd name="T1" fmla="*/ 72 h 73"/>
                  <a:gd name="T2" fmla="*/ 0 w 1"/>
                  <a:gd name="T3" fmla="*/ 0 h 73"/>
                  <a:gd name="T4" fmla="*/ 0 60000 65536"/>
                  <a:gd name="T5" fmla="*/ 0 60000 65536"/>
                  <a:gd name="T6" fmla="*/ 0 w 1"/>
                  <a:gd name="T7" fmla="*/ 0 h 73"/>
                  <a:gd name="T8" fmla="*/ 1 w 1"/>
                  <a:gd name="T9" fmla="*/ 73 h 73"/>
                </a:gdLst>
                <a:ahLst/>
                <a:cxnLst>
                  <a:cxn ang="T4">
                    <a:pos x="T0" y="T1"/>
                  </a:cxn>
                  <a:cxn ang="T5">
                    <a:pos x="T2" y="T3"/>
                  </a:cxn>
                </a:cxnLst>
                <a:rect l="T6" t="T7" r="T8" b="T9"/>
                <a:pathLst>
                  <a:path w="1" h="73">
                    <a:moveTo>
                      <a:pt x="0" y="72"/>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0" name="Freeform 90"/>
              <p:cNvSpPr>
                <a:spLocks/>
              </p:cNvSpPr>
              <p:nvPr/>
            </p:nvSpPr>
            <p:spPr bwMode="auto">
              <a:xfrm>
                <a:off x="776" y="1840"/>
                <a:ext cx="16" cy="17"/>
              </a:xfrm>
              <a:custGeom>
                <a:avLst/>
                <a:gdLst>
                  <a:gd name="T0" fmla="*/ 15 w 16"/>
                  <a:gd name="T1" fmla="*/ 0 h 17"/>
                  <a:gd name="T2" fmla="*/ 0 w 16"/>
                  <a:gd name="T3" fmla="*/ 16 h 17"/>
                  <a:gd name="T4" fmla="*/ 0 60000 65536"/>
                  <a:gd name="T5" fmla="*/ 0 60000 65536"/>
                  <a:gd name="T6" fmla="*/ 0 w 16"/>
                  <a:gd name="T7" fmla="*/ 0 h 17"/>
                  <a:gd name="T8" fmla="*/ 16 w 16"/>
                  <a:gd name="T9" fmla="*/ 17 h 17"/>
                </a:gdLst>
                <a:ahLst/>
                <a:cxnLst>
                  <a:cxn ang="T4">
                    <a:pos x="T0" y="T1"/>
                  </a:cxn>
                  <a:cxn ang="T5">
                    <a:pos x="T2" y="T3"/>
                  </a:cxn>
                </a:cxnLst>
                <a:rect l="T6" t="T7" r="T8" b="T9"/>
                <a:pathLst>
                  <a:path w="16" h="17">
                    <a:moveTo>
                      <a:pt x="15" y="0"/>
                    </a:moveTo>
                    <a:lnTo>
                      <a:pt x="0" y="1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1" name="Freeform 91"/>
              <p:cNvSpPr>
                <a:spLocks/>
              </p:cNvSpPr>
              <p:nvPr/>
            </p:nvSpPr>
            <p:spPr bwMode="auto">
              <a:xfrm>
                <a:off x="822" y="2072"/>
                <a:ext cx="125" cy="1"/>
              </a:xfrm>
              <a:custGeom>
                <a:avLst/>
                <a:gdLst>
                  <a:gd name="T0" fmla="*/ 124 w 125"/>
                  <a:gd name="T1" fmla="*/ 0 h 1"/>
                  <a:gd name="T2" fmla="*/ 0 w 125"/>
                  <a:gd name="T3" fmla="*/ 0 h 1"/>
                  <a:gd name="T4" fmla="*/ 0 60000 65536"/>
                  <a:gd name="T5" fmla="*/ 0 60000 65536"/>
                  <a:gd name="T6" fmla="*/ 0 w 125"/>
                  <a:gd name="T7" fmla="*/ 0 h 1"/>
                  <a:gd name="T8" fmla="*/ 125 w 125"/>
                  <a:gd name="T9" fmla="*/ 1 h 1"/>
                </a:gdLst>
                <a:ahLst/>
                <a:cxnLst>
                  <a:cxn ang="T4">
                    <a:pos x="T0" y="T1"/>
                  </a:cxn>
                  <a:cxn ang="T5">
                    <a:pos x="T2" y="T3"/>
                  </a:cxn>
                </a:cxnLst>
                <a:rect l="T6" t="T7" r="T8" b="T9"/>
                <a:pathLst>
                  <a:path w="125" h="1">
                    <a:moveTo>
                      <a:pt x="124"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2" name="Freeform 92"/>
              <p:cNvSpPr>
                <a:spLocks/>
              </p:cNvSpPr>
              <p:nvPr/>
            </p:nvSpPr>
            <p:spPr bwMode="auto">
              <a:xfrm>
                <a:off x="923" y="2072"/>
                <a:ext cx="24" cy="41"/>
              </a:xfrm>
              <a:custGeom>
                <a:avLst/>
                <a:gdLst>
                  <a:gd name="T0" fmla="*/ 23 w 24"/>
                  <a:gd name="T1" fmla="*/ 0 h 41"/>
                  <a:gd name="T2" fmla="*/ 0 w 24"/>
                  <a:gd name="T3" fmla="*/ 40 h 41"/>
                  <a:gd name="T4" fmla="*/ 0 60000 65536"/>
                  <a:gd name="T5" fmla="*/ 0 60000 65536"/>
                  <a:gd name="T6" fmla="*/ 0 w 24"/>
                  <a:gd name="T7" fmla="*/ 0 h 41"/>
                  <a:gd name="T8" fmla="*/ 24 w 24"/>
                  <a:gd name="T9" fmla="*/ 41 h 41"/>
                </a:gdLst>
                <a:ahLst/>
                <a:cxnLst>
                  <a:cxn ang="T4">
                    <a:pos x="T0" y="T1"/>
                  </a:cxn>
                  <a:cxn ang="T5">
                    <a:pos x="T2" y="T3"/>
                  </a:cxn>
                </a:cxnLst>
                <a:rect l="T6" t="T7" r="T8" b="T9"/>
                <a:pathLst>
                  <a:path w="24" h="41">
                    <a:moveTo>
                      <a:pt x="23" y="0"/>
                    </a:moveTo>
                    <a:lnTo>
                      <a:pt x="0"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3" name="Freeform 93"/>
              <p:cNvSpPr>
                <a:spLocks/>
              </p:cNvSpPr>
              <p:nvPr/>
            </p:nvSpPr>
            <p:spPr bwMode="auto">
              <a:xfrm>
                <a:off x="814" y="2112"/>
                <a:ext cx="149" cy="1"/>
              </a:xfrm>
              <a:custGeom>
                <a:avLst/>
                <a:gdLst>
                  <a:gd name="T0" fmla="*/ 148 w 149"/>
                  <a:gd name="T1" fmla="*/ 0 h 1"/>
                  <a:gd name="T2" fmla="*/ 0 w 149"/>
                  <a:gd name="T3" fmla="*/ 0 h 1"/>
                  <a:gd name="T4" fmla="*/ 0 60000 65536"/>
                  <a:gd name="T5" fmla="*/ 0 60000 65536"/>
                  <a:gd name="T6" fmla="*/ 0 w 149"/>
                  <a:gd name="T7" fmla="*/ 0 h 1"/>
                  <a:gd name="T8" fmla="*/ 149 w 149"/>
                  <a:gd name="T9" fmla="*/ 1 h 1"/>
                </a:gdLst>
                <a:ahLst/>
                <a:cxnLst>
                  <a:cxn ang="T4">
                    <a:pos x="T0" y="T1"/>
                  </a:cxn>
                  <a:cxn ang="T5">
                    <a:pos x="T2" y="T3"/>
                  </a:cxn>
                </a:cxnLst>
                <a:rect l="T6" t="T7" r="T8" b="T9"/>
                <a:pathLst>
                  <a:path w="149" h="1">
                    <a:moveTo>
                      <a:pt x="148"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4" name="Freeform 94"/>
              <p:cNvSpPr>
                <a:spLocks/>
              </p:cNvSpPr>
              <p:nvPr/>
            </p:nvSpPr>
            <p:spPr bwMode="auto">
              <a:xfrm>
                <a:off x="884" y="207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5" name="Freeform 95"/>
              <p:cNvSpPr>
                <a:spLocks/>
              </p:cNvSpPr>
              <p:nvPr/>
            </p:nvSpPr>
            <p:spPr bwMode="auto">
              <a:xfrm>
                <a:off x="822" y="207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6" name="Freeform 96"/>
              <p:cNvSpPr>
                <a:spLocks/>
              </p:cNvSpPr>
              <p:nvPr/>
            </p:nvSpPr>
            <p:spPr bwMode="auto">
              <a:xfrm>
                <a:off x="915" y="2072"/>
                <a:ext cx="1" cy="41"/>
              </a:xfrm>
              <a:custGeom>
                <a:avLst/>
                <a:gdLst>
                  <a:gd name="T0" fmla="*/ 0 w 1"/>
                  <a:gd name="T1" fmla="*/ 40 h 41"/>
                  <a:gd name="T2" fmla="*/ 0 w 1"/>
                  <a:gd name="T3" fmla="*/ 0 h 41"/>
                  <a:gd name="T4" fmla="*/ 0 60000 65536"/>
                  <a:gd name="T5" fmla="*/ 0 60000 65536"/>
                  <a:gd name="T6" fmla="*/ 0 w 1"/>
                  <a:gd name="T7" fmla="*/ 0 h 41"/>
                  <a:gd name="T8" fmla="*/ 1 w 1"/>
                  <a:gd name="T9" fmla="*/ 41 h 41"/>
                </a:gdLst>
                <a:ahLst/>
                <a:cxnLst>
                  <a:cxn ang="T4">
                    <a:pos x="T0" y="T1"/>
                  </a:cxn>
                  <a:cxn ang="T5">
                    <a:pos x="T2" y="T3"/>
                  </a:cxn>
                </a:cxnLst>
                <a:rect l="T6" t="T7" r="T8" b="T9"/>
                <a:pathLst>
                  <a:path w="1" h="41">
                    <a:moveTo>
                      <a:pt x="0" y="4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7" name="Freeform 97"/>
              <p:cNvSpPr>
                <a:spLocks/>
              </p:cNvSpPr>
              <p:nvPr/>
            </p:nvSpPr>
            <p:spPr bwMode="auto">
              <a:xfrm>
                <a:off x="853" y="2072"/>
                <a:ext cx="1" cy="41"/>
              </a:xfrm>
              <a:custGeom>
                <a:avLst/>
                <a:gdLst>
                  <a:gd name="T0" fmla="*/ 0 w 1"/>
                  <a:gd name="T1" fmla="*/ 40 h 41"/>
                  <a:gd name="T2" fmla="*/ 0 w 1"/>
                  <a:gd name="T3" fmla="*/ 0 h 41"/>
                  <a:gd name="T4" fmla="*/ 0 60000 65536"/>
                  <a:gd name="T5" fmla="*/ 0 60000 65536"/>
                  <a:gd name="T6" fmla="*/ 0 w 1"/>
                  <a:gd name="T7" fmla="*/ 0 h 41"/>
                  <a:gd name="T8" fmla="*/ 1 w 1"/>
                  <a:gd name="T9" fmla="*/ 41 h 41"/>
                </a:gdLst>
                <a:ahLst/>
                <a:cxnLst>
                  <a:cxn ang="T4">
                    <a:pos x="T0" y="T1"/>
                  </a:cxn>
                  <a:cxn ang="T5">
                    <a:pos x="T2" y="T3"/>
                  </a:cxn>
                </a:cxnLst>
                <a:rect l="T6" t="T7" r="T8" b="T9"/>
                <a:pathLst>
                  <a:path w="1" h="41">
                    <a:moveTo>
                      <a:pt x="0" y="4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8" name="Freeform 98"/>
              <p:cNvSpPr>
                <a:spLocks/>
              </p:cNvSpPr>
              <p:nvPr/>
            </p:nvSpPr>
            <p:spPr bwMode="auto">
              <a:xfrm>
                <a:off x="830" y="2032"/>
                <a:ext cx="117" cy="1"/>
              </a:xfrm>
              <a:custGeom>
                <a:avLst/>
                <a:gdLst>
                  <a:gd name="T0" fmla="*/ 116 w 117"/>
                  <a:gd name="T1" fmla="*/ 0 h 1"/>
                  <a:gd name="T2" fmla="*/ 0 w 117"/>
                  <a:gd name="T3" fmla="*/ 0 h 1"/>
                  <a:gd name="T4" fmla="*/ 0 60000 65536"/>
                  <a:gd name="T5" fmla="*/ 0 60000 65536"/>
                  <a:gd name="T6" fmla="*/ 0 w 117"/>
                  <a:gd name="T7" fmla="*/ 0 h 1"/>
                  <a:gd name="T8" fmla="*/ 117 w 117"/>
                  <a:gd name="T9" fmla="*/ 1 h 1"/>
                </a:gdLst>
                <a:ahLst/>
                <a:cxnLst>
                  <a:cxn ang="T4">
                    <a:pos x="T0" y="T1"/>
                  </a:cxn>
                  <a:cxn ang="T5">
                    <a:pos x="T2" y="T3"/>
                  </a:cxn>
                </a:cxnLst>
                <a:rect l="T6" t="T7" r="T8" b="T9"/>
                <a:pathLst>
                  <a:path w="117" h="1">
                    <a:moveTo>
                      <a:pt x="116"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39" name="Freeform 99"/>
              <p:cNvSpPr>
                <a:spLocks/>
              </p:cNvSpPr>
              <p:nvPr/>
            </p:nvSpPr>
            <p:spPr bwMode="auto">
              <a:xfrm>
                <a:off x="853" y="1896"/>
                <a:ext cx="125" cy="137"/>
              </a:xfrm>
              <a:custGeom>
                <a:avLst/>
                <a:gdLst>
                  <a:gd name="T0" fmla="*/ 124 w 125"/>
                  <a:gd name="T1" fmla="*/ 0 h 137"/>
                  <a:gd name="T2" fmla="*/ 0 w 125"/>
                  <a:gd name="T3" fmla="*/ 136 h 137"/>
                  <a:gd name="T4" fmla="*/ 0 60000 65536"/>
                  <a:gd name="T5" fmla="*/ 0 60000 65536"/>
                  <a:gd name="T6" fmla="*/ 0 w 125"/>
                  <a:gd name="T7" fmla="*/ 0 h 137"/>
                  <a:gd name="T8" fmla="*/ 125 w 125"/>
                  <a:gd name="T9" fmla="*/ 137 h 137"/>
                </a:gdLst>
                <a:ahLst/>
                <a:cxnLst>
                  <a:cxn ang="T4">
                    <a:pos x="T0" y="T1"/>
                  </a:cxn>
                  <a:cxn ang="T5">
                    <a:pos x="T2" y="T3"/>
                  </a:cxn>
                </a:cxnLst>
                <a:rect l="T6" t="T7" r="T8" b="T9"/>
                <a:pathLst>
                  <a:path w="125" h="137">
                    <a:moveTo>
                      <a:pt x="124" y="0"/>
                    </a:moveTo>
                    <a:lnTo>
                      <a:pt x="0" y="13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0" name="Freeform 100"/>
              <p:cNvSpPr>
                <a:spLocks/>
              </p:cNvSpPr>
              <p:nvPr/>
            </p:nvSpPr>
            <p:spPr bwMode="auto">
              <a:xfrm>
                <a:off x="799" y="1896"/>
                <a:ext cx="125" cy="137"/>
              </a:xfrm>
              <a:custGeom>
                <a:avLst/>
                <a:gdLst>
                  <a:gd name="T0" fmla="*/ 0 w 125"/>
                  <a:gd name="T1" fmla="*/ 0 h 137"/>
                  <a:gd name="T2" fmla="*/ 124 w 125"/>
                  <a:gd name="T3" fmla="*/ 136 h 137"/>
                  <a:gd name="T4" fmla="*/ 0 60000 65536"/>
                  <a:gd name="T5" fmla="*/ 0 60000 65536"/>
                  <a:gd name="T6" fmla="*/ 0 w 125"/>
                  <a:gd name="T7" fmla="*/ 0 h 137"/>
                  <a:gd name="T8" fmla="*/ 125 w 125"/>
                  <a:gd name="T9" fmla="*/ 137 h 137"/>
                </a:gdLst>
                <a:ahLst/>
                <a:cxnLst>
                  <a:cxn ang="T4">
                    <a:pos x="T0" y="T1"/>
                  </a:cxn>
                  <a:cxn ang="T5">
                    <a:pos x="T2" y="T3"/>
                  </a:cxn>
                </a:cxnLst>
                <a:rect l="T6" t="T7" r="T8" b="T9"/>
                <a:pathLst>
                  <a:path w="125" h="137">
                    <a:moveTo>
                      <a:pt x="0" y="0"/>
                    </a:moveTo>
                    <a:lnTo>
                      <a:pt x="124" y="13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1" name="Freeform 101"/>
              <p:cNvSpPr>
                <a:spLocks/>
              </p:cNvSpPr>
              <p:nvPr/>
            </p:nvSpPr>
            <p:spPr bwMode="auto">
              <a:xfrm>
                <a:off x="837" y="1992"/>
                <a:ext cx="102" cy="1"/>
              </a:xfrm>
              <a:custGeom>
                <a:avLst/>
                <a:gdLst>
                  <a:gd name="T0" fmla="*/ 101 w 102"/>
                  <a:gd name="T1" fmla="*/ 0 h 1"/>
                  <a:gd name="T2" fmla="*/ 0 w 102"/>
                  <a:gd name="T3" fmla="*/ 0 h 1"/>
                  <a:gd name="T4" fmla="*/ 0 60000 65536"/>
                  <a:gd name="T5" fmla="*/ 0 60000 65536"/>
                  <a:gd name="T6" fmla="*/ 0 w 102"/>
                  <a:gd name="T7" fmla="*/ 0 h 1"/>
                  <a:gd name="T8" fmla="*/ 102 w 102"/>
                  <a:gd name="T9" fmla="*/ 1 h 1"/>
                </a:gdLst>
                <a:ahLst/>
                <a:cxnLst>
                  <a:cxn ang="T4">
                    <a:pos x="T0" y="T1"/>
                  </a:cxn>
                  <a:cxn ang="T5">
                    <a:pos x="T2" y="T3"/>
                  </a:cxn>
                </a:cxnLst>
                <a:rect l="T6" t="T7" r="T8" b="T9"/>
                <a:pathLst>
                  <a:path w="102" h="1">
                    <a:moveTo>
                      <a:pt x="101"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2" name="Freeform 102"/>
              <p:cNvSpPr>
                <a:spLocks/>
              </p:cNvSpPr>
              <p:nvPr/>
            </p:nvSpPr>
            <p:spPr bwMode="auto">
              <a:xfrm>
                <a:off x="931" y="1952"/>
                <a:ext cx="24" cy="1"/>
              </a:xfrm>
              <a:custGeom>
                <a:avLst/>
                <a:gdLst>
                  <a:gd name="T0" fmla="*/ 23 w 24"/>
                  <a:gd name="T1" fmla="*/ 0 h 1"/>
                  <a:gd name="T2" fmla="*/ 0 w 24"/>
                  <a:gd name="T3" fmla="*/ 0 h 1"/>
                  <a:gd name="T4" fmla="*/ 0 60000 65536"/>
                  <a:gd name="T5" fmla="*/ 0 60000 65536"/>
                  <a:gd name="T6" fmla="*/ 0 w 24"/>
                  <a:gd name="T7" fmla="*/ 0 h 1"/>
                  <a:gd name="T8" fmla="*/ 24 w 24"/>
                  <a:gd name="T9" fmla="*/ 1 h 1"/>
                </a:gdLst>
                <a:ahLst/>
                <a:cxnLst>
                  <a:cxn ang="T4">
                    <a:pos x="T0" y="T1"/>
                  </a:cxn>
                  <a:cxn ang="T5">
                    <a:pos x="T2" y="T3"/>
                  </a:cxn>
                </a:cxnLst>
                <a:rect l="T6" t="T7" r="T8" b="T9"/>
                <a:pathLst>
                  <a:path w="24" h="1">
                    <a:moveTo>
                      <a:pt x="23"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3" name="Freeform 103"/>
              <p:cNvSpPr>
                <a:spLocks/>
              </p:cNvSpPr>
              <p:nvPr/>
            </p:nvSpPr>
            <p:spPr bwMode="auto">
              <a:xfrm>
                <a:off x="822" y="1952"/>
                <a:ext cx="24" cy="1"/>
              </a:xfrm>
              <a:custGeom>
                <a:avLst/>
                <a:gdLst>
                  <a:gd name="T0" fmla="*/ 23 w 24"/>
                  <a:gd name="T1" fmla="*/ 0 h 1"/>
                  <a:gd name="T2" fmla="*/ 0 w 24"/>
                  <a:gd name="T3" fmla="*/ 0 h 1"/>
                  <a:gd name="T4" fmla="*/ 0 60000 65536"/>
                  <a:gd name="T5" fmla="*/ 0 60000 65536"/>
                  <a:gd name="T6" fmla="*/ 0 w 24"/>
                  <a:gd name="T7" fmla="*/ 0 h 1"/>
                  <a:gd name="T8" fmla="*/ 24 w 24"/>
                  <a:gd name="T9" fmla="*/ 1 h 1"/>
                </a:gdLst>
                <a:ahLst/>
                <a:cxnLst>
                  <a:cxn ang="T4">
                    <a:pos x="T0" y="T1"/>
                  </a:cxn>
                  <a:cxn ang="T5">
                    <a:pos x="T2" y="T3"/>
                  </a:cxn>
                </a:cxnLst>
                <a:rect l="T6" t="T7" r="T8" b="T9"/>
                <a:pathLst>
                  <a:path w="24" h="1">
                    <a:moveTo>
                      <a:pt x="23"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4" name="Freeform 104"/>
              <p:cNvSpPr>
                <a:spLocks/>
              </p:cNvSpPr>
              <p:nvPr/>
            </p:nvSpPr>
            <p:spPr bwMode="auto">
              <a:xfrm>
                <a:off x="807" y="2152"/>
                <a:ext cx="156" cy="1"/>
              </a:xfrm>
              <a:custGeom>
                <a:avLst/>
                <a:gdLst>
                  <a:gd name="T0" fmla="*/ 155 w 156"/>
                  <a:gd name="T1" fmla="*/ 0 h 1"/>
                  <a:gd name="T2" fmla="*/ 0 w 156"/>
                  <a:gd name="T3" fmla="*/ 0 h 1"/>
                  <a:gd name="T4" fmla="*/ 0 60000 65536"/>
                  <a:gd name="T5" fmla="*/ 0 60000 65536"/>
                  <a:gd name="T6" fmla="*/ 0 w 156"/>
                  <a:gd name="T7" fmla="*/ 0 h 1"/>
                  <a:gd name="T8" fmla="*/ 156 w 156"/>
                  <a:gd name="T9" fmla="*/ 1 h 1"/>
                </a:gdLst>
                <a:ahLst/>
                <a:cxnLst>
                  <a:cxn ang="T4">
                    <a:pos x="T0" y="T1"/>
                  </a:cxn>
                  <a:cxn ang="T5">
                    <a:pos x="T2" y="T3"/>
                  </a:cxn>
                </a:cxnLst>
                <a:rect l="T6" t="T7" r="T8" b="T9"/>
                <a:pathLst>
                  <a:path w="156" h="1">
                    <a:moveTo>
                      <a:pt x="155"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5" name="Freeform 105"/>
              <p:cNvSpPr>
                <a:spLocks/>
              </p:cNvSpPr>
              <p:nvPr/>
            </p:nvSpPr>
            <p:spPr bwMode="auto">
              <a:xfrm>
                <a:off x="799" y="2184"/>
                <a:ext cx="171" cy="1"/>
              </a:xfrm>
              <a:custGeom>
                <a:avLst/>
                <a:gdLst>
                  <a:gd name="T0" fmla="*/ 170 w 171"/>
                  <a:gd name="T1" fmla="*/ 0 h 1"/>
                  <a:gd name="T2" fmla="*/ 0 w 171"/>
                  <a:gd name="T3" fmla="*/ 0 h 1"/>
                  <a:gd name="T4" fmla="*/ 0 60000 65536"/>
                  <a:gd name="T5" fmla="*/ 0 60000 65536"/>
                  <a:gd name="T6" fmla="*/ 0 w 171"/>
                  <a:gd name="T7" fmla="*/ 0 h 1"/>
                  <a:gd name="T8" fmla="*/ 171 w 171"/>
                  <a:gd name="T9" fmla="*/ 1 h 1"/>
                </a:gdLst>
                <a:ahLst/>
                <a:cxnLst>
                  <a:cxn ang="T4">
                    <a:pos x="T0" y="T1"/>
                  </a:cxn>
                  <a:cxn ang="T5">
                    <a:pos x="T2" y="T3"/>
                  </a:cxn>
                </a:cxnLst>
                <a:rect l="T6" t="T7" r="T8" b="T9"/>
                <a:pathLst>
                  <a:path w="171" h="1">
                    <a:moveTo>
                      <a:pt x="170"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6" name="Freeform 106"/>
              <p:cNvSpPr>
                <a:spLocks/>
              </p:cNvSpPr>
              <p:nvPr/>
            </p:nvSpPr>
            <p:spPr bwMode="auto">
              <a:xfrm>
                <a:off x="791" y="2224"/>
                <a:ext cx="47" cy="1"/>
              </a:xfrm>
              <a:custGeom>
                <a:avLst/>
                <a:gdLst>
                  <a:gd name="T0" fmla="*/ 46 w 47"/>
                  <a:gd name="T1" fmla="*/ 0 h 1"/>
                  <a:gd name="T2" fmla="*/ 0 w 47"/>
                  <a:gd name="T3" fmla="*/ 0 h 1"/>
                  <a:gd name="T4" fmla="*/ 0 60000 65536"/>
                  <a:gd name="T5" fmla="*/ 0 60000 65536"/>
                  <a:gd name="T6" fmla="*/ 0 w 47"/>
                  <a:gd name="T7" fmla="*/ 0 h 1"/>
                  <a:gd name="T8" fmla="*/ 47 w 47"/>
                  <a:gd name="T9" fmla="*/ 1 h 1"/>
                </a:gdLst>
                <a:ahLst/>
                <a:cxnLst>
                  <a:cxn ang="T4">
                    <a:pos x="T0" y="T1"/>
                  </a:cxn>
                  <a:cxn ang="T5">
                    <a:pos x="T2" y="T3"/>
                  </a:cxn>
                </a:cxnLst>
                <a:rect l="T6" t="T7" r="T8" b="T9"/>
                <a:pathLst>
                  <a:path w="47" h="1">
                    <a:moveTo>
                      <a:pt x="46"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7" name="Freeform 107"/>
              <p:cNvSpPr>
                <a:spLocks/>
              </p:cNvSpPr>
              <p:nvPr/>
            </p:nvSpPr>
            <p:spPr bwMode="auto">
              <a:xfrm>
                <a:off x="954" y="2264"/>
                <a:ext cx="32" cy="1"/>
              </a:xfrm>
              <a:custGeom>
                <a:avLst/>
                <a:gdLst>
                  <a:gd name="T0" fmla="*/ 31 w 32"/>
                  <a:gd name="T1" fmla="*/ 0 h 1"/>
                  <a:gd name="T2" fmla="*/ 0 w 32"/>
                  <a:gd name="T3" fmla="*/ 0 h 1"/>
                  <a:gd name="T4" fmla="*/ 0 60000 65536"/>
                  <a:gd name="T5" fmla="*/ 0 60000 65536"/>
                  <a:gd name="T6" fmla="*/ 0 w 32"/>
                  <a:gd name="T7" fmla="*/ 0 h 1"/>
                  <a:gd name="T8" fmla="*/ 32 w 32"/>
                  <a:gd name="T9" fmla="*/ 1 h 1"/>
                </a:gdLst>
                <a:ahLst/>
                <a:cxnLst>
                  <a:cxn ang="T4">
                    <a:pos x="T0" y="T1"/>
                  </a:cxn>
                  <a:cxn ang="T5">
                    <a:pos x="T2" y="T3"/>
                  </a:cxn>
                </a:cxnLst>
                <a:rect l="T6" t="T7" r="T8" b="T9"/>
                <a:pathLst>
                  <a:path w="32" h="1">
                    <a:moveTo>
                      <a:pt x="31"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8" name="Freeform 108"/>
              <p:cNvSpPr>
                <a:spLocks/>
              </p:cNvSpPr>
              <p:nvPr/>
            </p:nvSpPr>
            <p:spPr bwMode="auto">
              <a:xfrm>
                <a:off x="977" y="2304"/>
                <a:ext cx="16" cy="1"/>
              </a:xfrm>
              <a:custGeom>
                <a:avLst/>
                <a:gdLst>
                  <a:gd name="T0" fmla="*/ 15 w 16"/>
                  <a:gd name="T1" fmla="*/ 0 h 1"/>
                  <a:gd name="T2" fmla="*/ 0 w 16"/>
                  <a:gd name="T3" fmla="*/ 0 h 1"/>
                  <a:gd name="T4" fmla="*/ 0 60000 65536"/>
                  <a:gd name="T5" fmla="*/ 0 60000 65536"/>
                  <a:gd name="T6" fmla="*/ 0 w 16"/>
                  <a:gd name="T7" fmla="*/ 0 h 1"/>
                  <a:gd name="T8" fmla="*/ 16 w 16"/>
                  <a:gd name="T9" fmla="*/ 1 h 1"/>
                </a:gdLst>
                <a:ahLst/>
                <a:cxnLst>
                  <a:cxn ang="T4">
                    <a:pos x="T0" y="T1"/>
                  </a:cxn>
                  <a:cxn ang="T5">
                    <a:pos x="T2" y="T3"/>
                  </a:cxn>
                </a:cxnLst>
                <a:rect l="T6" t="T7" r="T8" b="T9"/>
                <a:pathLst>
                  <a:path w="16" h="1">
                    <a:moveTo>
                      <a:pt x="15"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49" name="Freeform 109"/>
              <p:cNvSpPr>
                <a:spLocks/>
              </p:cNvSpPr>
              <p:nvPr/>
            </p:nvSpPr>
            <p:spPr bwMode="auto">
              <a:xfrm>
                <a:off x="861" y="2176"/>
                <a:ext cx="24" cy="217"/>
              </a:xfrm>
              <a:custGeom>
                <a:avLst/>
                <a:gdLst>
                  <a:gd name="T0" fmla="*/ 0 w 24"/>
                  <a:gd name="T1" fmla="*/ 0 h 217"/>
                  <a:gd name="T2" fmla="*/ 23 w 24"/>
                  <a:gd name="T3" fmla="*/ 216 h 217"/>
                  <a:gd name="T4" fmla="*/ 0 60000 65536"/>
                  <a:gd name="T5" fmla="*/ 0 60000 65536"/>
                  <a:gd name="T6" fmla="*/ 0 w 24"/>
                  <a:gd name="T7" fmla="*/ 0 h 217"/>
                  <a:gd name="T8" fmla="*/ 24 w 24"/>
                  <a:gd name="T9" fmla="*/ 217 h 217"/>
                </a:gdLst>
                <a:ahLst/>
                <a:cxnLst>
                  <a:cxn ang="T4">
                    <a:pos x="T0" y="T1"/>
                  </a:cxn>
                  <a:cxn ang="T5">
                    <a:pos x="T2" y="T3"/>
                  </a:cxn>
                </a:cxnLst>
                <a:rect l="T6" t="T7" r="T8" b="T9"/>
                <a:pathLst>
                  <a:path w="24" h="217">
                    <a:moveTo>
                      <a:pt x="0" y="0"/>
                    </a:moveTo>
                    <a:lnTo>
                      <a:pt x="23" y="21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0" name="Freeform 110"/>
              <p:cNvSpPr>
                <a:spLocks/>
              </p:cNvSpPr>
              <p:nvPr/>
            </p:nvSpPr>
            <p:spPr bwMode="auto">
              <a:xfrm>
                <a:off x="884" y="2176"/>
                <a:ext cx="32" cy="217"/>
              </a:xfrm>
              <a:custGeom>
                <a:avLst/>
                <a:gdLst>
                  <a:gd name="T0" fmla="*/ 31 w 32"/>
                  <a:gd name="T1" fmla="*/ 0 h 217"/>
                  <a:gd name="T2" fmla="*/ 0 w 32"/>
                  <a:gd name="T3" fmla="*/ 216 h 217"/>
                  <a:gd name="T4" fmla="*/ 0 60000 65536"/>
                  <a:gd name="T5" fmla="*/ 0 60000 65536"/>
                  <a:gd name="T6" fmla="*/ 0 w 32"/>
                  <a:gd name="T7" fmla="*/ 0 h 217"/>
                  <a:gd name="T8" fmla="*/ 32 w 32"/>
                  <a:gd name="T9" fmla="*/ 217 h 217"/>
                </a:gdLst>
                <a:ahLst/>
                <a:cxnLst>
                  <a:cxn ang="T4">
                    <a:pos x="T0" y="T1"/>
                  </a:cxn>
                  <a:cxn ang="T5">
                    <a:pos x="T2" y="T3"/>
                  </a:cxn>
                </a:cxnLst>
                <a:rect l="T6" t="T7" r="T8" b="T9"/>
                <a:pathLst>
                  <a:path w="32" h="217">
                    <a:moveTo>
                      <a:pt x="31" y="0"/>
                    </a:moveTo>
                    <a:lnTo>
                      <a:pt x="0" y="216"/>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1" name="Freeform 111"/>
              <p:cNvSpPr>
                <a:spLocks/>
              </p:cNvSpPr>
              <p:nvPr/>
            </p:nvSpPr>
            <p:spPr bwMode="auto">
              <a:xfrm>
                <a:off x="868" y="2224"/>
                <a:ext cx="41" cy="1"/>
              </a:xfrm>
              <a:custGeom>
                <a:avLst/>
                <a:gdLst>
                  <a:gd name="T0" fmla="*/ 40 w 41"/>
                  <a:gd name="T1" fmla="*/ 0 h 1"/>
                  <a:gd name="T2" fmla="*/ 0 w 41"/>
                  <a:gd name="T3" fmla="*/ 0 h 1"/>
                  <a:gd name="T4" fmla="*/ 0 60000 65536"/>
                  <a:gd name="T5" fmla="*/ 0 60000 65536"/>
                  <a:gd name="T6" fmla="*/ 0 w 41"/>
                  <a:gd name="T7" fmla="*/ 0 h 1"/>
                  <a:gd name="T8" fmla="*/ 41 w 41"/>
                  <a:gd name="T9" fmla="*/ 1 h 1"/>
                </a:gdLst>
                <a:ahLst/>
                <a:cxnLst>
                  <a:cxn ang="T4">
                    <a:pos x="T0" y="T1"/>
                  </a:cxn>
                  <a:cxn ang="T5">
                    <a:pos x="T2" y="T3"/>
                  </a:cxn>
                </a:cxnLst>
                <a:rect l="T6" t="T7" r="T8" b="T9"/>
                <a:pathLst>
                  <a:path w="41" h="1">
                    <a:moveTo>
                      <a:pt x="40"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2" name="Freeform 112"/>
              <p:cNvSpPr>
                <a:spLocks/>
              </p:cNvSpPr>
              <p:nvPr/>
            </p:nvSpPr>
            <p:spPr bwMode="auto">
              <a:xfrm>
                <a:off x="938" y="2224"/>
                <a:ext cx="40" cy="1"/>
              </a:xfrm>
              <a:custGeom>
                <a:avLst/>
                <a:gdLst>
                  <a:gd name="T0" fmla="*/ 39 w 40"/>
                  <a:gd name="T1" fmla="*/ 0 h 1"/>
                  <a:gd name="T2" fmla="*/ 0 w 40"/>
                  <a:gd name="T3" fmla="*/ 0 h 1"/>
                  <a:gd name="T4" fmla="*/ 0 60000 65536"/>
                  <a:gd name="T5" fmla="*/ 0 60000 65536"/>
                  <a:gd name="T6" fmla="*/ 0 w 40"/>
                  <a:gd name="T7" fmla="*/ 0 h 1"/>
                  <a:gd name="T8" fmla="*/ 40 w 40"/>
                  <a:gd name="T9" fmla="*/ 1 h 1"/>
                </a:gdLst>
                <a:ahLst/>
                <a:cxnLst>
                  <a:cxn ang="T4">
                    <a:pos x="T0" y="T1"/>
                  </a:cxn>
                  <a:cxn ang="T5">
                    <a:pos x="T2" y="T3"/>
                  </a:cxn>
                </a:cxnLst>
                <a:rect l="T6" t="T7" r="T8" b="T9"/>
                <a:pathLst>
                  <a:path w="40" h="1">
                    <a:moveTo>
                      <a:pt x="39"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3" name="Freeform 113"/>
              <p:cNvSpPr>
                <a:spLocks/>
              </p:cNvSpPr>
              <p:nvPr/>
            </p:nvSpPr>
            <p:spPr bwMode="auto">
              <a:xfrm>
                <a:off x="868" y="2264"/>
                <a:ext cx="33" cy="1"/>
              </a:xfrm>
              <a:custGeom>
                <a:avLst/>
                <a:gdLst>
                  <a:gd name="T0" fmla="*/ 32 w 33"/>
                  <a:gd name="T1" fmla="*/ 0 h 1"/>
                  <a:gd name="T2" fmla="*/ 0 w 33"/>
                  <a:gd name="T3" fmla="*/ 0 h 1"/>
                  <a:gd name="T4" fmla="*/ 0 60000 65536"/>
                  <a:gd name="T5" fmla="*/ 0 60000 65536"/>
                  <a:gd name="T6" fmla="*/ 0 w 33"/>
                  <a:gd name="T7" fmla="*/ 0 h 1"/>
                  <a:gd name="T8" fmla="*/ 33 w 33"/>
                  <a:gd name="T9" fmla="*/ 1 h 1"/>
                </a:gdLst>
                <a:ahLst/>
                <a:cxnLst>
                  <a:cxn ang="T4">
                    <a:pos x="T0" y="T1"/>
                  </a:cxn>
                  <a:cxn ang="T5">
                    <a:pos x="T2" y="T3"/>
                  </a:cxn>
                </a:cxnLst>
                <a:rect l="T6" t="T7" r="T8" b="T9"/>
                <a:pathLst>
                  <a:path w="33" h="1">
                    <a:moveTo>
                      <a:pt x="32"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4" name="Freeform 114"/>
              <p:cNvSpPr>
                <a:spLocks/>
              </p:cNvSpPr>
              <p:nvPr/>
            </p:nvSpPr>
            <p:spPr bwMode="auto">
              <a:xfrm>
                <a:off x="791" y="2264"/>
                <a:ext cx="32" cy="1"/>
              </a:xfrm>
              <a:custGeom>
                <a:avLst/>
                <a:gdLst>
                  <a:gd name="T0" fmla="*/ 31 w 32"/>
                  <a:gd name="T1" fmla="*/ 0 h 1"/>
                  <a:gd name="T2" fmla="*/ 0 w 32"/>
                  <a:gd name="T3" fmla="*/ 0 h 1"/>
                  <a:gd name="T4" fmla="*/ 0 60000 65536"/>
                  <a:gd name="T5" fmla="*/ 0 60000 65536"/>
                  <a:gd name="T6" fmla="*/ 0 w 32"/>
                  <a:gd name="T7" fmla="*/ 0 h 1"/>
                  <a:gd name="T8" fmla="*/ 32 w 32"/>
                  <a:gd name="T9" fmla="*/ 1 h 1"/>
                </a:gdLst>
                <a:ahLst/>
                <a:cxnLst>
                  <a:cxn ang="T4">
                    <a:pos x="T0" y="T1"/>
                  </a:cxn>
                  <a:cxn ang="T5">
                    <a:pos x="T2" y="T3"/>
                  </a:cxn>
                </a:cxnLst>
                <a:rect l="T6" t="T7" r="T8" b="T9"/>
                <a:pathLst>
                  <a:path w="32" h="1">
                    <a:moveTo>
                      <a:pt x="31"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5" name="Freeform 115"/>
              <p:cNvSpPr>
                <a:spLocks/>
              </p:cNvSpPr>
              <p:nvPr/>
            </p:nvSpPr>
            <p:spPr bwMode="auto">
              <a:xfrm>
                <a:off x="876" y="2304"/>
                <a:ext cx="16" cy="1"/>
              </a:xfrm>
              <a:custGeom>
                <a:avLst/>
                <a:gdLst>
                  <a:gd name="T0" fmla="*/ 15 w 16"/>
                  <a:gd name="T1" fmla="*/ 0 h 1"/>
                  <a:gd name="T2" fmla="*/ 0 w 16"/>
                  <a:gd name="T3" fmla="*/ 0 h 1"/>
                  <a:gd name="T4" fmla="*/ 0 60000 65536"/>
                  <a:gd name="T5" fmla="*/ 0 60000 65536"/>
                  <a:gd name="T6" fmla="*/ 0 w 16"/>
                  <a:gd name="T7" fmla="*/ 0 h 1"/>
                  <a:gd name="T8" fmla="*/ 16 w 16"/>
                  <a:gd name="T9" fmla="*/ 1 h 1"/>
                </a:gdLst>
                <a:ahLst/>
                <a:cxnLst>
                  <a:cxn ang="T4">
                    <a:pos x="T0" y="T1"/>
                  </a:cxn>
                  <a:cxn ang="T5">
                    <a:pos x="T2" y="T3"/>
                  </a:cxn>
                </a:cxnLst>
                <a:rect l="T6" t="T7" r="T8" b="T9"/>
                <a:pathLst>
                  <a:path w="16" h="1">
                    <a:moveTo>
                      <a:pt x="15"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6" name="Freeform 116"/>
              <p:cNvSpPr>
                <a:spLocks/>
              </p:cNvSpPr>
              <p:nvPr/>
            </p:nvSpPr>
            <p:spPr bwMode="auto">
              <a:xfrm>
                <a:off x="783" y="2304"/>
                <a:ext cx="17" cy="1"/>
              </a:xfrm>
              <a:custGeom>
                <a:avLst/>
                <a:gdLst>
                  <a:gd name="T0" fmla="*/ 16 w 17"/>
                  <a:gd name="T1" fmla="*/ 0 h 1"/>
                  <a:gd name="T2" fmla="*/ 0 w 17"/>
                  <a:gd name="T3" fmla="*/ 0 h 1"/>
                  <a:gd name="T4" fmla="*/ 0 60000 65536"/>
                  <a:gd name="T5" fmla="*/ 0 60000 65536"/>
                  <a:gd name="T6" fmla="*/ 0 w 17"/>
                  <a:gd name="T7" fmla="*/ 0 h 1"/>
                  <a:gd name="T8" fmla="*/ 17 w 17"/>
                  <a:gd name="T9" fmla="*/ 1 h 1"/>
                </a:gdLst>
                <a:ahLst/>
                <a:cxnLst>
                  <a:cxn ang="T4">
                    <a:pos x="T0" y="T1"/>
                  </a:cxn>
                  <a:cxn ang="T5">
                    <a:pos x="T2" y="T3"/>
                  </a:cxn>
                </a:cxnLst>
                <a:rect l="T6" t="T7" r="T8" b="T9"/>
                <a:pathLst>
                  <a:path w="17" h="1">
                    <a:moveTo>
                      <a:pt x="16" y="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7" name="Freeform 117"/>
              <p:cNvSpPr>
                <a:spLocks/>
              </p:cNvSpPr>
              <p:nvPr/>
            </p:nvSpPr>
            <p:spPr bwMode="auto">
              <a:xfrm>
                <a:off x="884" y="2112"/>
                <a:ext cx="1" cy="281"/>
              </a:xfrm>
              <a:custGeom>
                <a:avLst/>
                <a:gdLst>
                  <a:gd name="T0" fmla="*/ 0 w 1"/>
                  <a:gd name="T1" fmla="*/ 280 h 281"/>
                  <a:gd name="T2" fmla="*/ 0 w 1"/>
                  <a:gd name="T3" fmla="*/ 0 h 281"/>
                  <a:gd name="T4" fmla="*/ 0 60000 65536"/>
                  <a:gd name="T5" fmla="*/ 0 60000 65536"/>
                  <a:gd name="T6" fmla="*/ 0 w 1"/>
                  <a:gd name="T7" fmla="*/ 0 h 281"/>
                  <a:gd name="T8" fmla="*/ 1 w 1"/>
                  <a:gd name="T9" fmla="*/ 281 h 281"/>
                </a:gdLst>
                <a:ahLst/>
                <a:cxnLst>
                  <a:cxn ang="T4">
                    <a:pos x="T0" y="T1"/>
                  </a:cxn>
                  <a:cxn ang="T5">
                    <a:pos x="T2" y="T3"/>
                  </a:cxn>
                </a:cxnLst>
                <a:rect l="T6" t="T7" r="T8" b="T9"/>
                <a:pathLst>
                  <a:path w="1" h="281">
                    <a:moveTo>
                      <a:pt x="0" y="280"/>
                    </a:moveTo>
                    <a:lnTo>
                      <a:pt x="0" y="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8" name="Freeform 118"/>
              <p:cNvSpPr>
                <a:spLocks/>
              </p:cNvSpPr>
              <p:nvPr/>
            </p:nvSpPr>
            <p:spPr bwMode="auto">
              <a:xfrm>
                <a:off x="884" y="2192"/>
                <a:ext cx="25" cy="33"/>
              </a:xfrm>
              <a:custGeom>
                <a:avLst/>
                <a:gdLst>
                  <a:gd name="T0" fmla="*/ 0 w 25"/>
                  <a:gd name="T1" fmla="*/ 0 h 33"/>
                  <a:gd name="T2" fmla="*/ 24 w 25"/>
                  <a:gd name="T3" fmla="*/ 32 h 33"/>
                  <a:gd name="T4" fmla="*/ 0 60000 65536"/>
                  <a:gd name="T5" fmla="*/ 0 60000 65536"/>
                  <a:gd name="T6" fmla="*/ 0 w 25"/>
                  <a:gd name="T7" fmla="*/ 0 h 33"/>
                  <a:gd name="T8" fmla="*/ 25 w 25"/>
                  <a:gd name="T9" fmla="*/ 33 h 33"/>
                </a:gdLst>
                <a:ahLst/>
                <a:cxnLst>
                  <a:cxn ang="T4">
                    <a:pos x="T0" y="T1"/>
                  </a:cxn>
                  <a:cxn ang="T5">
                    <a:pos x="T2" y="T3"/>
                  </a:cxn>
                </a:cxnLst>
                <a:rect l="T6" t="T7" r="T8" b="T9"/>
                <a:pathLst>
                  <a:path w="25" h="33">
                    <a:moveTo>
                      <a:pt x="0" y="0"/>
                    </a:moveTo>
                    <a:lnTo>
                      <a:pt x="24"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59" name="Freeform 119"/>
              <p:cNvSpPr>
                <a:spLocks/>
              </p:cNvSpPr>
              <p:nvPr/>
            </p:nvSpPr>
            <p:spPr bwMode="auto">
              <a:xfrm>
                <a:off x="868" y="2192"/>
                <a:ext cx="17" cy="33"/>
              </a:xfrm>
              <a:custGeom>
                <a:avLst/>
                <a:gdLst>
                  <a:gd name="T0" fmla="*/ 16 w 17"/>
                  <a:gd name="T1" fmla="*/ 0 h 33"/>
                  <a:gd name="T2" fmla="*/ 0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16"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0" name="Freeform 120"/>
              <p:cNvSpPr>
                <a:spLocks/>
              </p:cNvSpPr>
              <p:nvPr/>
            </p:nvSpPr>
            <p:spPr bwMode="auto">
              <a:xfrm>
                <a:off x="884" y="2232"/>
                <a:ext cx="17" cy="33"/>
              </a:xfrm>
              <a:custGeom>
                <a:avLst/>
                <a:gdLst>
                  <a:gd name="T0" fmla="*/ 0 w 17"/>
                  <a:gd name="T1" fmla="*/ 0 h 33"/>
                  <a:gd name="T2" fmla="*/ 16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0" y="0"/>
                    </a:moveTo>
                    <a:lnTo>
                      <a:pt x="16"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1" name="Freeform 121"/>
              <p:cNvSpPr>
                <a:spLocks/>
              </p:cNvSpPr>
              <p:nvPr/>
            </p:nvSpPr>
            <p:spPr bwMode="auto">
              <a:xfrm>
                <a:off x="868" y="2232"/>
                <a:ext cx="17" cy="33"/>
              </a:xfrm>
              <a:custGeom>
                <a:avLst/>
                <a:gdLst>
                  <a:gd name="T0" fmla="*/ 16 w 17"/>
                  <a:gd name="T1" fmla="*/ 0 h 33"/>
                  <a:gd name="T2" fmla="*/ 0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16"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2" name="Freeform 122"/>
              <p:cNvSpPr>
                <a:spLocks/>
              </p:cNvSpPr>
              <p:nvPr/>
            </p:nvSpPr>
            <p:spPr bwMode="auto">
              <a:xfrm>
                <a:off x="908" y="2112"/>
                <a:ext cx="47" cy="41"/>
              </a:xfrm>
              <a:custGeom>
                <a:avLst/>
                <a:gdLst>
                  <a:gd name="T0" fmla="*/ 46 w 47"/>
                  <a:gd name="T1" fmla="*/ 0 h 41"/>
                  <a:gd name="T2" fmla="*/ 0 w 47"/>
                  <a:gd name="T3" fmla="*/ 40 h 41"/>
                  <a:gd name="T4" fmla="*/ 0 60000 65536"/>
                  <a:gd name="T5" fmla="*/ 0 60000 65536"/>
                  <a:gd name="T6" fmla="*/ 0 w 47"/>
                  <a:gd name="T7" fmla="*/ 0 h 41"/>
                  <a:gd name="T8" fmla="*/ 47 w 47"/>
                  <a:gd name="T9" fmla="*/ 41 h 41"/>
                </a:gdLst>
                <a:ahLst/>
                <a:cxnLst>
                  <a:cxn ang="T4">
                    <a:pos x="T0" y="T1"/>
                  </a:cxn>
                  <a:cxn ang="T5">
                    <a:pos x="T2" y="T3"/>
                  </a:cxn>
                </a:cxnLst>
                <a:rect l="T6" t="T7" r="T8" b="T9"/>
                <a:pathLst>
                  <a:path w="47" h="41">
                    <a:moveTo>
                      <a:pt x="46" y="0"/>
                    </a:moveTo>
                    <a:lnTo>
                      <a:pt x="0"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3" name="Freeform 123"/>
              <p:cNvSpPr>
                <a:spLocks/>
              </p:cNvSpPr>
              <p:nvPr/>
            </p:nvSpPr>
            <p:spPr bwMode="auto">
              <a:xfrm>
                <a:off x="923" y="2152"/>
                <a:ext cx="40" cy="33"/>
              </a:xfrm>
              <a:custGeom>
                <a:avLst/>
                <a:gdLst>
                  <a:gd name="T0" fmla="*/ 39 w 40"/>
                  <a:gd name="T1" fmla="*/ 0 h 33"/>
                  <a:gd name="T2" fmla="*/ 0 w 40"/>
                  <a:gd name="T3" fmla="*/ 32 h 33"/>
                  <a:gd name="T4" fmla="*/ 0 60000 65536"/>
                  <a:gd name="T5" fmla="*/ 0 60000 65536"/>
                  <a:gd name="T6" fmla="*/ 0 w 40"/>
                  <a:gd name="T7" fmla="*/ 0 h 33"/>
                  <a:gd name="T8" fmla="*/ 40 w 40"/>
                  <a:gd name="T9" fmla="*/ 33 h 33"/>
                </a:gdLst>
                <a:ahLst/>
                <a:cxnLst>
                  <a:cxn ang="T4">
                    <a:pos x="T0" y="T1"/>
                  </a:cxn>
                  <a:cxn ang="T5">
                    <a:pos x="T2" y="T3"/>
                  </a:cxn>
                </a:cxnLst>
                <a:rect l="T6" t="T7" r="T8" b="T9"/>
                <a:pathLst>
                  <a:path w="40" h="33">
                    <a:moveTo>
                      <a:pt x="39"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4" name="Freeform 124"/>
              <p:cNvSpPr>
                <a:spLocks/>
              </p:cNvSpPr>
              <p:nvPr/>
            </p:nvSpPr>
            <p:spPr bwMode="auto">
              <a:xfrm>
                <a:off x="938" y="2192"/>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5" name="Freeform 125"/>
              <p:cNvSpPr>
                <a:spLocks/>
              </p:cNvSpPr>
              <p:nvPr/>
            </p:nvSpPr>
            <p:spPr bwMode="auto">
              <a:xfrm>
                <a:off x="954" y="2224"/>
                <a:ext cx="24" cy="41"/>
              </a:xfrm>
              <a:custGeom>
                <a:avLst/>
                <a:gdLst>
                  <a:gd name="T0" fmla="*/ 23 w 24"/>
                  <a:gd name="T1" fmla="*/ 0 h 41"/>
                  <a:gd name="T2" fmla="*/ 0 w 24"/>
                  <a:gd name="T3" fmla="*/ 40 h 41"/>
                  <a:gd name="T4" fmla="*/ 0 60000 65536"/>
                  <a:gd name="T5" fmla="*/ 0 60000 65536"/>
                  <a:gd name="T6" fmla="*/ 0 w 24"/>
                  <a:gd name="T7" fmla="*/ 0 h 41"/>
                  <a:gd name="T8" fmla="*/ 24 w 24"/>
                  <a:gd name="T9" fmla="*/ 41 h 41"/>
                </a:gdLst>
                <a:ahLst/>
                <a:cxnLst>
                  <a:cxn ang="T4">
                    <a:pos x="T0" y="T1"/>
                  </a:cxn>
                  <a:cxn ang="T5">
                    <a:pos x="T2" y="T3"/>
                  </a:cxn>
                </a:cxnLst>
                <a:rect l="T6" t="T7" r="T8" b="T9"/>
                <a:pathLst>
                  <a:path w="24" h="41">
                    <a:moveTo>
                      <a:pt x="23" y="0"/>
                    </a:moveTo>
                    <a:lnTo>
                      <a:pt x="0"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6" name="Freeform 126"/>
              <p:cNvSpPr>
                <a:spLocks/>
              </p:cNvSpPr>
              <p:nvPr/>
            </p:nvSpPr>
            <p:spPr bwMode="auto">
              <a:xfrm>
                <a:off x="969" y="2264"/>
                <a:ext cx="17" cy="41"/>
              </a:xfrm>
              <a:custGeom>
                <a:avLst/>
                <a:gdLst>
                  <a:gd name="T0" fmla="*/ 16 w 17"/>
                  <a:gd name="T1" fmla="*/ 0 h 41"/>
                  <a:gd name="T2" fmla="*/ 0 w 17"/>
                  <a:gd name="T3" fmla="*/ 40 h 41"/>
                  <a:gd name="T4" fmla="*/ 0 60000 65536"/>
                  <a:gd name="T5" fmla="*/ 0 60000 65536"/>
                  <a:gd name="T6" fmla="*/ 0 w 17"/>
                  <a:gd name="T7" fmla="*/ 0 h 41"/>
                  <a:gd name="T8" fmla="*/ 17 w 17"/>
                  <a:gd name="T9" fmla="*/ 41 h 41"/>
                </a:gdLst>
                <a:ahLst/>
                <a:cxnLst>
                  <a:cxn ang="T4">
                    <a:pos x="T0" y="T1"/>
                  </a:cxn>
                  <a:cxn ang="T5">
                    <a:pos x="T2" y="T3"/>
                  </a:cxn>
                </a:cxnLst>
                <a:rect l="T6" t="T7" r="T8" b="T9"/>
                <a:pathLst>
                  <a:path w="17" h="41">
                    <a:moveTo>
                      <a:pt x="16" y="0"/>
                    </a:moveTo>
                    <a:lnTo>
                      <a:pt x="0"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7" name="Freeform 127"/>
              <p:cNvSpPr>
                <a:spLocks/>
              </p:cNvSpPr>
              <p:nvPr/>
            </p:nvSpPr>
            <p:spPr bwMode="auto">
              <a:xfrm>
                <a:off x="814" y="2112"/>
                <a:ext cx="55" cy="41"/>
              </a:xfrm>
              <a:custGeom>
                <a:avLst/>
                <a:gdLst>
                  <a:gd name="T0" fmla="*/ 0 w 55"/>
                  <a:gd name="T1" fmla="*/ 0 h 41"/>
                  <a:gd name="T2" fmla="*/ 54 w 55"/>
                  <a:gd name="T3" fmla="*/ 40 h 41"/>
                  <a:gd name="T4" fmla="*/ 0 60000 65536"/>
                  <a:gd name="T5" fmla="*/ 0 60000 65536"/>
                  <a:gd name="T6" fmla="*/ 0 w 55"/>
                  <a:gd name="T7" fmla="*/ 0 h 41"/>
                  <a:gd name="T8" fmla="*/ 55 w 55"/>
                  <a:gd name="T9" fmla="*/ 41 h 41"/>
                </a:gdLst>
                <a:ahLst/>
                <a:cxnLst>
                  <a:cxn ang="T4">
                    <a:pos x="T0" y="T1"/>
                  </a:cxn>
                  <a:cxn ang="T5">
                    <a:pos x="T2" y="T3"/>
                  </a:cxn>
                </a:cxnLst>
                <a:rect l="T6" t="T7" r="T8" b="T9"/>
                <a:pathLst>
                  <a:path w="55" h="41">
                    <a:moveTo>
                      <a:pt x="0" y="0"/>
                    </a:moveTo>
                    <a:lnTo>
                      <a:pt x="54"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8" name="Freeform 128"/>
              <p:cNvSpPr>
                <a:spLocks/>
              </p:cNvSpPr>
              <p:nvPr/>
            </p:nvSpPr>
            <p:spPr bwMode="auto">
              <a:xfrm>
                <a:off x="807" y="2152"/>
                <a:ext cx="47" cy="41"/>
              </a:xfrm>
              <a:custGeom>
                <a:avLst/>
                <a:gdLst>
                  <a:gd name="T0" fmla="*/ 0 w 47"/>
                  <a:gd name="T1" fmla="*/ 0 h 41"/>
                  <a:gd name="T2" fmla="*/ 46 w 47"/>
                  <a:gd name="T3" fmla="*/ 40 h 41"/>
                  <a:gd name="T4" fmla="*/ 0 60000 65536"/>
                  <a:gd name="T5" fmla="*/ 0 60000 65536"/>
                  <a:gd name="T6" fmla="*/ 0 w 47"/>
                  <a:gd name="T7" fmla="*/ 0 h 41"/>
                  <a:gd name="T8" fmla="*/ 47 w 47"/>
                  <a:gd name="T9" fmla="*/ 41 h 41"/>
                </a:gdLst>
                <a:ahLst/>
                <a:cxnLst>
                  <a:cxn ang="T4">
                    <a:pos x="T0" y="T1"/>
                  </a:cxn>
                  <a:cxn ang="T5">
                    <a:pos x="T2" y="T3"/>
                  </a:cxn>
                </a:cxnLst>
                <a:rect l="T6" t="T7" r="T8" b="T9"/>
                <a:pathLst>
                  <a:path w="47" h="41">
                    <a:moveTo>
                      <a:pt x="0" y="0"/>
                    </a:moveTo>
                    <a:lnTo>
                      <a:pt x="46"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69" name="Freeform 129"/>
              <p:cNvSpPr>
                <a:spLocks/>
              </p:cNvSpPr>
              <p:nvPr/>
            </p:nvSpPr>
            <p:spPr bwMode="auto">
              <a:xfrm>
                <a:off x="799" y="2192"/>
                <a:ext cx="39" cy="41"/>
              </a:xfrm>
              <a:custGeom>
                <a:avLst/>
                <a:gdLst>
                  <a:gd name="T0" fmla="*/ 0 w 39"/>
                  <a:gd name="T1" fmla="*/ 0 h 41"/>
                  <a:gd name="T2" fmla="*/ 38 w 39"/>
                  <a:gd name="T3" fmla="*/ 40 h 41"/>
                  <a:gd name="T4" fmla="*/ 0 60000 65536"/>
                  <a:gd name="T5" fmla="*/ 0 60000 65536"/>
                  <a:gd name="T6" fmla="*/ 0 w 39"/>
                  <a:gd name="T7" fmla="*/ 0 h 41"/>
                  <a:gd name="T8" fmla="*/ 39 w 39"/>
                  <a:gd name="T9" fmla="*/ 41 h 41"/>
                </a:gdLst>
                <a:ahLst/>
                <a:cxnLst>
                  <a:cxn ang="T4">
                    <a:pos x="T0" y="T1"/>
                  </a:cxn>
                  <a:cxn ang="T5">
                    <a:pos x="T2" y="T3"/>
                  </a:cxn>
                </a:cxnLst>
                <a:rect l="T6" t="T7" r="T8" b="T9"/>
                <a:pathLst>
                  <a:path w="39" h="41">
                    <a:moveTo>
                      <a:pt x="0" y="0"/>
                    </a:moveTo>
                    <a:lnTo>
                      <a:pt x="38"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70" name="Freeform 130"/>
              <p:cNvSpPr>
                <a:spLocks/>
              </p:cNvSpPr>
              <p:nvPr/>
            </p:nvSpPr>
            <p:spPr bwMode="auto">
              <a:xfrm>
                <a:off x="791" y="223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71" name="Freeform 131"/>
              <p:cNvSpPr>
                <a:spLocks/>
              </p:cNvSpPr>
              <p:nvPr/>
            </p:nvSpPr>
            <p:spPr bwMode="auto">
              <a:xfrm>
                <a:off x="783" y="2264"/>
                <a:ext cx="17" cy="41"/>
              </a:xfrm>
              <a:custGeom>
                <a:avLst/>
                <a:gdLst>
                  <a:gd name="T0" fmla="*/ 0 w 17"/>
                  <a:gd name="T1" fmla="*/ 0 h 41"/>
                  <a:gd name="T2" fmla="*/ 16 w 17"/>
                  <a:gd name="T3" fmla="*/ 40 h 41"/>
                  <a:gd name="T4" fmla="*/ 0 60000 65536"/>
                  <a:gd name="T5" fmla="*/ 0 60000 65536"/>
                  <a:gd name="T6" fmla="*/ 0 w 17"/>
                  <a:gd name="T7" fmla="*/ 0 h 41"/>
                  <a:gd name="T8" fmla="*/ 17 w 17"/>
                  <a:gd name="T9" fmla="*/ 41 h 41"/>
                </a:gdLst>
                <a:ahLst/>
                <a:cxnLst>
                  <a:cxn ang="T4">
                    <a:pos x="T0" y="T1"/>
                  </a:cxn>
                  <a:cxn ang="T5">
                    <a:pos x="T2" y="T3"/>
                  </a:cxn>
                </a:cxnLst>
                <a:rect l="T6" t="T7" r="T8" b="T9"/>
                <a:pathLst>
                  <a:path w="17" h="41">
                    <a:moveTo>
                      <a:pt x="0" y="0"/>
                    </a:moveTo>
                    <a:lnTo>
                      <a:pt x="16" y="40"/>
                    </a:lnTo>
                  </a:path>
                </a:pathLst>
              </a:custGeom>
              <a:noFill/>
              <a:ln w="12700" cap="rnd" cmpd="sng">
                <a:solidFill>
                  <a:srgbClr val="969696"/>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772" name="Rectangle 132"/>
              <p:cNvSpPr>
                <a:spLocks noChangeArrowheads="1"/>
              </p:cNvSpPr>
              <p:nvPr/>
            </p:nvSpPr>
            <p:spPr bwMode="auto">
              <a:xfrm>
                <a:off x="884" y="1800"/>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3" name="Rectangle 133"/>
              <p:cNvSpPr>
                <a:spLocks noChangeArrowheads="1"/>
              </p:cNvSpPr>
              <p:nvPr/>
            </p:nvSpPr>
            <p:spPr bwMode="auto">
              <a:xfrm>
                <a:off x="884" y="1816"/>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4" name="Rectangle 134"/>
              <p:cNvSpPr>
                <a:spLocks noChangeArrowheads="1"/>
              </p:cNvSpPr>
              <p:nvPr/>
            </p:nvSpPr>
            <p:spPr bwMode="auto">
              <a:xfrm>
                <a:off x="884" y="1832"/>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5" name="Rectangle 135"/>
              <p:cNvSpPr>
                <a:spLocks noChangeArrowheads="1"/>
              </p:cNvSpPr>
              <p:nvPr/>
            </p:nvSpPr>
            <p:spPr bwMode="auto">
              <a:xfrm>
                <a:off x="884" y="1848"/>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6" name="Rectangle 136"/>
              <p:cNvSpPr>
                <a:spLocks noChangeArrowheads="1"/>
              </p:cNvSpPr>
              <p:nvPr/>
            </p:nvSpPr>
            <p:spPr bwMode="auto">
              <a:xfrm>
                <a:off x="884" y="1864"/>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7" name="Rectangle 137"/>
              <p:cNvSpPr>
                <a:spLocks noChangeArrowheads="1"/>
              </p:cNvSpPr>
              <p:nvPr/>
            </p:nvSpPr>
            <p:spPr bwMode="auto">
              <a:xfrm>
                <a:off x="884" y="1880"/>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8" name="Rectangle 138"/>
              <p:cNvSpPr>
                <a:spLocks noChangeArrowheads="1"/>
              </p:cNvSpPr>
              <p:nvPr/>
            </p:nvSpPr>
            <p:spPr bwMode="auto">
              <a:xfrm>
                <a:off x="1046" y="1832"/>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79" name="Rectangle 139"/>
              <p:cNvSpPr>
                <a:spLocks noChangeArrowheads="1"/>
              </p:cNvSpPr>
              <p:nvPr/>
            </p:nvSpPr>
            <p:spPr bwMode="auto">
              <a:xfrm>
                <a:off x="1046" y="1848"/>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0" name="Rectangle 140"/>
              <p:cNvSpPr>
                <a:spLocks noChangeArrowheads="1"/>
              </p:cNvSpPr>
              <p:nvPr/>
            </p:nvSpPr>
            <p:spPr bwMode="auto">
              <a:xfrm>
                <a:off x="1046" y="1864"/>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1" name="Rectangle 141"/>
              <p:cNvSpPr>
                <a:spLocks noChangeArrowheads="1"/>
              </p:cNvSpPr>
              <p:nvPr/>
            </p:nvSpPr>
            <p:spPr bwMode="auto">
              <a:xfrm>
                <a:off x="1046" y="1880"/>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2" name="Rectangle 142"/>
              <p:cNvSpPr>
                <a:spLocks noChangeArrowheads="1"/>
              </p:cNvSpPr>
              <p:nvPr/>
            </p:nvSpPr>
            <p:spPr bwMode="auto">
              <a:xfrm>
                <a:off x="729" y="1832"/>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3" name="Rectangle 143"/>
              <p:cNvSpPr>
                <a:spLocks noChangeArrowheads="1"/>
              </p:cNvSpPr>
              <p:nvPr/>
            </p:nvSpPr>
            <p:spPr bwMode="auto">
              <a:xfrm>
                <a:off x="729" y="1848"/>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4" name="Rectangle 144"/>
              <p:cNvSpPr>
                <a:spLocks noChangeArrowheads="1"/>
              </p:cNvSpPr>
              <p:nvPr/>
            </p:nvSpPr>
            <p:spPr bwMode="auto">
              <a:xfrm>
                <a:off x="729" y="1864"/>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5" name="Rectangle 145"/>
              <p:cNvSpPr>
                <a:spLocks noChangeArrowheads="1"/>
              </p:cNvSpPr>
              <p:nvPr/>
            </p:nvSpPr>
            <p:spPr bwMode="auto">
              <a:xfrm>
                <a:off x="729" y="1880"/>
                <a:ext cx="1" cy="1"/>
              </a:xfrm>
              <a:prstGeom prst="rect">
                <a:avLst/>
              </a:prstGeom>
              <a:solidFill>
                <a:srgbClr val="000000"/>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6" name="Oval 146"/>
              <p:cNvSpPr>
                <a:spLocks noChangeArrowheads="1"/>
              </p:cNvSpPr>
              <p:nvPr/>
            </p:nvSpPr>
            <p:spPr bwMode="auto">
              <a:xfrm>
                <a:off x="718" y="1876"/>
                <a:ext cx="15" cy="16"/>
              </a:xfrm>
              <a:prstGeom prst="ellipse">
                <a:avLst/>
              </a:prstGeom>
              <a:solidFill>
                <a:srgbClr val="000000"/>
              </a:solidFill>
              <a:ln w="12700">
                <a:solidFill>
                  <a:srgbClr val="969696"/>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7" name="Oval 147"/>
              <p:cNvSpPr>
                <a:spLocks noChangeArrowheads="1"/>
              </p:cNvSpPr>
              <p:nvPr/>
            </p:nvSpPr>
            <p:spPr bwMode="auto">
              <a:xfrm>
                <a:off x="872" y="1876"/>
                <a:ext cx="24" cy="16"/>
              </a:xfrm>
              <a:prstGeom prst="ellipse">
                <a:avLst/>
              </a:prstGeom>
              <a:solidFill>
                <a:srgbClr val="000000"/>
              </a:solidFill>
              <a:ln w="12700">
                <a:solidFill>
                  <a:srgbClr val="969696"/>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88" name="Oval 148"/>
              <p:cNvSpPr>
                <a:spLocks noChangeArrowheads="1"/>
              </p:cNvSpPr>
              <p:nvPr/>
            </p:nvSpPr>
            <p:spPr bwMode="auto">
              <a:xfrm>
                <a:off x="1035" y="1876"/>
                <a:ext cx="16" cy="16"/>
              </a:xfrm>
              <a:prstGeom prst="ellipse">
                <a:avLst/>
              </a:prstGeom>
              <a:solidFill>
                <a:srgbClr val="000000"/>
              </a:solidFill>
              <a:ln w="12700">
                <a:solidFill>
                  <a:srgbClr val="969696"/>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638" name="Group 149"/>
            <p:cNvGrpSpPr>
              <a:grpSpLocks/>
            </p:cNvGrpSpPr>
            <p:nvPr/>
          </p:nvGrpSpPr>
          <p:grpSpPr bwMode="auto">
            <a:xfrm>
              <a:off x="1310" y="1702"/>
              <a:ext cx="234" cy="343"/>
              <a:chOff x="718" y="1800"/>
              <a:chExt cx="333" cy="593"/>
            </a:xfrm>
          </p:grpSpPr>
          <p:sp>
            <p:nvSpPr>
              <p:cNvPr id="3639" name="Freeform 150"/>
              <p:cNvSpPr>
                <a:spLocks/>
              </p:cNvSpPr>
              <p:nvPr/>
            </p:nvSpPr>
            <p:spPr bwMode="auto">
              <a:xfrm>
                <a:off x="729" y="1800"/>
                <a:ext cx="318" cy="33"/>
              </a:xfrm>
              <a:custGeom>
                <a:avLst/>
                <a:gdLst>
                  <a:gd name="T0" fmla="*/ 0 w 318"/>
                  <a:gd name="T1" fmla="*/ 32 h 33"/>
                  <a:gd name="T2" fmla="*/ 31 w 318"/>
                  <a:gd name="T3" fmla="*/ 0 h 33"/>
                  <a:gd name="T4" fmla="*/ 286 w 318"/>
                  <a:gd name="T5" fmla="*/ 0 h 33"/>
                  <a:gd name="T6" fmla="*/ 317 w 318"/>
                  <a:gd name="T7" fmla="*/ 32 h 33"/>
                  <a:gd name="T8" fmla="*/ 0 w 318"/>
                  <a:gd name="T9" fmla="*/ 32 h 33"/>
                  <a:gd name="T10" fmla="*/ 0 60000 65536"/>
                  <a:gd name="T11" fmla="*/ 0 60000 65536"/>
                  <a:gd name="T12" fmla="*/ 0 60000 65536"/>
                  <a:gd name="T13" fmla="*/ 0 60000 65536"/>
                  <a:gd name="T14" fmla="*/ 0 60000 65536"/>
                  <a:gd name="T15" fmla="*/ 0 w 318"/>
                  <a:gd name="T16" fmla="*/ 0 h 33"/>
                  <a:gd name="T17" fmla="*/ 318 w 318"/>
                  <a:gd name="T18" fmla="*/ 33 h 33"/>
                </a:gdLst>
                <a:ahLst/>
                <a:cxnLst>
                  <a:cxn ang="T10">
                    <a:pos x="T0" y="T1"/>
                  </a:cxn>
                  <a:cxn ang="T11">
                    <a:pos x="T2" y="T3"/>
                  </a:cxn>
                  <a:cxn ang="T12">
                    <a:pos x="T4" y="T5"/>
                  </a:cxn>
                  <a:cxn ang="T13">
                    <a:pos x="T6" y="T7"/>
                  </a:cxn>
                  <a:cxn ang="T14">
                    <a:pos x="T8" y="T9"/>
                  </a:cxn>
                </a:cxnLst>
                <a:rect l="T15" t="T16" r="T17" b="T18"/>
                <a:pathLst>
                  <a:path w="318" h="33">
                    <a:moveTo>
                      <a:pt x="0" y="32"/>
                    </a:moveTo>
                    <a:lnTo>
                      <a:pt x="31" y="0"/>
                    </a:lnTo>
                    <a:lnTo>
                      <a:pt x="286" y="0"/>
                    </a:lnTo>
                    <a:lnTo>
                      <a:pt x="317" y="32"/>
                    </a:ln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0" name="Freeform 151"/>
              <p:cNvSpPr>
                <a:spLocks/>
              </p:cNvSpPr>
              <p:nvPr/>
            </p:nvSpPr>
            <p:spPr bwMode="auto">
              <a:xfrm>
                <a:off x="768" y="1832"/>
                <a:ext cx="241" cy="561"/>
              </a:xfrm>
              <a:custGeom>
                <a:avLst/>
                <a:gdLst>
                  <a:gd name="T0" fmla="*/ 0 w 241"/>
                  <a:gd name="T1" fmla="*/ 0 h 561"/>
                  <a:gd name="T2" fmla="*/ 240 w 241"/>
                  <a:gd name="T3" fmla="*/ 560 h 561"/>
                  <a:gd name="T4" fmla="*/ 0 60000 65536"/>
                  <a:gd name="T5" fmla="*/ 0 60000 65536"/>
                  <a:gd name="T6" fmla="*/ 0 w 241"/>
                  <a:gd name="T7" fmla="*/ 0 h 561"/>
                  <a:gd name="T8" fmla="*/ 241 w 241"/>
                  <a:gd name="T9" fmla="*/ 561 h 561"/>
                </a:gdLst>
                <a:ahLst/>
                <a:cxnLst>
                  <a:cxn ang="T4">
                    <a:pos x="T0" y="T1"/>
                  </a:cxn>
                  <a:cxn ang="T5">
                    <a:pos x="T2" y="T3"/>
                  </a:cxn>
                </a:cxnLst>
                <a:rect l="T6" t="T7" r="T8" b="T9"/>
                <a:pathLst>
                  <a:path w="241" h="561">
                    <a:moveTo>
                      <a:pt x="0" y="0"/>
                    </a:moveTo>
                    <a:lnTo>
                      <a:pt x="240" y="56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1" name="Freeform 152"/>
              <p:cNvSpPr>
                <a:spLocks/>
              </p:cNvSpPr>
              <p:nvPr/>
            </p:nvSpPr>
            <p:spPr bwMode="auto">
              <a:xfrm>
                <a:off x="768" y="1832"/>
                <a:ext cx="241" cy="561"/>
              </a:xfrm>
              <a:custGeom>
                <a:avLst/>
                <a:gdLst>
                  <a:gd name="T0" fmla="*/ 240 w 241"/>
                  <a:gd name="T1" fmla="*/ 0 h 561"/>
                  <a:gd name="T2" fmla="*/ 0 w 241"/>
                  <a:gd name="T3" fmla="*/ 560 h 561"/>
                  <a:gd name="T4" fmla="*/ 0 60000 65536"/>
                  <a:gd name="T5" fmla="*/ 0 60000 65536"/>
                  <a:gd name="T6" fmla="*/ 0 w 241"/>
                  <a:gd name="T7" fmla="*/ 0 h 561"/>
                  <a:gd name="T8" fmla="*/ 241 w 241"/>
                  <a:gd name="T9" fmla="*/ 561 h 561"/>
                </a:gdLst>
                <a:ahLst/>
                <a:cxnLst>
                  <a:cxn ang="T4">
                    <a:pos x="T0" y="T1"/>
                  </a:cxn>
                  <a:cxn ang="T5">
                    <a:pos x="T2" y="T3"/>
                  </a:cxn>
                </a:cxnLst>
                <a:rect l="T6" t="T7" r="T8" b="T9"/>
                <a:pathLst>
                  <a:path w="241" h="561">
                    <a:moveTo>
                      <a:pt x="240" y="0"/>
                    </a:moveTo>
                    <a:lnTo>
                      <a:pt x="0" y="56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2" name="Freeform 153"/>
              <p:cNvSpPr>
                <a:spLocks/>
              </p:cNvSpPr>
              <p:nvPr/>
            </p:nvSpPr>
            <p:spPr bwMode="auto">
              <a:xfrm>
                <a:off x="931" y="1952"/>
                <a:ext cx="78" cy="441"/>
              </a:xfrm>
              <a:custGeom>
                <a:avLst/>
                <a:gdLst>
                  <a:gd name="T0" fmla="*/ 0 w 78"/>
                  <a:gd name="T1" fmla="*/ 0 h 441"/>
                  <a:gd name="T2" fmla="*/ 77 w 78"/>
                  <a:gd name="T3" fmla="*/ 440 h 441"/>
                  <a:gd name="T4" fmla="*/ 0 60000 65536"/>
                  <a:gd name="T5" fmla="*/ 0 60000 65536"/>
                  <a:gd name="T6" fmla="*/ 0 w 78"/>
                  <a:gd name="T7" fmla="*/ 0 h 441"/>
                  <a:gd name="T8" fmla="*/ 78 w 78"/>
                  <a:gd name="T9" fmla="*/ 441 h 441"/>
                </a:gdLst>
                <a:ahLst/>
                <a:cxnLst>
                  <a:cxn ang="T4">
                    <a:pos x="T0" y="T1"/>
                  </a:cxn>
                  <a:cxn ang="T5">
                    <a:pos x="T2" y="T3"/>
                  </a:cxn>
                </a:cxnLst>
                <a:rect l="T6" t="T7" r="T8" b="T9"/>
                <a:pathLst>
                  <a:path w="78" h="441">
                    <a:moveTo>
                      <a:pt x="0" y="0"/>
                    </a:moveTo>
                    <a:lnTo>
                      <a:pt x="77" y="4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3" name="Freeform 154"/>
              <p:cNvSpPr>
                <a:spLocks/>
              </p:cNvSpPr>
              <p:nvPr/>
            </p:nvSpPr>
            <p:spPr bwMode="auto">
              <a:xfrm>
                <a:off x="760" y="1952"/>
                <a:ext cx="86" cy="441"/>
              </a:xfrm>
              <a:custGeom>
                <a:avLst/>
                <a:gdLst>
                  <a:gd name="T0" fmla="*/ 85 w 86"/>
                  <a:gd name="T1" fmla="*/ 0 h 441"/>
                  <a:gd name="T2" fmla="*/ 0 w 86"/>
                  <a:gd name="T3" fmla="*/ 440 h 441"/>
                  <a:gd name="T4" fmla="*/ 0 60000 65536"/>
                  <a:gd name="T5" fmla="*/ 0 60000 65536"/>
                  <a:gd name="T6" fmla="*/ 0 w 86"/>
                  <a:gd name="T7" fmla="*/ 0 h 441"/>
                  <a:gd name="T8" fmla="*/ 86 w 86"/>
                  <a:gd name="T9" fmla="*/ 441 h 441"/>
                </a:gdLst>
                <a:ahLst/>
                <a:cxnLst>
                  <a:cxn ang="T4">
                    <a:pos x="T0" y="T1"/>
                  </a:cxn>
                  <a:cxn ang="T5">
                    <a:pos x="T2" y="T3"/>
                  </a:cxn>
                </a:cxnLst>
                <a:rect l="T6" t="T7" r="T8" b="T9"/>
                <a:pathLst>
                  <a:path w="86" h="441">
                    <a:moveTo>
                      <a:pt x="85" y="0"/>
                    </a:moveTo>
                    <a:lnTo>
                      <a:pt x="0" y="4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4" name="Freeform 155"/>
              <p:cNvSpPr>
                <a:spLocks/>
              </p:cNvSpPr>
              <p:nvPr/>
            </p:nvSpPr>
            <p:spPr bwMode="auto">
              <a:xfrm>
                <a:off x="977" y="1832"/>
                <a:ext cx="1" cy="73"/>
              </a:xfrm>
              <a:custGeom>
                <a:avLst/>
                <a:gdLst>
                  <a:gd name="T0" fmla="*/ 0 w 1"/>
                  <a:gd name="T1" fmla="*/ 72 h 73"/>
                  <a:gd name="T2" fmla="*/ 0 w 1"/>
                  <a:gd name="T3" fmla="*/ 0 h 73"/>
                  <a:gd name="T4" fmla="*/ 0 60000 65536"/>
                  <a:gd name="T5" fmla="*/ 0 60000 65536"/>
                  <a:gd name="T6" fmla="*/ 0 w 1"/>
                  <a:gd name="T7" fmla="*/ 0 h 73"/>
                  <a:gd name="T8" fmla="*/ 1 w 1"/>
                  <a:gd name="T9" fmla="*/ 73 h 73"/>
                </a:gdLst>
                <a:ahLst/>
                <a:cxnLst>
                  <a:cxn ang="T4">
                    <a:pos x="T0" y="T1"/>
                  </a:cxn>
                  <a:cxn ang="T5">
                    <a:pos x="T2" y="T3"/>
                  </a:cxn>
                </a:cxnLst>
                <a:rect l="T6" t="T7" r="T8" b="T9"/>
                <a:pathLst>
                  <a:path w="1" h="73">
                    <a:moveTo>
                      <a:pt x="0" y="72"/>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5" name="Freeform 156"/>
              <p:cNvSpPr>
                <a:spLocks/>
              </p:cNvSpPr>
              <p:nvPr/>
            </p:nvSpPr>
            <p:spPr bwMode="auto">
              <a:xfrm>
                <a:off x="977" y="1840"/>
                <a:ext cx="24" cy="17"/>
              </a:xfrm>
              <a:custGeom>
                <a:avLst/>
                <a:gdLst>
                  <a:gd name="T0" fmla="*/ 0 w 24"/>
                  <a:gd name="T1" fmla="*/ 0 h 17"/>
                  <a:gd name="T2" fmla="*/ 23 w 24"/>
                  <a:gd name="T3" fmla="*/ 16 h 17"/>
                  <a:gd name="T4" fmla="*/ 0 60000 65536"/>
                  <a:gd name="T5" fmla="*/ 0 60000 65536"/>
                  <a:gd name="T6" fmla="*/ 0 w 24"/>
                  <a:gd name="T7" fmla="*/ 0 h 17"/>
                  <a:gd name="T8" fmla="*/ 24 w 24"/>
                  <a:gd name="T9" fmla="*/ 17 h 17"/>
                </a:gdLst>
                <a:ahLst/>
                <a:cxnLst>
                  <a:cxn ang="T4">
                    <a:pos x="T0" y="T1"/>
                  </a:cxn>
                  <a:cxn ang="T5">
                    <a:pos x="T2" y="T3"/>
                  </a:cxn>
                </a:cxnLst>
                <a:rect l="T6" t="T7" r="T8" b="T9"/>
                <a:pathLst>
                  <a:path w="24" h="17">
                    <a:moveTo>
                      <a:pt x="0" y="0"/>
                    </a:moveTo>
                    <a:lnTo>
                      <a:pt x="23" y="1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6" name="Freeform 157"/>
              <p:cNvSpPr>
                <a:spLocks/>
              </p:cNvSpPr>
              <p:nvPr/>
            </p:nvSpPr>
            <p:spPr bwMode="auto">
              <a:xfrm>
                <a:off x="977"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7" name="Freeform 158"/>
              <p:cNvSpPr>
                <a:spLocks/>
              </p:cNvSpPr>
              <p:nvPr/>
            </p:nvSpPr>
            <p:spPr bwMode="auto">
              <a:xfrm>
                <a:off x="946"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8" name="Freeform 159"/>
              <p:cNvSpPr>
                <a:spLocks/>
              </p:cNvSpPr>
              <p:nvPr/>
            </p:nvSpPr>
            <p:spPr bwMode="auto">
              <a:xfrm>
                <a:off x="915"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49" name="Freeform 160"/>
              <p:cNvSpPr>
                <a:spLocks/>
              </p:cNvSpPr>
              <p:nvPr/>
            </p:nvSpPr>
            <p:spPr bwMode="auto">
              <a:xfrm>
                <a:off x="884"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0" name="Freeform 161"/>
              <p:cNvSpPr>
                <a:spLocks/>
              </p:cNvSpPr>
              <p:nvPr/>
            </p:nvSpPr>
            <p:spPr bwMode="auto">
              <a:xfrm>
                <a:off x="853"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1" name="Freeform 162"/>
              <p:cNvSpPr>
                <a:spLocks/>
              </p:cNvSpPr>
              <p:nvPr/>
            </p:nvSpPr>
            <p:spPr bwMode="auto">
              <a:xfrm>
                <a:off x="822"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2" name="Freeform 163"/>
              <p:cNvSpPr>
                <a:spLocks/>
              </p:cNvSpPr>
              <p:nvPr/>
            </p:nvSpPr>
            <p:spPr bwMode="auto">
              <a:xfrm>
                <a:off x="791" y="1800"/>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3" name="Freeform 164"/>
              <p:cNvSpPr>
                <a:spLocks/>
              </p:cNvSpPr>
              <p:nvPr/>
            </p:nvSpPr>
            <p:spPr bwMode="auto">
              <a:xfrm>
                <a:off x="760" y="1800"/>
                <a:ext cx="32" cy="33"/>
              </a:xfrm>
              <a:custGeom>
                <a:avLst/>
                <a:gdLst>
                  <a:gd name="T0" fmla="*/ 0 w 32"/>
                  <a:gd name="T1" fmla="*/ 0 h 33"/>
                  <a:gd name="T2" fmla="*/ 31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0" y="0"/>
                    </a:moveTo>
                    <a:lnTo>
                      <a:pt x="31"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4" name="Freeform 165"/>
              <p:cNvSpPr>
                <a:spLocks/>
              </p:cNvSpPr>
              <p:nvPr/>
            </p:nvSpPr>
            <p:spPr bwMode="auto">
              <a:xfrm>
                <a:off x="791" y="1832"/>
                <a:ext cx="1" cy="73"/>
              </a:xfrm>
              <a:custGeom>
                <a:avLst/>
                <a:gdLst>
                  <a:gd name="T0" fmla="*/ 0 w 1"/>
                  <a:gd name="T1" fmla="*/ 72 h 73"/>
                  <a:gd name="T2" fmla="*/ 0 w 1"/>
                  <a:gd name="T3" fmla="*/ 0 h 73"/>
                  <a:gd name="T4" fmla="*/ 0 60000 65536"/>
                  <a:gd name="T5" fmla="*/ 0 60000 65536"/>
                  <a:gd name="T6" fmla="*/ 0 w 1"/>
                  <a:gd name="T7" fmla="*/ 0 h 73"/>
                  <a:gd name="T8" fmla="*/ 1 w 1"/>
                  <a:gd name="T9" fmla="*/ 73 h 73"/>
                </a:gdLst>
                <a:ahLst/>
                <a:cxnLst>
                  <a:cxn ang="T4">
                    <a:pos x="T0" y="T1"/>
                  </a:cxn>
                  <a:cxn ang="T5">
                    <a:pos x="T2" y="T3"/>
                  </a:cxn>
                </a:cxnLst>
                <a:rect l="T6" t="T7" r="T8" b="T9"/>
                <a:pathLst>
                  <a:path w="1" h="73">
                    <a:moveTo>
                      <a:pt x="0" y="72"/>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5" name="Freeform 166"/>
              <p:cNvSpPr>
                <a:spLocks/>
              </p:cNvSpPr>
              <p:nvPr/>
            </p:nvSpPr>
            <p:spPr bwMode="auto">
              <a:xfrm>
                <a:off x="776" y="1840"/>
                <a:ext cx="16" cy="17"/>
              </a:xfrm>
              <a:custGeom>
                <a:avLst/>
                <a:gdLst>
                  <a:gd name="T0" fmla="*/ 15 w 16"/>
                  <a:gd name="T1" fmla="*/ 0 h 17"/>
                  <a:gd name="T2" fmla="*/ 0 w 16"/>
                  <a:gd name="T3" fmla="*/ 16 h 17"/>
                  <a:gd name="T4" fmla="*/ 0 60000 65536"/>
                  <a:gd name="T5" fmla="*/ 0 60000 65536"/>
                  <a:gd name="T6" fmla="*/ 0 w 16"/>
                  <a:gd name="T7" fmla="*/ 0 h 17"/>
                  <a:gd name="T8" fmla="*/ 16 w 16"/>
                  <a:gd name="T9" fmla="*/ 17 h 17"/>
                </a:gdLst>
                <a:ahLst/>
                <a:cxnLst>
                  <a:cxn ang="T4">
                    <a:pos x="T0" y="T1"/>
                  </a:cxn>
                  <a:cxn ang="T5">
                    <a:pos x="T2" y="T3"/>
                  </a:cxn>
                </a:cxnLst>
                <a:rect l="T6" t="T7" r="T8" b="T9"/>
                <a:pathLst>
                  <a:path w="16" h="17">
                    <a:moveTo>
                      <a:pt x="15" y="0"/>
                    </a:moveTo>
                    <a:lnTo>
                      <a:pt x="0" y="1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6" name="Freeform 167"/>
              <p:cNvSpPr>
                <a:spLocks/>
              </p:cNvSpPr>
              <p:nvPr/>
            </p:nvSpPr>
            <p:spPr bwMode="auto">
              <a:xfrm>
                <a:off x="822" y="2072"/>
                <a:ext cx="125" cy="1"/>
              </a:xfrm>
              <a:custGeom>
                <a:avLst/>
                <a:gdLst>
                  <a:gd name="T0" fmla="*/ 124 w 125"/>
                  <a:gd name="T1" fmla="*/ 0 h 1"/>
                  <a:gd name="T2" fmla="*/ 0 w 125"/>
                  <a:gd name="T3" fmla="*/ 0 h 1"/>
                  <a:gd name="T4" fmla="*/ 0 60000 65536"/>
                  <a:gd name="T5" fmla="*/ 0 60000 65536"/>
                  <a:gd name="T6" fmla="*/ 0 w 125"/>
                  <a:gd name="T7" fmla="*/ 0 h 1"/>
                  <a:gd name="T8" fmla="*/ 125 w 125"/>
                  <a:gd name="T9" fmla="*/ 1 h 1"/>
                </a:gdLst>
                <a:ahLst/>
                <a:cxnLst>
                  <a:cxn ang="T4">
                    <a:pos x="T0" y="T1"/>
                  </a:cxn>
                  <a:cxn ang="T5">
                    <a:pos x="T2" y="T3"/>
                  </a:cxn>
                </a:cxnLst>
                <a:rect l="T6" t="T7" r="T8" b="T9"/>
                <a:pathLst>
                  <a:path w="125" h="1">
                    <a:moveTo>
                      <a:pt x="124"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7" name="Freeform 168"/>
              <p:cNvSpPr>
                <a:spLocks/>
              </p:cNvSpPr>
              <p:nvPr/>
            </p:nvSpPr>
            <p:spPr bwMode="auto">
              <a:xfrm>
                <a:off x="923" y="2072"/>
                <a:ext cx="24" cy="41"/>
              </a:xfrm>
              <a:custGeom>
                <a:avLst/>
                <a:gdLst>
                  <a:gd name="T0" fmla="*/ 23 w 24"/>
                  <a:gd name="T1" fmla="*/ 0 h 41"/>
                  <a:gd name="T2" fmla="*/ 0 w 24"/>
                  <a:gd name="T3" fmla="*/ 40 h 41"/>
                  <a:gd name="T4" fmla="*/ 0 60000 65536"/>
                  <a:gd name="T5" fmla="*/ 0 60000 65536"/>
                  <a:gd name="T6" fmla="*/ 0 w 24"/>
                  <a:gd name="T7" fmla="*/ 0 h 41"/>
                  <a:gd name="T8" fmla="*/ 24 w 24"/>
                  <a:gd name="T9" fmla="*/ 41 h 41"/>
                </a:gdLst>
                <a:ahLst/>
                <a:cxnLst>
                  <a:cxn ang="T4">
                    <a:pos x="T0" y="T1"/>
                  </a:cxn>
                  <a:cxn ang="T5">
                    <a:pos x="T2" y="T3"/>
                  </a:cxn>
                </a:cxnLst>
                <a:rect l="T6" t="T7" r="T8" b="T9"/>
                <a:pathLst>
                  <a:path w="24" h="41">
                    <a:moveTo>
                      <a:pt x="23" y="0"/>
                    </a:moveTo>
                    <a:lnTo>
                      <a:pt x="0"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8" name="Freeform 169"/>
              <p:cNvSpPr>
                <a:spLocks/>
              </p:cNvSpPr>
              <p:nvPr/>
            </p:nvSpPr>
            <p:spPr bwMode="auto">
              <a:xfrm>
                <a:off x="814" y="2112"/>
                <a:ext cx="149" cy="1"/>
              </a:xfrm>
              <a:custGeom>
                <a:avLst/>
                <a:gdLst>
                  <a:gd name="T0" fmla="*/ 148 w 149"/>
                  <a:gd name="T1" fmla="*/ 0 h 1"/>
                  <a:gd name="T2" fmla="*/ 0 w 149"/>
                  <a:gd name="T3" fmla="*/ 0 h 1"/>
                  <a:gd name="T4" fmla="*/ 0 60000 65536"/>
                  <a:gd name="T5" fmla="*/ 0 60000 65536"/>
                  <a:gd name="T6" fmla="*/ 0 w 149"/>
                  <a:gd name="T7" fmla="*/ 0 h 1"/>
                  <a:gd name="T8" fmla="*/ 149 w 149"/>
                  <a:gd name="T9" fmla="*/ 1 h 1"/>
                </a:gdLst>
                <a:ahLst/>
                <a:cxnLst>
                  <a:cxn ang="T4">
                    <a:pos x="T0" y="T1"/>
                  </a:cxn>
                  <a:cxn ang="T5">
                    <a:pos x="T2" y="T3"/>
                  </a:cxn>
                </a:cxnLst>
                <a:rect l="T6" t="T7" r="T8" b="T9"/>
                <a:pathLst>
                  <a:path w="149" h="1">
                    <a:moveTo>
                      <a:pt x="148"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59" name="Freeform 170"/>
              <p:cNvSpPr>
                <a:spLocks/>
              </p:cNvSpPr>
              <p:nvPr/>
            </p:nvSpPr>
            <p:spPr bwMode="auto">
              <a:xfrm>
                <a:off x="884" y="207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0" name="Freeform 171"/>
              <p:cNvSpPr>
                <a:spLocks/>
              </p:cNvSpPr>
              <p:nvPr/>
            </p:nvSpPr>
            <p:spPr bwMode="auto">
              <a:xfrm>
                <a:off x="822" y="207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1" name="Freeform 172"/>
              <p:cNvSpPr>
                <a:spLocks/>
              </p:cNvSpPr>
              <p:nvPr/>
            </p:nvSpPr>
            <p:spPr bwMode="auto">
              <a:xfrm>
                <a:off x="915" y="2072"/>
                <a:ext cx="1" cy="41"/>
              </a:xfrm>
              <a:custGeom>
                <a:avLst/>
                <a:gdLst>
                  <a:gd name="T0" fmla="*/ 0 w 1"/>
                  <a:gd name="T1" fmla="*/ 40 h 41"/>
                  <a:gd name="T2" fmla="*/ 0 w 1"/>
                  <a:gd name="T3" fmla="*/ 0 h 41"/>
                  <a:gd name="T4" fmla="*/ 0 60000 65536"/>
                  <a:gd name="T5" fmla="*/ 0 60000 65536"/>
                  <a:gd name="T6" fmla="*/ 0 w 1"/>
                  <a:gd name="T7" fmla="*/ 0 h 41"/>
                  <a:gd name="T8" fmla="*/ 1 w 1"/>
                  <a:gd name="T9" fmla="*/ 41 h 41"/>
                </a:gdLst>
                <a:ahLst/>
                <a:cxnLst>
                  <a:cxn ang="T4">
                    <a:pos x="T0" y="T1"/>
                  </a:cxn>
                  <a:cxn ang="T5">
                    <a:pos x="T2" y="T3"/>
                  </a:cxn>
                </a:cxnLst>
                <a:rect l="T6" t="T7" r="T8" b="T9"/>
                <a:pathLst>
                  <a:path w="1" h="41">
                    <a:moveTo>
                      <a:pt x="0" y="4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2" name="Freeform 173"/>
              <p:cNvSpPr>
                <a:spLocks/>
              </p:cNvSpPr>
              <p:nvPr/>
            </p:nvSpPr>
            <p:spPr bwMode="auto">
              <a:xfrm>
                <a:off x="853" y="2072"/>
                <a:ext cx="1" cy="41"/>
              </a:xfrm>
              <a:custGeom>
                <a:avLst/>
                <a:gdLst>
                  <a:gd name="T0" fmla="*/ 0 w 1"/>
                  <a:gd name="T1" fmla="*/ 40 h 41"/>
                  <a:gd name="T2" fmla="*/ 0 w 1"/>
                  <a:gd name="T3" fmla="*/ 0 h 41"/>
                  <a:gd name="T4" fmla="*/ 0 60000 65536"/>
                  <a:gd name="T5" fmla="*/ 0 60000 65536"/>
                  <a:gd name="T6" fmla="*/ 0 w 1"/>
                  <a:gd name="T7" fmla="*/ 0 h 41"/>
                  <a:gd name="T8" fmla="*/ 1 w 1"/>
                  <a:gd name="T9" fmla="*/ 41 h 41"/>
                </a:gdLst>
                <a:ahLst/>
                <a:cxnLst>
                  <a:cxn ang="T4">
                    <a:pos x="T0" y="T1"/>
                  </a:cxn>
                  <a:cxn ang="T5">
                    <a:pos x="T2" y="T3"/>
                  </a:cxn>
                </a:cxnLst>
                <a:rect l="T6" t="T7" r="T8" b="T9"/>
                <a:pathLst>
                  <a:path w="1" h="41">
                    <a:moveTo>
                      <a:pt x="0" y="4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3" name="Freeform 174"/>
              <p:cNvSpPr>
                <a:spLocks/>
              </p:cNvSpPr>
              <p:nvPr/>
            </p:nvSpPr>
            <p:spPr bwMode="auto">
              <a:xfrm>
                <a:off x="830" y="2032"/>
                <a:ext cx="117" cy="1"/>
              </a:xfrm>
              <a:custGeom>
                <a:avLst/>
                <a:gdLst>
                  <a:gd name="T0" fmla="*/ 116 w 117"/>
                  <a:gd name="T1" fmla="*/ 0 h 1"/>
                  <a:gd name="T2" fmla="*/ 0 w 117"/>
                  <a:gd name="T3" fmla="*/ 0 h 1"/>
                  <a:gd name="T4" fmla="*/ 0 60000 65536"/>
                  <a:gd name="T5" fmla="*/ 0 60000 65536"/>
                  <a:gd name="T6" fmla="*/ 0 w 117"/>
                  <a:gd name="T7" fmla="*/ 0 h 1"/>
                  <a:gd name="T8" fmla="*/ 117 w 117"/>
                  <a:gd name="T9" fmla="*/ 1 h 1"/>
                </a:gdLst>
                <a:ahLst/>
                <a:cxnLst>
                  <a:cxn ang="T4">
                    <a:pos x="T0" y="T1"/>
                  </a:cxn>
                  <a:cxn ang="T5">
                    <a:pos x="T2" y="T3"/>
                  </a:cxn>
                </a:cxnLst>
                <a:rect l="T6" t="T7" r="T8" b="T9"/>
                <a:pathLst>
                  <a:path w="117" h="1">
                    <a:moveTo>
                      <a:pt x="116"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4" name="Freeform 175"/>
              <p:cNvSpPr>
                <a:spLocks/>
              </p:cNvSpPr>
              <p:nvPr/>
            </p:nvSpPr>
            <p:spPr bwMode="auto">
              <a:xfrm>
                <a:off x="853" y="1896"/>
                <a:ext cx="125" cy="137"/>
              </a:xfrm>
              <a:custGeom>
                <a:avLst/>
                <a:gdLst>
                  <a:gd name="T0" fmla="*/ 124 w 125"/>
                  <a:gd name="T1" fmla="*/ 0 h 137"/>
                  <a:gd name="T2" fmla="*/ 0 w 125"/>
                  <a:gd name="T3" fmla="*/ 136 h 137"/>
                  <a:gd name="T4" fmla="*/ 0 60000 65536"/>
                  <a:gd name="T5" fmla="*/ 0 60000 65536"/>
                  <a:gd name="T6" fmla="*/ 0 w 125"/>
                  <a:gd name="T7" fmla="*/ 0 h 137"/>
                  <a:gd name="T8" fmla="*/ 125 w 125"/>
                  <a:gd name="T9" fmla="*/ 137 h 137"/>
                </a:gdLst>
                <a:ahLst/>
                <a:cxnLst>
                  <a:cxn ang="T4">
                    <a:pos x="T0" y="T1"/>
                  </a:cxn>
                  <a:cxn ang="T5">
                    <a:pos x="T2" y="T3"/>
                  </a:cxn>
                </a:cxnLst>
                <a:rect l="T6" t="T7" r="T8" b="T9"/>
                <a:pathLst>
                  <a:path w="125" h="137">
                    <a:moveTo>
                      <a:pt x="124" y="0"/>
                    </a:moveTo>
                    <a:lnTo>
                      <a:pt x="0" y="13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5" name="Freeform 176"/>
              <p:cNvSpPr>
                <a:spLocks/>
              </p:cNvSpPr>
              <p:nvPr/>
            </p:nvSpPr>
            <p:spPr bwMode="auto">
              <a:xfrm>
                <a:off x="799" y="1896"/>
                <a:ext cx="125" cy="137"/>
              </a:xfrm>
              <a:custGeom>
                <a:avLst/>
                <a:gdLst>
                  <a:gd name="T0" fmla="*/ 0 w 125"/>
                  <a:gd name="T1" fmla="*/ 0 h 137"/>
                  <a:gd name="T2" fmla="*/ 124 w 125"/>
                  <a:gd name="T3" fmla="*/ 136 h 137"/>
                  <a:gd name="T4" fmla="*/ 0 60000 65536"/>
                  <a:gd name="T5" fmla="*/ 0 60000 65536"/>
                  <a:gd name="T6" fmla="*/ 0 w 125"/>
                  <a:gd name="T7" fmla="*/ 0 h 137"/>
                  <a:gd name="T8" fmla="*/ 125 w 125"/>
                  <a:gd name="T9" fmla="*/ 137 h 137"/>
                </a:gdLst>
                <a:ahLst/>
                <a:cxnLst>
                  <a:cxn ang="T4">
                    <a:pos x="T0" y="T1"/>
                  </a:cxn>
                  <a:cxn ang="T5">
                    <a:pos x="T2" y="T3"/>
                  </a:cxn>
                </a:cxnLst>
                <a:rect l="T6" t="T7" r="T8" b="T9"/>
                <a:pathLst>
                  <a:path w="125" h="137">
                    <a:moveTo>
                      <a:pt x="0" y="0"/>
                    </a:moveTo>
                    <a:lnTo>
                      <a:pt x="124" y="13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6" name="Freeform 177"/>
              <p:cNvSpPr>
                <a:spLocks/>
              </p:cNvSpPr>
              <p:nvPr/>
            </p:nvSpPr>
            <p:spPr bwMode="auto">
              <a:xfrm>
                <a:off x="837" y="1992"/>
                <a:ext cx="102" cy="1"/>
              </a:xfrm>
              <a:custGeom>
                <a:avLst/>
                <a:gdLst>
                  <a:gd name="T0" fmla="*/ 101 w 102"/>
                  <a:gd name="T1" fmla="*/ 0 h 1"/>
                  <a:gd name="T2" fmla="*/ 0 w 102"/>
                  <a:gd name="T3" fmla="*/ 0 h 1"/>
                  <a:gd name="T4" fmla="*/ 0 60000 65536"/>
                  <a:gd name="T5" fmla="*/ 0 60000 65536"/>
                  <a:gd name="T6" fmla="*/ 0 w 102"/>
                  <a:gd name="T7" fmla="*/ 0 h 1"/>
                  <a:gd name="T8" fmla="*/ 102 w 102"/>
                  <a:gd name="T9" fmla="*/ 1 h 1"/>
                </a:gdLst>
                <a:ahLst/>
                <a:cxnLst>
                  <a:cxn ang="T4">
                    <a:pos x="T0" y="T1"/>
                  </a:cxn>
                  <a:cxn ang="T5">
                    <a:pos x="T2" y="T3"/>
                  </a:cxn>
                </a:cxnLst>
                <a:rect l="T6" t="T7" r="T8" b="T9"/>
                <a:pathLst>
                  <a:path w="102" h="1">
                    <a:moveTo>
                      <a:pt x="101"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7" name="Freeform 178"/>
              <p:cNvSpPr>
                <a:spLocks/>
              </p:cNvSpPr>
              <p:nvPr/>
            </p:nvSpPr>
            <p:spPr bwMode="auto">
              <a:xfrm>
                <a:off x="931" y="1952"/>
                <a:ext cx="24" cy="1"/>
              </a:xfrm>
              <a:custGeom>
                <a:avLst/>
                <a:gdLst>
                  <a:gd name="T0" fmla="*/ 23 w 24"/>
                  <a:gd name="T1" fmla="*/ 0 h 1"/>
                  <a:gd name="T2" fmla="*/ 0 w 24"/>
                  <a:gd name="T3" fmla="*/ 0 h 1"/>
                  <a:gd name="T4" fmla="*/ 0 60000 65536"/>
                  <a:gd name="T5" fmla="*/ 0 60000 65536"/>
                  <a:gd name="T6" fmla="*/ 0 w 24"/>
                  <a:gd name="T7" fmla="*/ 0 h 1"/>
                  <a:gd name="T8" fmla="*/ 24 w 24"/>
                  <a:gd name="T9" fmla="*/ 1 h 1"/>
                </a:gdLst>
                <a:ahLst/>
                <a:cxnLst>
                  <a:cxn ang="T4">
                    <a:pos x="T0" y="T1"/>
                  </a:cxn>
                  <a:cxn ang="T5">
                    <a:pos x="T2" y="T3"/>
                  </a:cxn>
                </a:cxnLst>
                <a:rect l="T6" t="T7" r="T8" b="T9"/>
                <a:pathLst>
                  <a:path w="24" h="1">
                    <a:moveTo>
                      <a:pt x="23"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8" name="Freeform 179"/>
              <p:cNvSpPr>
                <a:spLocks/>
              </p:cNvSpPr>
              <p:nvPr/>
            </p:nvSpPr>
            <p:spPr bwMode="auto">
              <a:xfrm>
                <a:off x="822" y="1952"/>
                <a:ext cx="24" cy="1"/>
              </a:xfrm>
              <a:custGeom>
                <a:avLst/>
                <a:gdLst>
                  <a:gd name="T0" fmla="*/ 23 w 24"/>
                  <a:gd name="T1" fmla="*/ 0 h 1"/>
                  <a:gd name="T2" fmla="*/ 0 w 24"/>
                  <a:gd name="T3" fmla="*/ 0 h 1"/>
                  <a:gd name="T4" fmla="*/ 0 60000 65536"/>
                  <a:gd name="T5" fmla="*/ 0 60000 65536"/>
                  <a:gd name="T6" fmla="*/ 0 w 24"/>
                  <a:gd name="T7" fmla="*/ 0 h 1"/>
                  <a:gd name="T8" fmla="*/ 24 w 24"/>
                  <a:gd name="T9" fmla="*/ 1 h 1"/>
                </a:gdLst>
                <a:ahLst/>
                <a:cxnLst>
                  <a:cxn ang="T4">
                    <a:pos x="T0" y="T1"/>
                  </a:cxn>
                  <a:cxn ang="T5">
                    <a:pos x="T2" y="T3"/>
                  </a:cxn>
                </a:cxnLst>
                <a:rect l="T6" t="T7" r="T8" b="T9"/>
                <a:pathLst>
                  <a:path w="24" h="1">
                    <a:moveTo>
                      <a:pt x="23"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69" name="Freeform 180"/>
              <p:cNvSpPr>
                <a:spLocks/>
              </p:cNvSpPr>
              <p:nvPr/>
            </p:nvSpPr>
            <p:spPr bwMode="auto">
              <a:xfrm>
                <a:off x="807" y="2152"/>
                <a:ext cx="156" cy="1"/>
              </a:xfrm>
              <a:custGeom>
                <a:avLst/>
                <a:gdLst>
                  <a:gd name="T0" fmla="*/ 155 w 156"/>
                  <a:gd name="T1" fmla="*/ 0 h 1"/>
                  <a:gd name="T2" fmla="*/ 0 w 156"/>
                  <a:gd name="T3" fmla="*/ 0 h 1"/>
                  <a:gd name="T4" fmla="*/ 0 60000 65536"/>
                  <a:gd name="T5" fmla="*/ 0 60000 65536"/>
                  <a:gd name="T6" fmla="*/ 0 w 156"/>
                  <a:gd name="T7" fmla="*/ 0 h 1"/>
                  <a:gd name="T8" fmla="*/ 156 w 156"/>
                  <a:gd name="T9" fmla="*/ 1 h 1"/>
                </a:gdLst>
                <a:ahLst/>
                <a:cxnLst>
                  <a:cxn ang="T4">
                    <a:pos x="T0" y="T1"/>
                  </a:cxn>
                  <a:cxn ang="T5">
                    <a:pos x="T2" y="T3"/>
                  </a:cxn>
                </a:cxnLst>
                <a:rect l="T6" t="T7" r="T8" b="T9"/>
                <a:pathLst>
                  <a:path w="156" h="1">
                    <a:moveTo>
                      <a:pt x="155"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0" name="Freeform 181"/>
              <p:cNvSpPr>
                <a:spLocks/>
              </p:cNvSpPr>
              <p:nvPr/>
            </p:nvSpPr>
            <p:spPr bwMode="auto">
              <a:xfrm>
                <a:off x="799" y="2184"/>
                <a:ext cx="171" cy="1"/>
              </a:xfrm>
              <a:custGeom>
                <a:avLst/>
                <a:gdLst>
                  <a:gd name="T0" fmla="*/ 170 w 171"/>
                  <a:gd name="T1" fmla="*/ 0 h 1"/>
                  <a:gd name="T2" fmla="*/ 0 w 171"/>
                  <a:gd name="T3" fmla="*/ 0 h 1"/>
                  <a:gd name="T4" fmla="*/ 0 60000 65536"/>
                  <a:gd name="T5" fmla="*/ 0 60000 65536"/>
                  <a:gd name="T6" fmla="*/ 0 w 171"/>
                  <a:gd name="T7" fmla="*/ 0 h 1"/>
                  <a:gd name="T8" fmla="*/ 171 w 171"/>
                  <a:gd name="T9" fmla="*/ 1 h 1"/>
                </a:gdLst>
                <a:ahLst/>
                <a:cxnLst>
                  <a:cxn ang="T4">
                    <a:pos x="T0" y="T1"/>
                  </a:cxn>
                  <a:cxn ang="T5">
                    <a:pos x="T2" y="T3"/>
                  </a:cxn>
                </a:cxnLst>
                <a:rect l="T6" t="T7" r="T8" b="T9"/>
                <a:pathLst>
                  <a:path w="171" h="1">
                    <a:moveTo>
                      <a:pt x="170"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1" name="Freeform 182"/>
              <p:cNvSpPr>
                <a:spLocks/>
              </p:cNvSpPr>
              <p:nvPr/>
            </p:nvSpPr>
            <p:spPr bwMode="auto">
              <a:xfrm>
                <a:off x="791" y="2224"/>
                <a:ext cx="47" cy="1"/>
              </a:xfrm>
              <a:custGeom>
                <a:avLst/>
                <a:gdLst>
                  <a:gd name="T0" fmla="*/ 46 w 47"/>
                  <a:gd name="T1" fmla="*/ 0 h 1"/>
                  <a:gd name="T2" fmla="*/ 0 w 47"/>
                  <a:gd name="T3" fmla="*/ 0 h 1"/>
                  <a:gd name="T4" fmla="*/ 0 60000 65536"/>
                  <a:gd name="T5" fmla="*/ 0 60000 65536"/>
                  <a:gd name="T6" fmla="*/ 0 w 47"/>
                  <a:gd name="T7" fmla="*/ 0 h 1"/>
                  <a:gd name="T8" fmla="*/ 47 w 47"/>
                  <a:gd name="T9" fmla="*/ 1 h 1"/>
                </a:gdLst>
                <a:ahLst/>
                <a:cxnLst>
                  <a:cxn ang="T4">
                    <a:pos x="T0" y="T1"/>
                  </a:cxn>
                  <a:cxn ang="T5">
                    <a:pos x="T2" y="T3"/>
                  </a:cxn>
                </a:cxnLst>
                <a:rect l="T6" t="T7" r="T8" b="T9"/>
                <a:pathLst>
                  <a:path w="47" h="1">
                    <a:moveTo>
                      <a:pt x="46"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2" name="Freeform 183"/>
              <p:cNvSpPr>
                <a:spLocks/>
              </p:cNvSpPr>
              <p:nvPr/>
            </p:nvSpPr>
            <p:spPr bwMode="auto">
              <a:xfrm>
                <a:off x="954" y="2264"/>
                <a:ext cx="32" cy="1"/>
              </a:xfrm>
              <a:custGeom>
                <a:avLst/>
                <a:gdLst>
                  <a:gd name="T0" fmla="*/ 31 w 32"/>
                  <a:gd name="T1" fmla="*/ 0 h 1"/>
                  <a:gd name="T2" fmla="*/ 0 w 32"/>
                  <a:gd name="T3" fmla="*/ 0 h 1"/>
                  <a:gd name="T4" fmla="*/ 0 60000 65536"/>
                  <a:gd name="T5" fmla="*/ 0 60000 65536"/>
                  <a:gd name="T6" fmla="*/ 0 w 32"/>
                  <a:gd name="T7" fmla="*/ 0 h 1"/>
                  <a:gd name="T8" fmla="*/ 32 w 32"/>
                  <a:gd name="T9" fmla="*/ 1 h 1"/>
                </a:gdLst>
                <a:ahLst/>
                <a:cxnLst>
                  <a:cxn ang="T4">
                    <a:pos x="T0" y="T1"/>
                  </a:cxn>
                  <a:cxn ang="T5">
                    <a:pos x="T2" y="T3"/>
                  </a:cxn>
                </a:cxnLst>
                <a:rect l="T6" t="T7" r="T8" b="T9"/>
                <a:pathLst>
                  <a:path w="32" h="1">
                    <a:moveTo>
                      <a:pt x="31"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3" name="Freeform 184"/>
              <p:cNvSpPr>
                <a:spLocks/>
              </p:cNvSpPr>
              <p:nvPr/>
            </p:nvSpPr>
            <p:spPr bwMode="auto">
              <a:xfrm>
                <a:off x="977" y="2304"/>
                <a:ext cx="16" cy="1"/>
              </a:xfrm>
              <a:custGeom>
                <a:avLst/>
                <a:gdLst>
                  <a:gd name="T0" fmla="*/ 15 w 16"/>
                  <a:gd name="T1" fmla="*/ 0 h 1"/>
                  <a:gd name="T2" fmla="*/ 0 w 16"/>
                  <a:gd name="T3" fmla="*/ 0 h 1"/>
                  <a:gd name="T4" fmla="*/ 0 60000 65536"/>
                  <a:gd name="T5" fmla="*/ 0 60000 65536"/>
                  <a:gd name="T6" fmla="*/ 0 w 16"/>
                  <a:gd name="T7" fmla="*/ 0 h 1"/>
                  <a:gd name="T8" fmla="*/ 16 w 16"/>
                  <a:gd name="T9" fmla="*/ 1 h 1"/>
                </a:gdLst>
                <a:ahLst/>
                <a:cxnLst>
                  <a:cxn ang="T4">
                    <a:pos x="T0" y="T1"/>
                  </a:cxn>
                  <a:cxn ang="T5">
                    <a:pos x="T2" y="T3"/>
                  </a:cxn>
                </a:cxnLst>
                <a:rect l="T6" t="T7" r="T8" b="T9"/>
                <a:pathLst>
                  <a:path w="16" h="1">
                    <a:moveTo>
                      <a:pt x="15"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4" name="Freeform 185"/>
              <p:cNvSpPr>
                <a:spLocks/>
              </p:cNvSpPr>
              <p:nvPr/>
            </p:nvSpPr>
            <p:spPr bwMode="auto">
              <a:xfrm>
                <a:off x="861" y="2176"/>
                <a:ext cx="24" cy="217"/>
              </a:xfrm>
              <a:custGeom>
                <a:avLst/>
                <a:gdLst>
                  <a:gd name="T0" fmla="*/ 0 w 24"/>
                  <a:gd name="T1" fmla="*/ 0 h 217"/>
                  <a:gd name="T2" fmla="*/ 23 w 24"/>
                  <a:gd name="T3" fmla="*/ 216 h 217"/>
                  <a:gd name="T4" fmla="*/ 0 60000 65536"/>
                  <a:gd name="T5" fmla="*/ 0 60000 65536"/>
                  <a:gd name="T6" fmla="*/ 0 w 24"/>
                  <a:gd name="T7" fmla="*/ 0 h 217"/>
                  <a:gd name="T8" fmla="*/ 24 w 24"/>
                  <a:gd name="T9" fmla="*/ 217 h 217"/>
                </a:gdLst>
                <a:ahLst/>
                <a:cxnLst>
                  <a:cxn ang="T4">
                    <a:pos x="T0" y="T1"/>
                  </a:cxn>
                  <a:cxn ang="T5">
                    <a:pos x="T2" y="T3"/>
                  </a:cxn>
                </a:cxnLst>
                <a:rect l="T6" t="T7" r="T8" b="T9"/>
                <a:pathLst>
                  <a:path w="24" h="217">
                    <a:moveTo>
                      <a:pt x="0" y="0"/>
                    </a:moveTo>
                    <a:lnTo>
                      <a:pt x="23" y="21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5" name="Freeform 186"/>
              <p:cNvSpPr>
                <a:spLocks/>
              </p:cNvSpPr>
              <p:nvPr/>
            </p:nvSpPr>
            <p:spPr bwMode="auto">
              <a:xfrm>
                <a:off x="884" y="2176"/>
                <a:ext cx="32" cy="217"/>
              </a:xfrm>
              <a:custGeom>
                <a:avLst/>
                <a:gdLst>
                  <a:gd name="T0" fmla="*/ 31 w 32"/>
                  <a:gd name="T1" fmla="*/ 0 h 217"/>
                  <a:gd name="T2" fmla="*/ 0 w 32"/>
                  <a:gd name="T3" fmla="*/ 216 h 217"/>
                  <a:gd name="T4" fmla="*/ 0 60000 65536"/>
                  <a:gd name="T5" fmla="*/ 0 60000 65536"/>
                  <a:gd name="T6" fmla="*/ 0 w 32"/>
                  <a:gd name="T7" fmla="*/ 0 h 217"/>
                  <a:gd name="T8" fmla="*/ 32 w 32"/>
                  <a:gd name="T9" fmla="*/ 217 h 217"/>
                </a:gdLst>
                <a:ahLst/>
                <a:cxnLst>
                  <a:cxn ang="T4">
                    <a:pos x="T0" y="T1"/>
                  </a:cxn>
                  <a:cxn ang="T5">
                    <a:pos x="T2" y="T3"/>
                  </a:cxn>
                </a:cxnLst>
                <a:rect l="T6" t="T7" r="T8" b="T9"/>
                <a:pathLst>
                  <a:path w="32" h="217">
                    <a:moveTo>
                      <a:pt x="31" y="0"/>
                    </a:moveTo>
                    <a:lnTo>
                      <a:pt x="0" y="216"/>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6" name="Freeform 187"/>
              <p:cNvSpPr>
                <a:spLocks/>
              </p:cNvSpPr>
              <p:nvPr/>
            </p:nvSpPr>
            <p:spPr bwMode="auto">
              <a:xfrm>
                <a:off x="868" y="2224"/>
                <a:ext cx="41" cy="1"/>
              </a:xfrm>
              <a:custGeom>
                <a:avLst/>
                <a:gdLst>
                  <a:gd name="T0" fmla="*/ 40 w 41"/>
                  <a:gd name="T1" fmla="*/ 0 h 1"/>
                  <a:gd name="T2" fmla="*/ 0 w 41"/>
                  <a:gd name="T3" fmla="*/ 0 h 1"/>
                  <a:gd name="T4" fmla="*/ 0 60000 65536"/>
                  <a:gd name="T5" fmla="*/ 0 60000 65536"/>
                  <a:gd name="T6" fmla="*/ 0 w 41"/>
                  <a:gd name="T7" fmla="*/ 0 h 1"/>
                  <a:gd name="T8" fmla="*/ 41 w 41"/>
                  <a:gd name="T9" fmla="*/ 1 h 1"/>
                </a:gdLst>
                <a:ahLst/>
                <a:cxnLst>
                  <a:cxn ang="T4">
                    <a:pos x="T0" y="T1"/>
                  </a:cxn>
                  <a:cxn ang="T5">
                    <a:pos x="T2" y="T3"/>
                  </a:cxn>
                </a:cxnLst>
                <a:rect l="T6" t="T7" r="T8" b="T9"/>
                <a:pathLst>
                  <a:path w="41" h="1">
                    <a:moveTo>
                      <a:pt x="40"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7" name="Freeform 188"/>
              <p:cNvSpPr>
                <a:spLocks/>
              </p:cNvSpPr>
              <p:nvPr/>
            </p:nvSpPr>
            <p:spPr bwMode="auto">
              <a:xfrm>
                <a:off x="938" y="2224"/>
                <a:ext cx="40" cy="1"/>
              </a:xfrm>
              <a:custGeom>
                <a:avLst/>
                <a:gdLst>
                  <a:gd name="T0" fmla="*/ 39 w 40"/>
                  <a:gd name="T1" fmla="*/ 0 h 1"/>
                  <a:gd name="T2" fmla="*/ 0 w 40"/>
                  <a:gd name="T3" fmla="*/ 0 h 1"/>
                  <a:gd name="T4" fmla="*/ 0 60000 65536"/>
                  <a:gd name="T5" fmla="*/ 0 60000 65536"/>
                  <a:gd name="T6" fmla="*/ 0 w 40"/>
                  <a:gd name="T7" fmla="*/ 0 h 1"/>
                  <a:gd name="T8" fmla="*/ 40 w 40"/>
                  <a:gd name="T9" fmla="*/ 1 h 1"/>
                </a:gdLst>
                <a:ahLst/>
                <a:cxnLst>
                  <a:cxn ang="T4">
                    <a:pos x="T0" y="T1"/>
                  </a:cxn>
                  <a:cxn ang="T5">
                    <a:pos x="T2" y="T3"/>
                  </a:cxn>
                </a:cxnLst>
                <a:rect l="T6" t="T7" r="T8" b="T9"/>
                <a:pathLst>
                  <a:path w="40" h="1">
                    <a:moveTo>
                      <a:pt x="39"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8" name="Freeform 189"/>
              <p:cNvSpPr>
                <a:spLocks/>
              </p:cNvSpPr>
              <p:nvPr/>
            </p:nvSpPr>
            <p:spPr bwMode="auto">
              <a:xfrm>
                <a:off x="868" y="2264"/>
                <a:ext cx="33" cy="1"/>
              </a:xfrm>
              <a:custGeom>
                <a:avLst/>
                <a:gdLst>
                  <a:gd name="T0" fmla="*/ 32 w 33"/>
                  <a:gd name="T1" fmla="*/ 0 h 1"/>
                  <a:gd name="T2" fmla="*/ 0 w 33"/>
                  <a:gd name="T3" fmla="*/ 0 h 1"/>
                  <a:gd name="T4" fmla="*/ 0 60000 65536"/>
                  <a:gd name="T5" fmla="*/ 0 60000 65536"/>
                  <a:gd name="T6" fmla="*/ 0 w 33"/>
                  <a:gd name="T7" fmla="*/ 0 h 1"/>
                  <a:gd name="T8" fmla="*/ 33 w 33"/>
                  <a:gd name="T9" fmla="*/ 1 h 1"/>
                </a:gdLst>
                <a:ahLst/>
                <a:cxnLst>
                  <a:cxn ang="T4">
                    <a:pos x="T0" y="T1"/>
                  </a:cxn>
                  <a:cxn ang="T5">
                    <a:pos x="T2" y="T3"/>
                  </a:cxn>
                </a:cxnLst>
                <a:rect l="T6" t="T7" r="T8" b="T9"/>
                <a:pathLst>
                  <a:path w="33" h="1">
                    <a:moveTo>
                      <a:pt x="32"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79" name="Freeform 190"/>
              <p:cNvSpPr>
                <a:spLocks/>
              </p:cNvSpPr>
              <p:nvPr/>
            </p:nvSpPr>
            <p:spPr bwMode="auto">
              <a:xfrm>
                <a:off x="791" y="2264"/>
                <a:ext cx="32" cy="1"/>
              </a:xfrm>
              <a:custGeom>
                <a:avLst/>
                <a:gdLst>
                  <a:gd name="T0" fmla="*/ 31 w 32"/>
                  <a:gd name="T1" fmla="*/ 0 h 1"/>
                  <a:gd name="T2" fmla="*/ 0 w 32"/>
                  <a:gd name="T3" fmla="*/ 0 h 1"/>
                  <a:gd name="T4" fmla="*/ 0 60000 65536"/>
                  <a:gd name="T5" fmla="*/ 0 60000 65536"/>
                  <a:gd name="T6" fmla="*/ 0 w 32"/>
                  <a:gd name="T7" fmla="*/ 0 h 1"/>
                  <a:gd name="T8" fmla="*/ 32 w 32"/>
                  <a:gd name="T9" fmla="*/ 1 h 1"/>
                </a:gdLst>
                <a:ahLst/>
                <a:cxnLst>
                  <a:cxn ang="T4">
                    <a:pos x="T0" y="T1"/>
                  </a:cxn>
                  <a:cxn ang="T5">
                    <a:pos x="T2" y="T3"/>
                  </a:cxn>
                </a:cxnLst>
                <a:rect l="T6" t="T7" r="T8" b="T9"/>
                <a:pathLst>
                  <a:path w="32" h="1">
                    <a:moveTo>
                      <a:pt x="31"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0" name="Freeform 191"/>
              <p:cNvSpPr>
                <a:spLocks/>
              </p:cNvSpPr>
              <p:nvPr/>
            </p:nvSpPr>
            <p:spPr bwMode="auto">
              <a:xfrm>
                <a:off x="876" y="2304"/>
                <a:ext cx="16" cy="1"/>
              </a:xfrm>
              <a:custGeom>
                <a:avLst/>
                <a:gdLst>
                  <a:gd name="T0" fmla="*/ 15 w 16"/>
                  <a:gd name="T1" fmla="*/ 0 h 1"/>
                  <a:gd name="T2" fmla="*/ 0 w 16"/>
                  <a:gd name="T3" fmla="*/ 0 h 1"/>
                  <a:gd name="T4" fmla="*/ 0 60000 65536"/>
                  <a:gd name="T5" fmla="*/ 0 60000 65536"/>
                  <a:gd name="T6" fmla="*/ 0 w 16"/>
                  <a:gd name="T7" fmla="*/ 0 h 1"/>
                  <a:gd name="T8" fmla="*/ 16 w 16"/>
                  <a:gd name="T9" fmla="*/ 1 h 1"/>
                </a:gdLst>
                <a:ahLst/>
                <a:cxnLst>
                  <a:cxn ang="T4">
                    <a:pos x="T0" y="T1"/>
                  </a:cxn>
                  <a:cxn ang="T5">
                    <a:pos x="T2" y="T3"/>
                  </a:cxn>
                </a:cxnLst>
                <a:rect l="T6" t="T7" r="T8" b="T9"/>
                <a:pathLst>
                  <a:path w="16" h="1">
                    <a:moveTo>
                      <a:pt x="15"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1" name="Freeform 192"/>
              <p:cNvSpPr>
                <a:spLocks/>
              </p:cNvSpPr>
              <p:nvPr/>
            </p:nvSpPr>
            <p:spPr bwMode="auto">
              <a:xfrm>
                <a:off x="783" y="2304"/>
                <a:ext cx="17" cy="1"/>
              </a:xfrm>
              <a:custGeom>
                <a:avLst/>
                <a:gdLst>
                  <a:gd name="T0" fmla="*/ 16 w 17"/>
                  <a:gd name="T1" fmla="*/ 0 h 1"/>
                  <a:gd name="T2" fmla="*/ 0 w 17"/>
                  <a:gd name="T3" fmla="*/ 0 h 1"/>
                  <a:gd name="T4" fmla="*/ 0 60000 65536"/>
                  <a:gd name="T5" fmla="*/ 0 60000 65536"/>
                  <a:gd name="T6" fmla="*/ 0 w 17"/>
                  <a:gd name="T7" fmla="*/ 0 h 1"/>
                  <a:gd name="T8" fmla="*/ 17 w 17"/>
                  <a:gd name="T9" fmla="*/ 1 h 1"/>
                </a:gdLst>
                <a:ahLst/>
                <a:cxnLst>
                  <a:cxn ang="T4">
                    <a:pos x="T0" y="T1"/>
                  </a:cxn>
                  <a:cxn ang="T5">
                    <a:pos x="T2" y="T3"/>
                  </a:cxn>
                </a:cxnLst>
                <a:rect l="T6" t="T7" r="T8" b="T9"/>
                <a:pathLst>
                  <a:path w="17" h="1">
                    <a:moveTo>
                      <a:pt x="16" y="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2" name="Freeform 193"/>
              <p:cNvSpPr>
                <a:spLocks/>
              </p:cNvSpPr>
              <p:nvPr/>
            </p:nvSpPr>
            <p:spPr bwMode="auto">
              <a:xfrm>
                <a:off x="884" y="2112"/>
                <a:ext cx="1" cy="281"/>
              </a:xfrm>
              <a:custGeom>
                <a:avLst/>
                <a:gdLst>
                  <a:gd name="T0" fmla="*/ 0 w 1"/>
                  <a:gd name="T1" fmla="*/ 280 h 281"/>
                  <a:gd name="T2" fmla="*/ 0 w 1"/>
                  <a:gd name="T3" fmla="*/ 0 h 281"/>
                  <a:gd name="T4" fmla="*/ 0 60000 65536"/>
                  <a:gd name="T5" fmla="*/ 0 60000 65536"/>
                  <a:gd name="T6" fmla="*/ 0 w 1"/>
                  <a:gd name="T7" fmla="*/ 0 h 281"/>
                  <a:gd name="T8" fmla="*/ 1 w 1"/>
                  <a:gd name="T9" fmla="*/ 281 h 281"/>
                </a:gdLst>
                <a:ahLst/>
                <a:cxnLst>
                  <a:cxn ang="T4">
                    <a:pos x="T0" y="T1"/>
                  </a:cxn>
                  <a:cxn ang="T5">
                    <a:pos x="T2" y="T3"/>
                  </a:cxn>
                </a:cxnLst>
                <a:rect l="T6" t="T7" r="T8" b="T9"/>
                <a:pathLst>
                  <a:path w="1" h="281">
                    <a:moveTo>
                      <a:pt x="0" y="280"/>
                    </a:moveTo>
                    <a:lnTo>
                      <a:pt x="0" y="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3" name="Freeform 194"/>
              <p:cNvSpPr>
                <a:spLocks/>
              </p:cNvSpPr>
              <p:nvPr/>
            </p:nvSpPr>
            <p:spPr bwMode="auto">
              <a:xfrm>
                <a:off x="884" y="2192"/>
                <a:ext cx="25" cy="33"/>
              </a:xfrm>
              <a:custGeom>
                <a:avLst/>
                <a:gdLst>
                  <a:gd name="T0" fmla="*/ 0 w 25"/>
                  <a:gd name="T1" fmla="*/ 0 h 33"/>
                  <a:gd name="T2" fmla="*/ 24 w 25"/>
                  <a:gd name="T3" fmla="*/ 32 h 33"/>
                  <a:gd name="T4" fmla="*/ 0 60000 65536"/>
                  <a:gd name="T5" fmla="*/ 0 60000 65536"/>
                  <a:gd name="T6" fmla="*/ 0 w 25"/>
                  <a:gd name="T7" fmla="*/ 0 h 33"/>
                  <a:gd name="T8" fmla="*/ 25 w 25"/>
                  <a:gd name="T9" fmla="*/ 33 h 33"/>
                </a:gdLst>
                <a:ahLst/>
                <a:cxnLst>
                  <a:cxn ang="T4">
                    <a:pos x="T0" y="T1"/>
                  </a:cxn>
                  <a:cxn ang="T5">
                    <a:pos x="T2" y="T3"/>
                  </a:cxn>
                </a:cxnLst>
                <a:rect l="T6" t="T7" r="T8" b="T9"/>
                <a:pathLst>
                  <a:path w="25" h="33">
                    <a:moveTo>
                      <a:pt x="0" y="0"/>
                    </a:moveTo>
                    <a:lnTo>
                      <a:pt x="24"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4" name="Freeform 195"/>
              <p:cNvSpPr>
                <a:spLocks/>
              </p:cNvSpPr>
              <p:nvPr/>
            </p:nvSpPr>
            <p:spPr bwMode="auto">
              <a:xfrm>
                <a:off x="868" y="2192"/>
                <a:ext cx="17" cy="33"/>
              </a:xfrm>
              <a:custGeom>
                <a:avLst/>
                <a:gdLst>
                  <a:gd name="T0" fmla="*/ 16 w 17"/>
                  <a:gd name="T1" fmla="*/ 0 h 33"/>
                  <a:gd name="T2" fmla="*/ 0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16"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5" name="Freeform 196"/>
              <p:cNvSpPr>
                <a:spLocks/>
              </p:cNvSpPr>
              <p:nvPr/>
            </p:nvSpPr>
            <p:spPr bwMode="auto">
              <a:xfrm>
                <a:off x="884" y="2232"/>
                <a:ext cx="17" cy="33"/>
              </a:xfrm>
              <a:custGeom>
                <a:avLst/>
                <a:gdLst>
                  <a:gd name="T0" fmla="*/ 0 w 17"/>
                  <a:gd name="T1" fmla="*/ 0 h 33"/>
                  <a:gd name="T2" fmla="*/ 16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0" y="0"/>
                    </a:moveTo>
                    <a:lnTo>
                      <a:pt x="16"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6" name="Freeform 197"/>
              <p:cNvSpPr>
                <a:spLocks/>
              </p:cNvSpPr>
              <p:nvPr/>
            </p:nvSpPr>
            <p:spPr bwMode="auto">
              <a:xfrm>
                <a:off x="868" y="2232"/>
                <a:ext cx="17" cy="33"/>
              </a:xfrm>
              <a:custGeom>
                <a:avLst/>
                <a:gdLst>
                  <a:gd name="T0" fmla="*/ 16 w 17"/>
                  <a:gd name="T1" fmla="*/ 0 h 33"/>
                  <a:gd name="T2" fmla="*/ 0 w 17"/>
                  <a:gd name="T3" fmla="*/ 32 h 33"/>
                  <a:gd name="T4" fmla="*/ 0 60000 65536"/>
                  <a:gd name="T5" fmla="*/ 0 60000 65536"/>
                  <a:gd name="T6" fmla="*/ 0 w 17"/>
                  <a:gd name="T7" fmla="*/ 0 h 33"/>
                  <a:gd name="T8" fmla="*/ 17 w 17"/>
                  <a:gd name="T9" fmla="*/ 33 h 33"/>
                </a:gdLst>
                <a:ahLst/>
                <a:cxnLst>
                  <a:cxn ang="T4">
                    <a:pos x="T0" y="T1"/>
                  </a:cxn>
                  <a:cxn ang="T5">
                    <a:pos x="T2" y="T3"/>
                  </a:cxn>
                </a:cxnLst>
                <a:rect l="T6" t="T7" r="T8" b="T9"/>
                <a:pathLst>
                  <a:path w="17" h="33">
                    <a:moveTo>
                      <a:pt x="16"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7" name="Freeform 198"/>
              <p:cNvSpPr>
                <a:spLocks/>
              </p:cNvSpPr>
              <p:nvPr/>
            </p:nvSpPr>
            <p:spPr bwMode="auto">
              <a:xfrm>
                <a:off x="908" y="2112"/>
                <a:ext cx="47" cy="41"/>
              </a:xfrm>
              <a:custGeom>
                <a:avLst/>
                <a:gdLst>
                  <a:gd name="T0" fmla="*/ 46 w 47"/>
                  <a:gd name="T1" fmla="*/ 0 h 41"/>
                  <a:gd name="T2" fmla="*/ 0 w 47"/>
                  <a:gd name="T3" fmla="*/ 40 h 41"/>
                  <a:gd name="T4" fmla="*/ 0 60000 65536"/>
                  <a:gd name="T5" fmla="*/ 0 60000 65536"/>
                  <a:gd name="T6" fmla="*/ 0 w 47"/>
                  <a:gd name="T7" fmla="*/ 0 h 41"/>
                  <a:gd name="T8" fmla="*/ 47 w 47"/>
                  <a:gd name="T9" fmla="*/ 41 h 41"/>
                </a:gdLst>
                <a:ahLst/>
                <a:cxnLst>
                  <a:cxn ang="T4">
                    <a:pos x="T0" y="T1"/>
                  </a:cxn>
                  <a:cxn ang="T5">
                    <a:pos x="T2" y="T3"/>
                  </a:cxn>
                </a:cxnLst>
                <a:rect l="T6" t="T7" r="T8" b="T9"/>
                <a:pathLst>
                  <a:path w="47" h="41">
                    <a:moveTo>
                      <a:pt x="46" y="0"/>
                    </a:moveTo>
                    <a:lnTo>
                      <a:pt x="0"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8" name="Freeform 199"/>
              <p:cNvSpPr>
                <a:spLocks/>
              </p:cNvSpPr>
              <p:nvPr/>
            </p:nvSpPr>
            <p:spPr bwMode="auto">
              <a:xfrm>
                <a:off x="923" y="2152"/>
                <a:ext cx="40" cy="33"/>
              </a:xfrm>
              <a:custGeom>
                <a:avLst/>
                <a:gdLst>
                  <a:gd name="T0" fmla="*/ 39 w 40"/>
                  <a:gd name="T1" fmla="*/ 0 h 33"/>
                  <a:gd name="T2" fmla="*/ 0 w 40"/>
                  <a:gd name="T3" fmla="*/ 32 h 33"/>
                  <a:gd name="T4" fmla="*/ 0 60000 65536"/>
                  <a:gd name="T5" fmla="*/ 0 60000 65536"/>
                  <a:gd name="T6" fmla="*/ 0 w 40"/>
                  <a:gd name="T7" fmla="*/ 0 h 33"/>
                  <a:gd name="T8" fmla="*/ 40 w 40"/>
                  <a:gd name="T9" fmla="*/ 33 h 33"/>
                </a:gdLst>
                <a:ahLst/>
                <a:cxnLst>
                  <a:cxn ang="T4">
                    <a:pos x="T0" y="T1"/>
                  </a:cxn>
                  <a:cxn ang="T5">
                    <a:pos x="T2" y="T3"/>
                  </a:cxn>
                </a:cxnLst>
                <a:rect l="T6" t="T7" r="T8" b="T9"/>
                <a:pathLst>
                  <a:path w="40" h="33">
                    <a:moveTo>
                      <a:pt x="39"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89" name="Freeform 200"/>
              <p:cNvSpPr>
                <a:spLocks/>
              </p:cNvSpPr>
              <p:nvPr/>
            </p:nvSpPr>
            <p:spPr bwMode="auto">
              <a:xfrm>
                <a:off x="938" y="2192"/>
                <a:ext cx="32" cy="33"/>
              </a:xfrm>
              <a:custGeom>
                <a:avLst/>
                <a:gdLst>
                  <a:gd name="T0" fmla="*/ 31 w 32"/>
                  <a:gd name="T1" fmla="*/ 0 h 33"/>
                  <a:gd name="T2" fmla="*/ 0 w 32"/>
                  <a:gd name="T3" fmla="*/ 32 h 33"/>
                  <a:gd name="T4" fmla="*/ 0 60000 65536"/>
                  <a:gd name="T5" fmla="*/ 0 60000 65536"/>
                  <a:gd name="T6" fmla="*/ 0 w 32"/>
                  <a:gd name="T7" fmla="*/ 0 h 33"/>
                  <a:gd name="T8" fmla="*/ 32 w 32"/>
                  <a:gd name="T9" fmla="*/ 33 h 33"/>
                </a:gdLst>
                <a:ahLst/>
                <a:cxnLst>
                  <a:cxn ang="T4">
                    <a:pos x="T0" y="T1"/>
                  </a:cxn>
                  <a:cxn ang="T5">
                    <a:pos x="T2" y="T3"/>
                  </a:cxn>
                </a:cxnLst>
                <a:rect l="T6" t="T7" r="T8" b="T9"/>
                <a:pathLst>
                  <a:path w="32" h="33">
                    <a:moveTo>
                      <a:pt x="31" y="0"/>
                    </a:moveTo>
                    <a:lnTo>
                      <a:pt x="0" y="32"/>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0" name="Freeform 201"/>
              <p:cNvSpPr>
                <a:spLocks/>
              </p:cNvSpPr>
              <p:nvPr/>
            </p:nvSpPr>
            <p:spPr bwMode="auto">
              <a:xfrm>
                <a:off x="954" y="2224"/>
                <a:ext cx="24" cy="41"/>
              </a:xfrm>
              <a:custGeom>
                <a:avLst/>
                <a:gdLst>
                  <a:gd name="T0" fmla="*/ 23 w 24"/>
                  <a:gd name="T1" fmla="*/ 0 h 41"/>
                  <a:gd name="T2" fmla="*/ 0 w 24"/>
                  <a:gd name="T3" fmla="*/ 40 h 41"/>
                  <a:gd name="T4" fmla="*/ 0 60000 65536"/>
                  <a:gd name="T5" fmla="*/ 0 60000 65536"/>
                  <a:gd name="T6" fmla="*/ 0 w 24"/>
                  <a:gd name="T7" fmla="*/ 0 h 41"/>
                  <a:gd name="T8" fmla="*/ 24 w 24"/>
                  <a:gd name="T9" fmla="*/ 41 h 41"/>
                </a:gdLst>
                <a:ahLst/>
                <a:cxnLst>
                  <a:cxn ang="T4">
                    <a:pos x="T0" y="T1"/>
                  </a:cxn>
                  <a:cxn ang="T5">
                    <a:pos x="T2" y="T3"/>
                  </a:cxn>
                </a:cxnLst>
                <a:rect l="T6" t="T7" r="T8" b="T9"/>
                <a:pathLst>
                  <a:path w="24" h="41">
                    <a:moveTo>
                      <a:pt x="23" y="0"/>
                    </a:moveTo>
                    <a:lnTo>
                      <a:pt x="0"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1" name="Freeform 202"/>
              <p:cNvSpPr>
                <a:spLocks/>
              </p:cNvSpPr>
              <p:nvPr/>
            </p:nvSpPr>
            <p:spPr bwMode="auto">
              <a:xfrm>
                <a:off x="969" y="2264"/>
                <a:ext cx="17" cy="41"/>
              </a:xfrm>
              <a:custGeom>
                <a:avLst/>
                <a:gdLst>
                  <a:gd name="T0" fmla="*/ 16 w 17"/>
                  <a:gd name="T1" fmla="*/ 0 h 41"/>
                  <a:gd name="T2" fmla="*/ 0 w 17"/>
                  <a:gd name="T3" fmla="*/ 40 h 41"/>
                  <a:gd name="T4" fmla="*/ 0 60000 65536"/>
                  <a:gd name="T5" fmla="*/ 0 60000 65536"/>
                  <a:gd name="T6" fmla="*/ 0 w 17"/>
                  <a:gd name="T7" fmla="*/ 0 h 41"/>
                  <a:gd name="T8" fmla="*/ 17 w 17"/>
                  <a:gd name="T9" fmla="*/ 41 h 41"/>
                </a:gdLst>
                <a:ahLst/>
                <a:cxnLst>
                  <a:cxn ang="T4">
                    <a:pos x="T0" y="T1"/>
                  </a:cxn>
                  <a:cxn ang="T5">
                    <a:pos x="T2" y="T3"/>
                  </a:cxn>
                </a:cxnLst>
                <a:rect l="T6" t="T7" r="T8" b="T9"/>
                <a:pathLst>
                  <a:path w="17" h="41">
                    <a:moveTo>
                      <a:pt x="16" y="0"/>
                    </a:moveTo>
                    <a:lnTo>
                      <a:pt x="0"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2" name="Freeform 203"/>
              <p:cNvSpPr>
                <a:spLocks/>
              </p:cNvSpPr>
              <p:nvPr/>
            </p:nvSpPr>
            <p:spPr bwMode="auto">
              <a:xfrm>
                <a:off x="814" y="2112"/>
                <a:ext cx="55" cy="41"/>
              </a:xfrm>
              <a:custGeom>
                <a:avLst/>
                <a:gdLst>
                  <a:gd name="T0" fmla="*/ 0 w 55"/>
                  <a:gd name="T1" fmla="*/ 0 h 41"/>
                  <a:gd name="T2" fmla="*/ 54 w 55"/>
                  <a:gd name="T3" fmla="*/ 40 h 41"/>
                  <a:gd name="T4" fmla="*/ 0 60000 65536"/>
                  <a:gd name="T5" fmla="*/ 0 60000 65536"/>
                  <a:gd name="T6" fmla="*/ 0 w 55"/>
                  <a:gd name="T7" fmla="*/ 0 h 41"/>
                  <a:gd name="T8" fmla="*/ 55 w 55"/>
                  <a:gd name="T9" fmla="*/ 41 h 41"/>
                </a:gdLst>
                <a:ahLst/>
                <a:cxnLst>
                  <a:cxn ang="T4">
                    <a:pos x="T0" y="T1"/>
                  </a:cxn>
                  <a:cxn ang="T5">
                    <a:pos x="T2" y="T3"/>
                  </a:cxn>
                </a:cxnLst>
                <a:rect l="T6" t="T7" r="T8" b="T9"/>
                <a:pathLst>
                  <a:path w="55" h="41">
                    <a:moveTo>
                      <a:pt x="0" y="0"/>
                    </a:moveTo>
                    <a:lnTo>
                      <a:pt x="54"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3" name="Freeform 204"/>
              <p:cNvSpPr>
                <a:spLocks/>
              </p:cNvSpPr>
              <p:nvPr/>
            </p:nvSpPr>
            <p:spPr bwMode="auto">
              <a:xfrm>
                <a:off x="807" y="2152"/>
                <a:ext cx="47" cy="41"/>
              </a:xfrm>
              <a:custGeom>
                <a:avLst/>
                <a:gdLst>
                  <a:gd name="T0" fmla="*/ 0 w 47"/>
                  <a:gd name="T1" fmla="*/ 0 h 41"/>
                  <a:gd name="T2" fmla="*/ 46 w 47"/>
                  <a:gd name="T3" fmla="*/ 40 h 41"/>
                  <a:gd name="T4" fmla="*/ 0 60000 65536"/>
                  <a:gd name="T5" fmla="*/ 0 60000 65536"/>
                  <a:gd name="T6" fmla="*/ 0 w 47"/>
                  <a:gd name="T7" fmla="*/ 0 h 41"/>
                  <a:gd name="T8" fmla="*/ 47 w 47"/>
                  <a:gd name="T9" fmla="*/ 41 h 41"/>
                </a:gdLst>
                <a:ahLst/>
                <a:cxnLst>
                  <a:cxn ang="T4">
                    <a:pos x="T0" y="T1"/>
                  </a:cxn>
                  <a:cxn ang="T5">
                    <a:pos x="T2" y="T3"/>
                  </a:cxn>
                </a:cxnLst>
                <a:rect l="T6" t="T7" r="T8" b="T9"/>
                <a:pathLst>
                  <a:path w="47" h="41">
                    <a:moveTo>
                      <a:pt x="0" y="0"/>
                    </a:moveTo>
                    <a:lnTo>
                      <a:pt x="46"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4" name="Freeform 205"/>
              <p:cNvSpPr>
                <a:spLocks/>
              </p:cNvSpPr>
              <p:nvPr/>
            </p:nvSpPr>
            <p:spPr bwMode="auto">
              <a:xfrm>
                <a:off x="799" y="2192"/>
                <a:ext cx="39" cy="41"/>
              </a:xfrm>
              <a:custGeom>
                <a:avLst/>
                <a:gdLst>
                  <a:gd name="T0" fmla="*/ 0 w 39"/>
                  <a:gd name="T1" fmla="*/ 0 h 41"/>
                  <a:gd name="T2" fmla="*/ 38 w 39"/>
                  <a:gd name="T3" fmla="*/ 40 h 41"/>
                  <a:gd name="T4" fmla="*/ 0 60000 65536"/>
                  <a:gd name="T5" fmla="*/ 0 60000 65536"/>
                  <a:gd name="T6" fmla="*/ 0 w 39"/>
                  <a:gd name="T7" fmla="*/ 0 h 41"/>
                  <a:gd name="T8" fmla="*/ 39 w 39"/>
                  <a:gd name="T9" fmla="*/ 41 h 41"/>
                </a:gdLst>
                <a:ahLst/>
                <a:cxnLst>
                  <a:cxn ang="T4">
                    <a:pos x="T0" y="T1"/>
                  </a:cxn>
                  <a:cxn ang="T5">
                    <a:pos x="T2" y="T3"/>
                  </a:cxn>
                </a:cxnLst>
                <a:rect l="T6" t="T7" r="T8" b="T9"/>
                <a:pathLst>
                  <a:path w="39" h="41">
                    <a:moveTo>
                      <a:pt x="0" y="0"/>
                    </a:moveTo>
                    <a:lnTo>
                      <a:pt x="38"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5" name="Freeform 206"/>
              <p:cNvSpPr>
                <a:spLocks/>
              </p:cNvSpPr>
              <p:nvPr/>
            </p:nvSpPr>
            <p:spPr bwMode="auto">
              <a:xfrm>
                <a:off x="791" y="2232"/>
                <a:ext cx="32" cy="41"/>
              </a:xfrm>
              <a:custGeom>
                <a:avLst/>
                <a:gdLst>
                  <a:gd name="T0" fmla="*/ 0 w 32"/>
                  <a:gd name="T1" fmla="*/ 0 h 41"/>
                  <a:gd name="T2" fmla="*/ 31 w 32"/>
                  <a:gd name="T3" fmla="*/ 40 h 41"/>
                  <a:gd name="T4" fmla="*/ 0 60000 65536"/>
                  <a:gd name="T5" fmla="*/ 0 60000 65536"/>
                  <a:gd name="T6" fmla="*/ 0 w 32"/>
                  <a:gd name="T7" fmla="*/ 0 h 41"/>
                  <a:gd name="T8" fmla="*/ 32 w 32"/>
                  <a:gd name="T9" fmla="*/ 41 h 41"/>
                </a:gdLst>
                <a:ahLst/>
                <a:cxnLst>
                  <a:cxn ang="T4">
                    <a:pos x="T0" y="T1"/>
                  </a:cxn>
                  <a:cxn ang="T5">
                    <a:pos x="T2" y="T3"/>
                  </a:cxn>
                </a:cxnLst>
                <a:rect l="T6" t="T7" r="T8" b="T9"/>
                <a:pathLst>
                  <a:path w="32" h="41">
                    <a:moveTo>
                      <a:pt x="0" y="0"/>
                    </a:moveTo>
                    <a:lnTo>
                      <a:pt x="31"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6" name="Freeform 207"/>
              <p:cNvSpPr>
                <a:spLocks/>
              </p:cNvSpPr>
              <p:nvPr/>
            </p:nvSpPr>
            <p:spPr bwMode="auto">
              <a:xfrm>
                <a:off x="783" y="2264"/>
                <a:ext cx="17" cy="41"/>
              </a:xfrm>
              <a:custGeom>
                <a:avLst/>
                <a:gdLst>
                  <a:gd name="T0" fmla="*/ 0 w 17"/>
                  <a:gd name="T1" fmla="*/ 0 h 41"/>
                  <a:gd name="T2" fmla="*/ 16 w 17"/>
                  <a:gd name="T3" fmla="*/ 40 h 41"/>
                  <a:gd name="T4" fmla="*/ 0 60000 65536"/>
                  <a:gd name="T5" fmla="*/ 0 60000 65536"/>
                  <a:gd name="T6" fmla="*/ 0 w 17"/>
                  <a:gd name="T7" fmla="*/ 0 h 41"/>
                  <a:gd name="T8" fmla="*/ 17 w 17"/>
                  <a:gd name="T9" fmla="*/ 41 h 41"/>
                </a:gdLst>
                <a:ahLst/>
                <a:cxnLst>
                  <a:cxn ang="T4">
                    <a:pos x="T0" y="T1"/>
                  </a:cxn>
                  <a:cxn ang="T5">
                    <a:pos x="T2" y="T3"/>
                  </a:cxn>
                </a:cxnLst>
                <a:rect l="T6" t="T7" r="T8" b="T9"/>
                <a:pathLst>
                  <a:path w="17" h="41">
                    <a:moveTo>
                      <a:pt x="0" y="0"/>
                    </a:moveTo>
                    <a:lnTo>
                      <a:pt x="16" y="40"/>
                    </a:lnTo>
                  </a:path>
                </a:pathLst>
              </a:custGeom>
              <a:noFill/>
              <a:ln w="12700" cap="rnd" cmpd="sng">
                <a:solidFill>
                  <a:srgbClr val="000000"/>
                </a:solidFill>
                <a:prstDash val="solid"/>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697" name="Rectangle 208"/>
              <p:cNvSpPr>
                <a:spLocks noChangeArrowheads="1"/>
              </p:cNvSpPr>
              <p:nvPr/>
            </p:nvSpPr>
            <p:spPr bwMode="auto">
              <a:xfrm>
                <a:off x="884" y="1800"/>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98" name="Rectangle 209"/>
              <p:cNvSpPr>
                <a:spLocks noChangeArrowheads="1"/>
              </p:cNvSpPr>
              <p:nvPr/>
            </p:nvSpPr>
            <p:spPr bwMode="auto">
              <a:xfrm>
                <a:off x="884" y="1816"/>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99" name="Rectangle 210"/>
              <p:cNvSpPr>
                <a:spLocks noChangeArrowheads="1"/>
              </p:cNvSpPr>
              <p:nvPr/>
            </p:nvSpPr>
            <p:spPr bwMode="auto">
              <a:xfrm>
                <a:off x="884" y="1832"/>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0" name="Rectangle 211"/>
              <p:cNvSpPr>
                <a:spLocks noChangeArrowheads="1"/>
              </p:cNvSpPr>
              <p:nvPr/>
            </p:nvSpPr>
            <p:spPr bwMode="auto">
              <a:xfrm>
                <a:off x="884" y="1848"/>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1" name="Rectangle 212"/>
              <p:cNvSpPr>
                <a:spLocks noChangeArrowheads="1"/>
              </p:cNvSpPr>
              <p:nvPr/>
            </p:nvSpPr>
            <p:spPr bwMode="auto">
              <a:xfrm>
                <a:off x="884" y="1864"/>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2" name="Rectangle 213"/>
              <p:cNvSpPr>
                <a:spLocks noChangeArrowheads="1"/>
              </p:cNvSpPr>
              <p:nvPr/>
            </p:nvSpPr>
            <p:spPr bwMode="auto">
              <a:xfrm>
                <a:off x="884" y="1880"/>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3" name="Rectangle 214"/>
              <p:cNvSpPr>
                <a:spLocks noChangeArrowheads="1"/>
              </p:cNvSpPr>
              <p:nvPr/>
            </p:nvSpPr>
            <p:spPr bwMode="auto">
              <a:xfrm>
                <a:off x="1046" y="1832"/>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4" name="Rectangle 215"/>
              <p:cNvSpPr>
                <a:spLocks noChangeArrowheads="1"/>
              </p:cNvSpPr>
              <p:nvPr/>
            </p:nvSpPr>
            <p:spPr bwMode="auto">
              <a:xfrm>
                <a:off x="1046" y="1848"/>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5" name="Rectangle 216"/>
              <p:cNvSpPr>
                <a:spLocks noChangeArrowheads="1"/>
              </p:cNvSpPr>
              <p:nvPr/>
            </p:nvSpPr>
            <p:spPr bwMode="auto">
              <a:xfrm>
                <a:off x="1046" y="1864"/>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6" name="Rectangle 217"/>
              <p:cNvSpPr>
                <a:spLocks noChangeArrowheads="1"/>
              </p:cNvSpPr>
              <p:nvPr/>
            </p:nvSpPr>
            <p:spPr bwMode="auto">
              <a:xfrm>
                <a:off x="1046" y="1880"/>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7" name="Rectangle 218"/>
              <p:cNvSpPr>
                <a:spLocks noChangeArrowheads="1"/>
              </p:cNvSpPr>
              <p:nvPr/>
            </p:nvSpPr>
            <p:spPr bwMode="auto">
              <a:xfrm>
                <a:off x="729" y="1832"/>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8" name="Rectangle 219"/>
              <p:cNvSpPr>
                <a:spLocks noChangeArrowheads="1"/>
              </p:cNvSpPr>
              <p:nvPr/>
            </p:nvSpPr>
            <p:spPr bwMode="auto">
              <a:xfrm>
                <a:off x="729" y="1848"/>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09" name="Rectangle 220"/>
              <p:cNvSpPr>
                <a:spLocks noChangeArrowheads="1"/>
              </p:cNvSpPr>
              <p:nvPr/>
            </p:nvSpPr>
            <p:spPr bwMode="auto">
              <a:xfrm>
                <a:off x="729" y="1864"/>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10" name="Rectangle 221"/>
              <p:cNvSpPr>
                <a:spLocks noChangeArrowheads="1"/>
              </p:cNvSpPr>
              <p:nvPr/>
            </p:nvSpPr>
            <p:spPr bwMode="auto">
              <a:xfrm>
                <a:off x="729" y="1880"/>
                <a:ext cx="1" cy="1"/>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11" name="Oval 222"/>
              <p:cNvSpPr>
                <a:spLocks noChangeArrowheads="1"/>
              </p:cNvSpPr>
              <p:nvPr/>
            </p:nvSpPr>
            <p:spPr bwMode="auto">
              <a:xfrm>
                <a:off x="718" y="1876"/>
                <a:ext cx="15" cy="16"/>
              </a:xfrm>
              <a:prstGeom prst="ellipse">
                <a:avLst/>
              </a:prstGeom>
              <a:solidFill>
                <a:srgbClr val="000000"/>
              </a:solidFill>
              <a:ln w="12700">
                <a:solidFill>
                  <a:srgbClr val="000000"/>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12" name="Oval 223"/>
              <p:cNvSpPr>
                <a:spLocks noChangeArrowheads="1"/>
              </p:cNvSpPr>
              <p:nvPr/>
            </p:nvSpPr>
            <p:spPr bwMode="auto">
              <a:xfrm>
                <a:off x="872" y="1876"/>
                <a:ext cx="24" cy="16"/>
              </a:xfrm>
              <a:prstGeom prst="ellipse">
                <a:avLst/>
              </a:prstGeom>
              <a:solidFill>
                <a:srgbClr val="000000"/>
              </a:solidFill>
              <a:ln w="12700">
                <a:solidFill>
                  <a:srgbClr val="000000"/>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713" name="Oval 224"/>
              <p:cNvSpPr>
                <a:spLocks noChangeArrowheads="1"/>
              </p:cNvSpPr>
              <p:nvPr/>
            </p:nvSpPr>
            <p:spPr bwMode="auto">
              <a:xfrm>
                <a:off x="1035" y="1876"/>
                <a:ext cx="16" cy="16"/>
              </a:xfrm>
              <a:prstGeom prst="ellipse">
                <a:avLst/>
              </a:prstGeom>
              <a:solidFill>
                <a:srgbClr val="000000"/>
              </a:solidFill>
              <a:ln w="12700">
                <a:solidFill>
                  <a:srgbClr val="000000"/>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grpSp>
      </p:grpSp>
      <p:grpSp>
        <p:nvGrpSpPr>
          <p:cNvPr id="3098" name="Group 225"/>
          <p:cNvGrpSpPr>
            <a:grpSpLocks/>
          </p:cNvGrpSpPr>
          <p:nvPr/>
        </p:nvGrpSpPr>
        <p:grpSpPr bwMode="auto">
          <a:xfrm>
            <a:off x="298450" y="4103688"/>
            <a:ext cx="1347788" cy="568325"/>
            <a:chOff x="292" y="2145"/>
            <a:chExt cx="849" cy="358"/>
          </a:xfrm>
        </p:grpSpPr>
        <p:grpSp>
          <p:nvGrpSpPr>
            <p:cNvPr id="3571" name="Group 226"/>
            <p:cNvGrpSpPr>
              <a:grpSpLocks/>
            </p:cNvGrpSpPr>
            <p:nvPr/>
          </p:nvGrpSpPr>
          <p:grpSpPr bwMode="auto">
            <a:xfrm>
              <a:off x="916" y="2146"/>
              <a:ext cx="225" cy="357"/>
              <a:chOff x="738" y="2655"/>
              <a:chExt cx="281" cy="449"/>
            </a:xfrm>
          </p:grpSpPr>
          <p:grpSp>
            <p:nvGrpSpPr>
              <p:cNvPr id="3605" name="Group 227"/>
              <p:cNvGrpSpPr>
                <a:grpSpLocks/>
              </p:cNvGrpSpPr>
              <p:nvPr/>
            </p:nvGrpSpPr>
            <p:grpSpPr bwMode="auto">
              <a:xfrm>
                <a:off x="850" y="2655"/>
                <a:ext cx="52" cy="157"/>
                <a:chOff x="2298" y="2174"/>
                <a:chExt cx="120" cy="290"/>
              </a:xfrm>
            </p:grpSpPr>
            <p:sp>
              <p:nvSpPr>
                <p:cNvPr id="3631" name="AutoShape 228"/>
                <p:cNvSpPr>
                  <a:spLocks noChangeArrowheads="1"/>
                </p:cNvSpPr>
                <p:nvPr/>
              </p:nvSpPr>
              <p:spPr bwMode="auto">
                <a:xfrm>
                  <a:off x="2310" y="2253"/>
                  <a:ext cx="97" cy="211"/>
                </a:xfrm>
                <a:prstGeom prst="triangle">
                  <a:avLst>
                    <a:gd name="adj" fmla="val 50000"/>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2" name="Oval 229"/>
                <p:cNvSpPr>
                  <a:spLocks noChangeArrowheads="1"/>
                </p:cNvSpPr>
                <p:nvPr/>
              </p:nvSpPr>
              <p:spPr bwMode="auto">
                <a:xfrm>
                  <a:off x="2337" y="2174"/>
                  <a:ext cx="47" cy="42"/>
                </a:xfrm>
                <a:prstGeom prst="ellipse">
                  <a:avLst/>
                </a:prstGeom>
                <a:solidFill>
                  <a:schemeClr val="tx2"/>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3" name="Rectangle 230"/>
                <p:cNvSpPr>
                  <a:spLocks noChangeArrowheads="1"/>
                </p:cNvSpPr>
                <p:nvPr/>
              </p:nvSpPr>
              <p:spPr bwMode="auto">
                <a:xfrm>
                  <a:off x="2298" y="2298"/>
                  <a:ext cx="120"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4" name="Rectangle 231"/>
                <p:cNvSpPr>
                  <a:spLocks noChangeArrowheads="1"/>
                </p:cNvSpPr>
                <p:nvPr/>
              </p:nvSpPr>
              <p:spPr bwMode="auto">
                <a:xfrm>
                  <a:off x="2310" y="2262"/>
                  <a:ext cx="96"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5" name="Rectangle 232"/>
                <p:cNvSpPr>
                  <a:spLocks noChangeArrowheads="1"/>
                </p:cNvSpPr>
                <p:nvPr/>
              </p:nvSpPr>
              <p:spPr bwMode="auto">
                <a:xfrm>
                  <a:off x="2323" y="2227"/>
                  <a:ext cx="71"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6" name="Rectangle 233"/>
                <p:cNvSpPr>
                  <a:spLocks noChangeArrowheads="1"/>
                </p:cNvSpPr>
                <p:nvPr/>
              </p:nvSpPr>
              <p:spPr bwMode="auto">
                <a:xfrm rot="-5400000">
                  <a:off x="2310" y="2238"/>
                  <a:ext cx="99"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606" name="Group 234"/>
              <p:cNvGrpSpPr>
                <a:grpSpLocks/>
              </p:cNvGrpSpPr>
              <p:nvPr/>
            </p:nvGrpSpPr>
            <p:grpSpPr bwMode="auto">
              <a:xfrm rot="1613216">
                <a:off x="939" y="2676"/>
                <a:ext cx="52" cy="157"/>
                <a:chOff x="2298" y="2174"/>
                <a:chExt cx="120" cy="290"/>
              </a:xfrm>
            </p:grpSpPr>
            <p:sp>
              <p:nvSpPr>
                <p:cNvPr id="3625" name="AutoShape 235"/>
                <p:cNvSpPr>
                  <a:spLocks noChangeArrowheads="1"/>
                </p:cNvSpPr>
                <p:nvPr/>
              </p:nvSpPr>
              <p:spPr bwMode="auto">
                <a:xfrm>
                  <a:off x="2310" y="2253"/>
                  <a:ext cx="97" cy="211"/>
                </a:xfrm>
                <a:prstGeom prst="triangle">
                  <a:avLst>
                    <a:gd name="adj" fmla="val 50000"/>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6" name="Oval 236"/>
                <p:cNvSpPr>
                  <a:spLocks noChangeArrowheads="1"/>
                </p:cNvSpPr>
                <p:nvPr/>
              </p:nvSpPr>
              <p:spPr bwMode="auto">
                <a:xfrm>
                  <a:off x="2337" y="2174"/>
                  <a:ext cx="47" cy="42"/>
                </a:xfrm>
                <a:prstGeom prst="ellipse">
                  <a:avLst/>
                </a:prstGeom>
                <a:solidFill>
                  <a:schemeClr val="tx2"/>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7" name="Rectangle 237"/>
                <p:cNvSpPr>
                  <a:spLocks noChangeArrowheads="1"/>
                </p:cNvSpPr>
                <p:nvPr/>
              </p:nvSpPr>
              <p:spPr bwMode="auto">
                <a:xfrm>
                  <a:off x="2298" y="2298"/>
                  <a:ext cx="120"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8" name="Rectangle 238"/>
                <p:cNvSpPr>
                  <a:spLocks noChangeArrowheads="1"/>
                </p:cNvSpPr>
                <p:nvPr/>
              </p:nvSpPr>
              <p:spPr bwMode="auto">
                <a:xfrm>
                  <a:off x="2310" y="2262"/>
                  <a:ext cx="96"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9" name="Rectangle 239"/>
                <p:cNvSpPr>
                  <a:spLocks noChangeArrowheads="1"/>
                </p:cNvSpPr>
                <p:nvPr/>
              </p:nvSpPr>
              <p:spPr bwMode="auto">
                <a:xfrm>
                  <a:off x="2323" y="2227"/>
                  <a:ext cx="71"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30" name="Rectangle 240"/>
                <p:cNvSpPr>
                  <a:spLocks noChangeArrowheads="1"/>
                </p:cNvSpPr>
                <p:nvPr/>
              </p:nvSpPr>
              <p:spPr bwMode="auto">
                <a:xfrm rot="-5400000">
                  <a:off x="2310" y="2238"/>
                  <a:ext cx="99"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607" name="Group 241"/>
              <p:cNvGrpSpPr>
                <a:grpSpLocks/>
              </p:cNvGrpSpPr>
              <p:nvPr/>
            </p:nvGrpSpPr>
            <p:grpSpPr bwMode="auto">
              <a:xfrm rot="-1516664">
                <a:off x="767" y="2679"/>
                <a:ext cx="52" cy="157"/>
                <a:chOff x="2298" y="2174"/>
                <a:chExt cx="120" cy="290"/>
              </a:xfrm>
            </p:grpSpPr>
            <p:sp>
              <p:nvSpPr>
                <p:cNvPr id="3619" name="AutoShape 242"/>
                <p:cNvSpPr>
                  <a:spLocks noChangeArrowheads="1"/>
                </p:cNvSpPr>
                <p:nvPr/>
              </p:nvSpPr>
              <p:spPr bwMode="auto">
                <a:xfrm>
                  <a:off x="2310" y="2253"/>
                  <a:ext cx="97" cy="211"/>
                </a:xfrm>
                <a:prstGeom prst="triangle">
                  <a:avLst>
                    <a:gd name="adj" fmla="val 50000"/>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0" name="Oval 243"/>
                <p:cNvSpPr>
                  <a:spLocks noChangeArrowheads="1"/>
                </p:cNvSpPr>
                <p:nvPr/>
              </p:nvSpPr>
              <p:spPr bwMode="auto">
                <a:xfrm>
                  <a:off x="2337" y="2174"/>
                  <a:ext cx="47" cy="42"/>
                </a:xfrm>
                <a:prstGeom prst="ellipse">
                  <a:avLst/>
                </a:prstGeom>
                <a:solidFill>
                  <a:schemeClr val="tx2"/>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1" name="Rectangle 244"/>
                <p:cNvSpPr>
                  <a:spLocks noChangeArrowheads="1"/>
                </p:cNvSpPr>
                <p:nvPr/>
              </p:nvSpPr>
              <p:spPr bwMode="auto">
                <a:xfrm>
                  <a:off x="2298" y="2298"/>
                  <a:ext cx="120"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2" name="Rectangle 245"/>
                <p:cNvSpPr>
                  <a:spLocks noChangeArrowheads="1"/>
                </p:cNvSpPr>
                <p:nvPr/>
              </p:nvSpPr>
              <p:spPr bwMode="auto">
                <a:xfrm>
                  <a:off x="2310" y="2262"/>
                  <a:ext cx="96"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3" name="Rectangle 246"/>
                <p:cNvSpPr>
                  <a:spLocks noChangeArrowheads="1"/>
                </p:cNvSpPr>
                <p:nvPr/>
              </p:nvSpPr>
              <p:spPr bwMode="auto">
                <a:xfrm>
                  <a:off x="2323" y="2227"/>
                  <a:ext cx="71"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24" name="Rectangle 247"/>
                <p:cNvSpPr>
                  <a:spLocks noChangeArrowheads="1"/>
                </p:cNvSpPr>
                <p:nvPr/>
              </p:nvSpPr>
              <p:spPr bwMode="auto">
                <a:xfrm rot="-5400000">
                  <a:off x="2310" y="2238"/>
                  <a:ext cx="99" cy="27"/>
                </a:xfrm>
                <a:prstGeom prst="rect">
                  <a:avLst/>
                </a:prstGeom>
                <a:solidFill>
                  <a:schemeClr val="tx2"/>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sp>
            <p:nvSpPr>
              <p:cNvPr id="3608" name="Rectangle 248"/>
              <p:cNvSpPr>
                <a:spLocks noChangeArrowheads="1"/>
              </p:cNvSpPr>
              <p:nvPr/>
            </p:nvSpPr>
            <p:spPr bwMode="auto">
              <a:xfrm>
                <a:off x="796" y="2843"/>
                <a:ext cx="168" cy="261"/>
              </a:xfrm>
              <a:prstGeom prst="rect">
                <a:avLst/>
              </a:prstGeom>
              <a:solidFill>
                <a:srgbClr val="969696"/>
              </a:solidFill>
              <a:ln w="9525">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9" name="Freeform 249"/>
              <p:cNvSpPr>
                <a:spLocks/>
              </p:cNvSpPr>
              <p:nvPr/>
            </p:nvSpPr>
            <p:spPr bwMode="auto">
              <a:xfrm>
                <a:off x="795" y="2811"/>
                <a:ext cx="168" cy="33"/>
              </a:xfrm>
              <a:custGeom>
                <a:avLst/>
                <a:gdLst>
                  <a:gd name="T0" fmla="*/ 0 w 168"/>
                  <a:gd name="T1" fmla="*/ 33 h 33"/>
                  <a:gd name="T2" fmla="*/ 53 w 168"/>
                  <a:gd name="T3" fmla="*/ 0 h 33"/>
                  <a:gd name="T4" fmla="*/ 108 w 168"/>
                  <a:gd name="T5" fmla="*/ 0 h 33"/>
                  <a:gd name="T6" fmla="*/ 168 w 168"/>
                  <a:gd name="T7" fmla="*/ 32 h 33"/>
                  <a:gd name="T8" fmla="*/ 0 w 168"/>
                  <a:gd name="T9" fmla="*/ 33 h 33"/>
                  <a:gd name="T10" fmla="*/ 0 60000 65536"/>
                  <a:gd name="T11" fmla="*/ 0 60000 65536"/>
                  <a:gd name="T12" fmla="*/ 0 60000 65536"/>
                  <a:gd name="T13" fmla="*/ 0 60000 65536"/>
                  <a:gd name="T14" fmla="*/ 0 60000 65536"/>
                  <a:gd name="T15" fmla="*/ 0 w 168"/>
                  <a:gd name="T16" fmla="*/ 0 h 33"/>
                  <a:gd name="T17" fmla="*/ 168 w 168"/>
                  <a:gd name="T18" fmla="*/ 33 h 33"/>
                </a:gdLst>
                <a:ahLst/>
                <a:cxnLst>
                  <a:cxn ang="T10">
                    <a:pos x="T0" y="T1"/>
                  </a:cxn>
                  <a:cxn ang="T11">
                    <a:pos x="T2" y="T3"/>
                  </a:cxn>
                  <a:cxn ang="T12">
                    <a:pos x="T4" y="T5"/>
                  </a:cxn>
                  <a:cxn ang="T13">
                    <a:pos x="T6" y="T7"/>
                  </a:cxn>
                  <a:cxn ang="T14">
                    <a:pos x="T8" y="T9"/>
                  </a:cxn>
                </a:cxnLst>
                <a:rect l="T15" t="T16" r="T17" b="T18"/>
                <a:pathLst>
                  <a:path w="168" h="33">
                    <a:moveTo>
                      <a:pt x="0" y="33"/>
                    </a:moveTo>
                    <a:lnTo>
                      <a:pt x="53" y="0"/>
                    </a:lnTo>
                    <a:lnTo>
                      <a:pt x="108" y="0"/>
                    </a:lnTo>
                    <a:lnTo>
                      <a:pt x="168" y="32"/>
                    </a:lnTo>
                    <a:lnTo>
                      <a:pt x="0" y="33"/>
                    </a:lnTo>
                    <a:close/>
                  </a:path>
                </a:pathLst>
              </a:custGeom>
              <a:solidFill>
                <a:srgbClr val="969696"/>
              </a:solidFill>
              <a:ln w="9525" cap="flat" cmpd="sng">
                <a:noFill/>
                <a:prstDash val="solid"/>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10" name="Rectangle 250"/>
              <p:cNvSpPr>
                <a:spLocks noChangeArrowheads="1"/>
              </p:cNvSpPr>
              <p:nvPr/>
            </p:nvSpPr>
            <p:spPr bwMode="auto">
              <a:xfrm>
                <a:off x="738" y="2877"/>
                <a:ext cx="56" cy="189"/>
              </a:xfrm>
              <a:prstGeom prst="rect">
                <a:avLst/>
              </a:prstGeom>
              <a:solidFill>
                <a:srgbClr val="969696"/>
              </a:solidFill>
              <a:ln w="9525" algn="ctr">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11" name="Rectangle 251"/>
              <p:cNvSpPr>
                <a:spLocks noChangeArrowheads="1"/>
              </p:cNvSpPr>
              <p:nvPr/>
            </p:nvSpPr>
            <p:spPr bwMode="auto">
              <a:xfrm>
                <a:off x="963" y="2875"/>
                <a:ext cx="56" cy="189"/>
              </a:xfrm>
              <a:prstGeom prst="rect">
                <a:avLst/>
              </a:prstGeom>
              <a:solidFill>
                <a:srgbClr val="969696"/>
              </a:solidFill>
              <a:ln w="9525" algn="ctr">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12" name="Line 252"/>
              <p:cNvSpPr>
                <a:spLocks noChangeShapeType="1"/>
              </p:cNvSpPr>
              <p:nvPr/>
            </p:nvSpPr>
            <p:spPr bwMode="auto">
              <a:xfrm>
                <a:off x="879" y="2876"/>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3" name="Line 253"/>
              <p:cNvSpPr>
                <a:spLocks noChangeShapeType="1"/>
              </p:cNvSpPr>
              <p:nvPr/>
            </p:nvSpPr>
            <p:spPr bwMode="auto">
              <a:xfrm>
                <a:off x="898" y="2876"/>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4" name="Line 254"/>
              <p:cNvSpPr>
                <a:spLocks noChangeShapeType="1"/>
              </p:cNvSpPr>
              <p:nvPr/>
            </p:nvSpPr>
            <p:spPr bwMode="auto">
              <a:xfrm>
                <a:off x="917" y="2876"/>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5" name="Line 255"/>
              <p:cNvSpPr>
                <a:spLocks noChangeShapeType="1"/>
              </p:cNvSpPr>
              <p:nvPr/>
            </p:nvSpPr>
            <p:spPr bwMode="auto">
              <a:xfrm>
                <a:off x="936" y="2876"/>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6" name="Line 256"/>
              <p:cNvSpPr>
                <a:spLocks noChangeShapeType="1"/>
              </p:cNvSpPr>
              <p:nvPr/>
            </p:nvSpPr>
            <p:spPr bwMode="auto">
              <a:xfrm>
                <a:off x="860" y="2876"/>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7" name="Line 257"/>
              <p:cNvSpPr>
                <a:spLocks noChangeShapeType="1"/>
              </p:cNvSpPr>
              <p:nvPr/>
            </p:nvSpPr>
            <p:spPr bwMode="auto">
              <a:xfrm>
                <a:off x="841" y="2875"/>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618" name="Line 258"/>
              <p:cNvSpPr>
                <a:spLocks noChangeShapeType="1"/>
              </p:cNvSpPr>
              <p:nvPr/>
            </p:nvSpPr>
            <p:spPr bwMode="auto">
              <a:xfrm>
                <a:off x="822" y="2874"/>
                <a:ext cx="0" cy="19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grpSp>
          <p:nvGrpSpPr>
            <p:cNvPr id="3572" name="Group 259"/>
            <p:cNvGrpSpPr>
              <a:grpSpLocks/>
            </p:cNvGrpSpPr>
            <p:nvPr/>
          </p:nvGrpSpPr>
          <p:grpSpPr bwMode="auto">
            <a:xfrm>
              <a:off x="292" y="2145"/>
              <a:ext cx="225" cy="357"/>
              <a:chOff x="292" y="2145"/>
              <a:chExt cx="225" cy="357"/>
            </a:xfrm>
          </p:grpSpPr>
          <p:grpSp>
            <p:nvGrpSpPr>
              <p:cNvPr id="3573" name="Group 260"/>
              <p:cNvGrpSpPr>
                <a:grpSpLocks/>
              </p:cNvGrpSpPr>
              <p:nvPr/>
            </p:nvGrpSpPr>
            <p:grpSpPr bwMode="auto">
              <a:xfrm>
                <a:off x="382" y="2145"/>
                <a:ext cx="41" cy="125"/>
                <a:chOff x="2298" y="2174"/>
                <a:chExt cx="120" cy="290"/>
              </a:xfrm>
            </p:grpSpPr>
            <p:sp>
              <p:nvSpPr>
                <p:cNvPr id="3599" name="AutoShape 261"/>
                <p:cNvSpPr>
                  <a:spLocks noChangeArrowheads="1"/>
                </p:cNvSpPr>
                <p:nvPr/>
              </p:nvSpPr>
              <p:spPr bwMode="auto">
                <a:xfrm>
                  <a:off x="2310" y="2253"/>
                  <a:ext cx="97" cy="211"/>
                </a:xfrm>
                <a:prstGeom prst="triangle">
                  <a:avLst>
                    <a:gd name="adj" fmla="val 50000"/>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0" name="Oval 262"/>
                <p:cNvSpPr>
                  <a:spLocks noChangeArrowheads="1"/>
                </p:cNvSpPr>
                <p:nvPr/>
              </p:nvSpPr>
              <p:spPr bwMode="auto">
                <a:xfrm>
                  <a:off x="2337" y="2174"/>
                  <a:ext cx="47" cy="42"/>
                </a:xfrm>
                <a:prstGeom prst="ellipse">
                  <a:avLst/>
                </a:prstGeom>
                <a:solidFill>
                  <a:schemeClr val="tx2">
                    <a:alpha val="32941"/>
                  </a:schemeClr>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1" name="Rectangle 263"/>
                <p:cNvSpPr>
                  <a:spLocks noChangeArrowheads="1"/>
                </p:cNvSpPr>
                <p:nvPr/>
              </p:nvSpPr>
              <p:spPr bwMode="auto">
                <a:xfrm>
                  <a:off x="2298" y="2298"/>
                  <a:ext cx="120"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2" name="Rectangle 264"/>
                <p:cNvSpPr>
                  <a:spLocks noChangeArrowheads="1"/>
                </p:cNvSpPr>
                <p:nvPr/>
              </p:nvSpPr>
              <p:spPr bwMode="auto">
                <a:xfrm>
                  <a:off x="2310" y="2262"/>
                  <a:ext cx="96"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3" name="Rectangle 265"/>
                <p:cNvSpPr>
                  <a:spLocks noChangeArrowheads="1"/>
                </p:cNvSpPr>
                <p:nvPr/>
              </p:nvSpPr>
              <p:spPr bwMode="auto">
                <a:xfrm>
                  <a:off x="2323" y="2227"/>
                  <a:ext cx="71"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604" name="Rectangle 266"/>
                <p:cNvSpPr>
                  <a:spLocks noChangeArrowheads="1"/>
                </p:cNvSpPr>
                <p:nvPr/>
              </p:nvSpPr>
              <p:spPr bwMode="auto">
                <a:xfrm rot="-5400000">
                  <a:off x="2310" y="2238"/>
                  <a:ext cx="99"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574" name="Group 267"/>
              <p:cNvGrpSpPr>
                <a:grpSpLocks/>
              </p:cNvGrpSpPr>
              <p:nvPr/>
            </p:nvGrpSpPr>
            <p:grpSpPr bwMode="auto">
              <a:xfrm rot="1613216">
                <a:off x="453" y="2162"/>
                <a:ext cx="42" cy="125"/>
                <a:chOff x="2298" y="2174"/>
                <a:chExt cx="120" cy="290"/>
              </a:xfrm>
            </p:grpSpPr>
            <p:sp>
              <p:nvSpPr>
                <p:cNvPr id="3593" name="AutoShape 268"/>
                <p:cNvSpPr>
                  <a:spLocks noChangeArrowheads="1"/>
                </p:cNvSpPr>
                <p:nvPr/>
              </p:nvSpPr>
              <p:spPr bwMode="auto">
                <a:xfrm>
                  <a:off x="2310" y="2253"/>
                  <a:ext cx="97" cy="211"/>
                </a:xfrm>
                <a:prstGeom prst="triangle">
                  <a:avLst>
                    <a:gd name="adj" fmla="val 50000"/>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4" name="Oval 269"/>
                <p:cNvSpPr>
                  <a:spLocks noChangeArrowheads="1"/>
                </p:cNvSpPr>
                <p:nvPr/>
              </p:nvSpPr>
              <p:spPr bwMode="auto">
                <a:xfrm>
                  <a:off x="2337" y="2174"/>
                  <a:ext cx="47" cy="42"/>
                </a:xfrm>
                <a:prstGeom prst="ellipse">
                  <a:avLst/>
                </a:prstGeom>
                <a:solidFill>
                  <a:schemeClr val="tx2">
                    <a:alpha val="32941"/>
                  </a:schemeClr>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5" name="Rectangle 270"/>
                <p:cNvSpPr>
                  <a:spLocks noChangeArrowheads="1"/>
                </p:cNvSpPr>
                <p:nvPr/>
              </p:nvSpPr>
              <p:spPr bwMode="auto">
                <a:xfrm>
                  <a:off x="2298" y="2298"/>
                  <a:ext cx="120"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6" name="Rectangle 271"/>
                <p:cNvSpPr>
                  <a:spLocks noChangeArrowheads="1"/>
                </p:cNvSpPr>
                <p:nvPr/>
              </p:nvSpPr>
              <p:spPr bwMode="auto">
                <a:xfrm>
                  <a:off x="2310" y="2262"/>
                  <a:ext cx="96"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7" name="Rectangle 272"/>
                <p:cNvSpPr>
                  <a:spLocks noChangeArrowheads="1"/>
                </p:cNvSpPr>
                <p:nvPr/>
              </p:nvSpPr>
              <p:spPr bwMode="auto">
                <a:xfrm>
                  <a:off x="2323" y="2227"/>
                  <a:ext cx="71"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8" name="Rectangle 273"/>
                <p:cNvSpPr>
                  <a:spLocks noChangeArrowheads="1"/>
                </p:cNvSpPr>
                <p:nvPr/>
              </p:nvSpPr>
              <p:spPr bwMode="auto">
                <a:xfrm rot="-5400000">
                  <a:off x="2310" y="2238"/>
                  <a:ext cx="99"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3575" name="Group 274"/>
              <p:cNvGrpSpPr>
                <a:grpSpLocks/>
              </p:cNvGrpSpPr>
              <p:nvPr/>
            </p:nvGrpSpPr>
            <p:grpSpPr bwMode="auto">
              <a:xfrm rot="-1516664">
                <a:off x="315" y="2164"/>
                <a:ext cx="42" cy="125"/>
                <a:chOff x="2298" y="2174"/>
                <a:chExt cx="120" cy="290"/>
              </a:xfrm>
            </p:grpSpPr>
            <p:sp>
              <p:nvSpPr>
                <p:cNvPr id="3587" name="AutoShape 275"/>
                <p:cNvSpPr>
                  <a:spLocks noChangeArrowheads="1"/>
                </p:cNvSpPr>
                <p:nvPr/>
              </p:nvSpPr>
              <p:spPr bwMode="auto">
                <a:xfrm>
                  <a:off x="2310" y="2253"/>
                  <a:ext cx="97" cy="211"/>
                </a:xfrm>
                <a:prstGeom prst="triangle">
                  <a:avLst>
                    <a:gd name="adj" fmla="val 50000"/>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88" name="Oval 276"/>
                <p:cNvSpPr>
                  <a:spLocks noChangeArrowheads="1"/>
                </p:cNvSpPr>
                <p:nvPr/>
              </p:nvSpPr>
              <p:spPr bwMode="auto">
                <a:xfrm>
                  <a:off x="2337" y="2174"/>
                  <a:ext cx="47" cy="42"/>
                </a:xfrm>
                <a:prstGeom prst="ellipse">
                  <a:avLst/>
                </a:prstGeom>
                <a:solidFill>
                  <a:schemeClr val="tx2">
                    <a:alpha val="32941"/>
                  </a:schemeClr>
                </a:solidFill>
                <a:ln w="9525" algn="ctr">
                  <a:noFill/>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89" name="Rectangle 277"/>
                <p:cNvSpPr>
                  <a:spLocks noChangeArrowheads="1"/>
                </p:cNvSpPr>
                <p:nvPr/>
              </p:nvSpPr>
              <p:spPr bwMode="auto">
                <a:xfrm>
                  <a:off x="2298" y="2298"/>
                  <a:ext cx="120"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0" name="Rectangle 278"/>
                <p:cNvSpPr>
                  <a:spLocks noChangeArrowheads="1"/>
                </p:cNvSpPr>
                <p:nvPr/>
              </p:nvSpPr>
              <p:spPr bwMode="auto">
                <a:xfrm>
                  <a:off x="2310" y="2262"/>
                  <a:ext cx="96"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1" name="Rectangle 279"/>
                <p:cNvSpPr>
                  <a:spLocks noChangeArrowheads="1"/>
                </p:cNvSpPr>
                <p:nvPr/>
              </p:nvSpPr>
              <p:spPr bwMode="auto">
                <a:xfrm>
                  <a:off x="2323" y="2227"/>
                  <a:ext cx="71"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92" name="Rectangle 280"/>
                <p:cNvSpPr>
                  <a:spLocks noChangeArrowheads="1"/>
                </p:cNvSpPr>
                <p:nvPr/>
              </p:nvSpPr>
              <p:spPr bwMode="auto">
                <a:xfrm rot="-5400000">
                  <a:off x="2310" y="2238"/>
                  <a:ext cx="99" cy="27"/>
                </a:xfrm>
                <a:prstGeom prst="rect">
                  <a:avLst/>
                </a:prstGeom>
                <a:solidFill>
                  <a:schemeClr val="tx2">
                    <a:alpha val="32941"/>
                  </a:schemeClr>
                </a:solidFill>
                <a:ln w="9525" algn="ctr">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sp>
            <p:nvSpPr>
              <p:cNvPr id="3576" name="Rectangle 281"/>
              <p:cNvSpPr>
                <a:spLocks noChangeArrowheads="1"/>
              </p:cNvSpPr>
              <p:nvPr/>
            </p:nvSpPr>
            <p:spPr bwMode="auto">
              <a:xfrm>
                <a:off x="338" y="2294"/>
                <a:ext cx="135" cy="208"/>
              </a:xfrm>
              <a:prstGeom prst="rect">
                <a:avLst/>
              </a:prstGeom>
              <a:solidFill>
                <a:srgbClr val="969696">
                  <a:alpha val="32941"/>
                </a:srgbClr>
              </a:solidFill>
              <a:ln w="9525">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77" name="Freeform 282"/>
              <p:cNvSpPr>
                <a:spLocks/>
              </p:cNvSpPr>
              <p:nvPr/>
            </p:nvSpPr>
            <p:spPr bwMode="auto">
              <a:xfrm>
                <a:off x="338" y="2269"/>
                <a:ext cx="134" cy="26"/>
              </a:xfrm>
              <a:custGeom>
                <a:avLst/>
                <a:gdLst>
                  <a:gd name="T0" fmla="*/ 0 w 168"/>
                  <a:gd name="T1" fmla="*/ 33 h 33"/>
                  <a:gd name="T2" fmla="*/ 53 w 168"/>
                  <a:gd name="T3" fmla="*/ 0 h 33"/>
                  <a:gd name="T4" fmla="*/ 108 w 168"/>
                  <a:gd name="T5" fmla="*/ 0 h 33"/>
                  <a:gd name="T6" fmla="*/ 168 w 168"/>
                  <a:gd name="T7" fmla="*/ 32 h 33"/>
                  <a:gd name="T8" fmla="*/ 0 w 168"/>
                  <a:gd name="T9" fmla="*/ 33 h 33"/>
                  <a:gd name="T10" fmla="*/ 0 60000 65536"/>
                  <a:gd name="T11" fmla="*/ 0 60000 65536"/>
                  <a:gd name="T12" fmla="*/ 0 60000 65536"/>
                  <a:gd name="T13" fmla="*/ 0 60000 65536"/>
                  <a:gd name="T14" fmla="*/ 0 60000 65536"/>
                  <a:gd name="T15" fmla="*/ 0 w 168"/>
                  <a:gd name="T16" fmla="*/ 0 h 33"/>
                  <a:gd name="T17" fmla="*/ 168 w 168"/>
                  <a:gd name="T18" fmla="*/ 33 h 33"/>
                </a:gdLst>
                <a:ahLst/>
                <a:cxnLst>
                  <a:cxn ang="T10">
                    <a:pos x="T0" y="T1"/>
                  </a:cxn>
                  <a:cxn ang="T11">
                    <a:pos x="T2" y="T3"/>
                  </a:cxn>
                  <a:cxn ang="T12">
                    <a:pos x="T4" y="T5"/>
                  </a:cxn>
                  <a:cxn ang="T13">
                    <a:pos x="T6" y="T7"/>
                  </a:cxn>
                  <a:cxn ang="T14">
                    <a:pos x="T8" y="T9"/>
                  </a:cxn>
                </a:cxnLst>
                <a:rect l="T15" t="T16" r="T17" b="T18"/>
                <a:pathLst>
                  <a:path w="168" h="33">
                    <a:moveTo>
                      <a:pt x="0" y="33"/>
                    </a:moveTo>
                    <a:lnTo>
                      <a:pt x="53" y="0"/>
                    </a:lnTo>
                    <a:lnTo>
                      <a:pt x="108" y="0"/>
                    </a:lnTo>
                    <a:lnTo>
                      <a:pt x="168" y="32"/>
                    </a:lnTo>
                    <a:lnTo>
                      <a:pt x="0" y="33"/>
                    </a:lnTo>
                    <a:close/>
                  </a:path>
                </a:pathLst>
              </a:custGeom>
              <a:solidFill>
                <a:srgbClr val="969696">
                  <a:alpha val="32941"/>
                </a:srgbClr>
              </a:solidFill>
              <a:ln w="9525" cap="flat" cmpd="sng">
                <a:noFill/>
                <a:prstDash val="solid"/>
                <a:round/>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78" name="Rectangle 283"/>
              <p:cNvSpPr>
                <a:spLocks noChangeArrowheads="1"/>
              </p:cNvSpPr>
              <p:nvPr/>
            </p:nvSpPr>
            <p:spPr bwMode="auto">
              <a:xfrm>
                <a:off x="292" y="2322"/>
                <a:ext cx="45" cy="150"/>
              </a:xfrm>
              <a:prstGeom prst="rect">
                <a:avLst/>
              </a:prstGeom>
              <a:solidFill>
                <a:srgbClr val="969696">
                  <a:alpha val="32941"/>
                </a:srgbClr>
              </a:solidFill>
              <a:ln w="9525" algn="ctr">
                <a:solidFill>
                  <a:srgbClr val="777777"/>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79" name="Rectangle 284"/>
              <p:cNvSpPr>
                <a:spLocks noChangeArrowheads="1"/>
              </p:cNvSpPr>
              <p:nvPr/>
            </p:nvSpPr>
            <p:spPr bwMode="auto">
              <a:xfrm>
                <a:off x="472" y="2320"/>
                <a:ext cx="45" cy="150"/>
              </a:xfrm>
              <a:prstGeom prst="rect">
                <a:avLst/>
              </a:prstGeom>
              <a:solidFill>
                <a:srgbClr val="969696">
                  <a:alpha val="32941"/>
                </a:srgbClr>
              </a:solidFill>
              <a:ln w="9525" algn="ctr">
                <a:solidFill>
                  <a:srgbClr val="777777"/>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580" name="Line 285"/>
              <p:cNvSpPr>
                <a:spLocks noChangeShapeType="1"/>
              </p:cNvSpPr>
              <p:nvPr/>
            </p:nvSpPr>
            <p:spPr bwMode="auto">
              <a:xfrm>
                <a:off x="405" y="2321"/>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1" name="Line 286"/>
              <p:cNvSpPr>
                <a:spLocks noChangeShapeType="1"/>
              </p:cNvSpPr>
              <p:nvPr/>
            </p:nvSpPr>
            <p:spPr bwMode="auto">
              <a:xfrm>
                <a:off x="420" y="2321"/>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2" name="Line 287"/>
              <p:cNvSpPr>
                <a:spLocks noChangeShapeType="1"/>
              </p:cNvSpPr>
              <p:nvPr/>
            </p:nvSpPr>
            <p:spPr bwMode="auto">
              <a:xfrm>
                <a:off x="435" y="2321"/>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3" name="Line 288"/>
              <p:cNvSpPr>
                <a:spLocks noChangeShapeType="1"/>
              </p:cNvSpPr>
              <p:nvPr/>
            </p:nvSpPr>
            <p:spPr bwMode="auto">
              <a:xfrm>
                <a:off x="451" y="2321"/>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4" name="Line 289"/>
              <p:cNvSpPr>
                <a:spLocks noChangeShapeType="1"/>
              </p:cNvSpPr>
              <p:nvPr/>
            </p:nvSpPr>
            <p:spPr bwMode="auto">
              <a:xfrm>
                <a:off x="390" y="2321"/>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5" name="Line 290"/>
              <p:cNvSpPr>
                <a:spLocks noChangeShapeType="1"/>
              </p:cNvSpPr>
              <p:nvPr/>
            </p:nvSpPr>
            <p:spPr bwMode="auto">
              <a:xfrm>
                <a:off x="374" y="2320"/>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86" name="Line 291"/>
              <p:cNvSpPr>
                <a:spLocks noChangeShapeType="1"/>
              </p:cNvSpPr>
              <p:nvPr/>
            </p:nvSpPr>
            <p:spPr bwMode="auto">
              <a:xfrm>
                <a:off x="359" y="2319"/>
                <a:ext cx="0" cy="151"/>
              </a:xfrm>
              <a:prstGeom prst="line">
                <a:avLst/>
              </a:prstGeom>
              <a:noFill/>
              <a:ln w="9525">
                <a:solidFill>
                  <a:srgbClr val="777777"/>
                </a:solidFill>
                <a:round/>
                <a:headEnd/>
                <a:tailEnd/>
              </a:ln>
            </p:spPr>
            <p:txBody>
              <a:bodyPr/>
              <a:lstStyle/>
              <a:p>
                <a:pPr defTabSz="914400" fontAlgn="base">
                  <a:spcBef>
                    <a:spcPct val="0"/>
                  </a:spcBef>
                  <a:spcAft>
                    <a:spcPct val="0"/>
                  </a:spcAft>
                </a:pPr>
                <a:endParaRPr lang="en-US">
                  <a:solidFill>
                    <a:srgbClr val="000000"/>
                  </a:solidFill>
                </a:endParaRPr>
              </a:p>
            </p:txBody>
          </p:sp>
        </p:grpSp>
      </p:grpSp>
      <p:grpSp>
        <p:nvGrpSpPr>
          <p:cNvPr id="3099" name="Group 292"/>
          <p:cNvGrpSpPr>
            <a:grpSpLocks/>
          </p:cNvGrpSpPr>
          <p:nvPr/>
        </p:nvGrpSpPr>
        <p:grpSpPr bwMode="auto">
          <a:xfrm>
            <a:off x="481012" y="2822575"/>
            <a:ext cx="1585227" cy="660400"/>
            <a:chOff x="407" y="1338"/>
            <a:chExt cx="912" cy="416"/>
          </a:xfrm>
        </p:grpSpPr>
        <p:sp>
          <p:nvSpPr>
            <p:cNvPr id="3569" name="Freeform 293"/>
            <p:cNvSpPr>
              <a:spLocks/>
            </p:cNvSpPr>
            <p:nvPr/>
          </p:nvSpPr>
          <p:spPr bwMode="auto">
            <a:xfrm>
              <a:off x="407" y="1342"/>
              <a:ext cx="635" cy="407"/>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70" name="Freeform 294"/>
            <p:cNvSpPr>
              <a:spLocks/>
            </p:cNvSpPr>
            <p:nvPr/>
          </p:nvSpPr>
          <p:spPr bwMode="auto">
            <a:xfrm flipH="1">
              <a:off x="1044" y="1338"/>
              <a:ext cx="275" cy="416"/>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grpSp>
        <p:nvGrpSpPr>
          <p:cNvPr id="3100" name="Group 295"/>
          <p:cNvGrpSpPr>
            <a:grpSpLocks/>
          </p:cNvGrpSpPr>
          <p:nvPr/>
        </p:nvGrpSpPr>
        <p:grpSpPr bwMode="auto">
          <a:xfrm flipH="1">
            <a:off x="-233363" y="3465513"/>
            <a:ext cx="779463" cy="449262"/>
            <a:chOff x="5173" y="1821"/>
            <a:chExt cx="629" cy="283"/>
          </a:xfrm>
        </p:grpSpPr>
        <p:sp>
          <p:nvSpPr>
            <p:cNvPr id="3567" name="Freeform 296"/>
            <p:cNvSpPr>
              <a:spLocks/>
            </p:cNvSpPr>
            <p:nvPr/>
          </p:nvSpPr>
          <p:spPr bwMode="auto">
            <a:xfrm flipH="1">
              <a:off x="5177" y="1828"/>
              <a:ext cx="625" cy="276"/>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568" name="Freeform 297"/>
            <p:cNvSpPr>
              <a:spLocks/>
            </p:cNvSpPr>
            <p:nvPr/>
          </p:nvSpPr>
          <p:spPr bwMode="auto">
            <a:xfrm flipH="1">
              <a:off x="5173" y="1821"/>
              <a:ext cx="629" cy="201"/>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grpSp>
      <p:sp>
        <p:nvSpPr>
          <p:cNvPr id="3565" name="Freeform 299"/>
          <p:cNvSpPr>
            <a:spLocks/>
          </p:cNvSpPr>
          <p:nvPr/>
        </p:nvSpPr>
        <p:spPr bwMode="auto">
          <a:xfrm>
            <a:off x="298450" y="3424780"/>
            <a:ext cx="571500" cy="755825"/>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66" name="Freeform 300"/>
          <p:cNvSpPr>
            <a:spLocks/>
          </p:cNvSpPr>
          <p:nvPr/>
        </p:nvSpPr>
        <p:spPr bwMode="auto">
          <a:xfrm>
            <a:off x="1609725" y="3468688"/>
            <a:ext cx="387350" cy="706437"/>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nvGrpSpPr>
          <p:cNvPr id="3102" name="Group 301"/>
          <p:cNvGrpSpPr>
            <a:grpSpLocks/>
          </p:cNvGrpSpPr>
          <p:nvPr/>
        </p:nvGrpSpPr>
        <p:grpSpPr bwMode="auto">
          <a:xfrm>
            <a:off x="777875" y="4148138"/>
            <a:ext cx="1435100" cy="884237"/>
            <a:chOff x="594" y="2173"/>
            <a:chExt cx="904" cy="557"/>
          </a:xfrm>
        </p:grpSpPr>
        <p:sp>
          <p:nvSpPr>
            <p:cNvPr id="3563" name="Freeform 302"/>
            <p:cNvSpPr>
              <a:spLocks/>
            </p:cNvSpPr>
            <p:nvPr/>
          </p:nvSpPr>
          <p:spPr bwMode="auto">
            <a:xfrm flipH="1">
              <a:off x="1119" y="2173"/>
              <a:ext cx="379" cy="557"/>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564" name="Freeform 303"/>
            <p:cNvSpPr>
              <a:spLocks/>
            </p:cNvSpPr>
            <p:nvPr/>
          </p:nvSpPr>
          <p:spPr bwMode="auto">
            <a:xfrm>
              <a:off x="594" y="2178"/>
              <a:ext cx="531" cy="542"/>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a:tailEnd/>
            </a:ln>
          </p:spPr>
          <p:txBody>
            <a:bodyPr/>
            <a:lstStyle/>
            <a:p>
              <a:pPr defTabSz="914400" fontAlgn="base">
                <a:spcBef>
                  <a:spcPct val="0"/>
                </a:spcBef>
                <a:spcAft>
                  <a:spcPct val="0"/>
                </a:spcAft>
              </a:pPr>
              <a:endParaRPr lang="en-US">
                <a:solidFill>
                  <a:srgbClr val="000000"/>
                </a:solidFill>
              </a:endParaRPr>
            </a:p>
          </p:txBody>
        </p:sp>
      </p:grpSp>
      <p:sp>
        <p:nvSpPr>
          <p:cNvPr id="3103" name="Rectangle 304"/>
          <p:cNvSpPr>
            <a:spLocks noChangeArrowheads="1"/>
          </p:cNvSpPr>
          <p:nvPr/>
        </p:nvSpPr>
        <p:spPr bwMode="auto">
          <a:xfrm flipH="1">
            <a:off x="855663" y="4986338"/>
            <a:ext cx="0" cy="349250"/>
          </a:xfrm>
          <a:prstGeom prst="rect">
            <a:avLst/>
          </a:prstGeom>
          <a:solidFill>
            <a:srgbClr val="000000"/>
          </a:solidFill>
          <a:ln w="12700">
            <a:no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nvGrpSpPr>
          <p:cNvPr id="3104" name="Group 1703"/>
          <p:cNvGrpSpPr>
            <a:grpSpLocks/>
          </p:cNvGrpSpPr>
          <p:nvPr/>
        </p:nvGrpSpPr>
        <p:grpSpPr bwMode="auto">
          <a:xfrm>
            <a:off x="-28575" y="5521325"/>
            <a:ext cx="1811338" cy="593725"/>
            <a:chOff x="134" y="3256"/>
            <a:chExt cx="1141" cy="374"/>
          </a:xfrm>
        </p:grpSpPr>
        <p:grpSp>
          <p:nvGrpSpPr>
            <p:cNvPr id="3185" name="Group 445"/>
            <p:cNvGrpSpPr>
              <a:grpSpLocks/>
            </p:cNvGrpSpPr>
            <p:nvPr/>
          </p:nvGrpSpPr>
          <p:grpSpPr bwMode="auto">
            <a:xfrm>
              <a:off x="860" y="3421"/>
              <a:ext cx="415" cy="134"/>
              <a:chOff x="4634" y="3212"/>
              <a:chExt cx="493" cy="95"/>
            </a:xfrm>
          </p:grpSpPr>
          <p:sp>
            <p:nvSpPr>
              <p:cNvPr id="3425" name="Rectangle 446"/>
              <p:cNvSpPr>
                <a:spLocks noChangeArrowheads="1"/>
              </p:cNvSpPr>
              <p:nvPr/>
            </p:nvSpPr>
            <p:spPr bwMode="auto">
              <a:xfrm>
                <a:off x="4987" y="3249"/>
                <a:ext cx="136" cy="56"/>
              </a:xfrm>
              <a:prstGeom prst="rect">
                <a:avLst/>
              </a:prstGeom>
              <a:solidFill>
                <a:srgbClr val="FFA04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26" name="Rectangle 447"/>
              <p:cNvSpPr>
                <a:spLocks noChangeArrowheads="1"/>
              </p:cNvSpPr>
              <p:nvPr/>
            </p:nvSpPr>
            <p:spPr bwMode="auto">
              <a:xfrm>
                <a:off x="4987" y="3275"/>
                <a:ext cx="136"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27" name="Rectangle 448"/>
              <p:cNvSpPr>
                <a:spLocks noChangeArrowheads="1"/>
              </p:cNvSpPr>
              <p:nvPr/>
            </p:nvSpPr>
            <p:spPr bwMode="auto">
              <a:xfrm>
                <a:off x="4987" y="3283"/>
                <a:ext cx="136"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28" name="Rectangle 449"/>
              <p:cNvSpPr>
                <a:spLocks noChangeArrowheads="1"/>
              </p:cNvSpPr>
              <p:nvPr/>
            </p:nvSpPr>
            <p:spPr bwMode="auto">
              <a:xfrm>
                <a:off x="4987" y="3291"/>
                <a:ext cx="136"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29" name="Rectangle 450"/>
              <p:cNvSpPr>
                <a:spLocks noChangeArrowheads="1"/>
              </p:cNvSpPr>
              <p:nvPr/>
            </p:nvSpPr>
            <p:spPr bwMode="auto">
              <a:xfrm>
                <a:off x="4987" y="3299"/>
                <a:ext cx="136"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0" name="Rectangle 451"/>
              <p:cNvSpPr>
                <a:spLocks noChangeArrowheads="1"/>
              </p:cNvSpPr>
              <p:nvPr/>
            </p:nvSpPr>
            <p:spPr bwMode="auto">
              <a:xfrm>
                <a:off x="4987" y="3267"/>
                <a:ext cx="136"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1" name="Rectangle 452"/>
              <p:cNvSpPr>
                <a:spLocks noChangeArrowheads="1"/>
              </p:cNvSpPr>
              <p:nvPr/>
            </p:nvSpPr>
            <p:spPr bwMode="auto">
              <a:xfrm>
                <a:off x="4987" y="3249"/>
                <a:ext cx="4"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2" name="Rectangle 453"/>
              <p:cNvSpPr>
                <a:spLocks noChangeArrowheads="1"/>
              </p:cNvSpPr>
              <p:nvPr/>
            </p:nvSpPr>
            <p:spPr bwMode="auto">
              <a:xfrm>
                <a:off x="5119" y="3249"/>
                <a:ext cx="4"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3" name="Rectangle 454"/>
              <p:cNvSpPr>
                <a:spLocks noChangeArrowheads="1"/>
              </p:cNvSpPr>
              <p:nvPr/>
            </p:nvSpPr>
            <p:spPr bwMode="auto">
              <a:xfrm>
                <a:off x="4987" y="3222"/>
                <a:ext cx="140" cy="32"/>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4" name="Rectangle 455"/>
              <p:cNvSpPr>
                <a:spLocks noChangeArrowheads="1"/>
              </p:cNvSpPr>
              <p:nvPr/>
            </p:nvSpPr>
            <p:spPr bwMode="auto">
              <a:xfrm>
                <a:off x="4987" y="3222"/>
                <a:ext cx="140" cy="32"/>
              </a:xfrm>
              <a:prstGeom prst="rect">
                <a:avLst/>
              </a:prstGeom>
              <a:noFill/>
              <a:ln w="0">
                <a:solidFill>
                  <a:srgbClr val="C0C0C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5" name="Rectangle 456"/>
              <p:cNvSpPr>
                <a:spLocks noChangeArrowheads="1"/>
              </p:cNvSpPr>
              <p:nvPr/>
            </p:nvSpPr>
            <p:spPr bwMode="auto">
              <a:xfrm>
                <a:off x="4987" y="3256"/>
                <a:ext cx="136" cy="8"/>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6" name="Rectangle 457"/>
              <p:cNvSpPr>
                <a:spLocks noChangeArrowheads="1"/>
              </p:cNvSpPr>
              <p:nvPr/>
            </p:nvSpPr>
            <p:spPr bwMode="auto">
              <a:xfrm>
                <a:off x="5004" y="3264"/>
                <a:ext cx="101" cy="41"/>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7" name="Rectangle 458"/>
              <p:cNvSpPr>
                <a:spLocks noChangeArrowheads="1"/>
              </p:cNvSpPr>
              <p:nvPr/>
            </p:nvSpPr>
            <p:spPr bwMode="auto">
              <a:xfrm>
                <a:off x="5004" y="3264"/>
                <a:ext cx="101" cy="41"/>
              </a:xfrm>
              <a:prstGeom prst="rect">
                <a:avLst/>
              </a:prstGeom>
              <a:noFill/>
              <a:ln w="0">
                <a:solidFill>
                  <a:srgbClr val="FF800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8" name="Rectangle 459"/>
              <p:cNvSpPr>
                <a:spLocks noChangeArrowheads="1"/>
              </p:cNvSpPr>
              <p:nvPr/>
            </p:nvSpPr>
            <p:spPr bwMode="auto">
              <a:xfrm>
                <a:off x="5009" y="3294"/>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39" name="Rectangle 460"/>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0" name="Rectangle 461"/>
              <p:cNvSpPr>
                <a:spLocks noChangeArrowheads="1"/>
              </p:cNvSpPr>
              <p:nvPr/>
            </p:nvSpPr>
            <p:spPr bwMode="auto">
              <a:xfrm>
                <a:off x="5032" y="3294"/>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1" name="Rectangle 462"/>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2" name="Rectangle 463"/>
              <p:cNvSpPr>
                <a:spLocks noChangeArrowheads="1"/>
              </p:cNvSpPr>
              <p:nvPr/>
            </p:nvSpPr>
            <p:spPr bwMode="auto">
              <a:xfrm>
                <a:off x="5056" y="3294"/>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3" name="Rectangle 464"/>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4" name="Rectangle 465"/>
              <p:cNvSpPr>
                <a:spLocks noChangeArrowheads="1"/>
              </p:cNvSpPr>
              <p:nvPr/>
            </p:nvSpPr>
            <p:spPr bwMode="auto">
              <a:xfrm>
                <a:off x="5080" y="3294"/>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5" name="Rectangle 466"/>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6" name="Rectangle 467"/>
              <p:cNvSpPr>
                <a:spLocks noChangeArrowheads="1"/>
              </p:cNvSpPr>
              <p:nvPr/>
            </p:nvSpPr>
            <p:spPr bwMode="auto">
              <a:xfrm>
                <a:off x="5009" y="3267"/>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7" name="Rectangle 468"/>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8" name="Rectangle 469"/>
              <p:cNvSpPr>
                <a:spLocks noChangeArrowheads="1"/>
              </p:cNvSpPr>
              <p:nvPr/>
            </p:nvSpPr>
            <p:spPr bwMode="auto">
              <a:xfrm>
                <a:off x="5032" y="3267"/>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49" name="Rectangle 470"/>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0" name="Rectangle 471"/>
              <p:cNvSpPr>
                <a:spLocks noChangeArrowheads="1"/>
              </p:cNvSpPr>
              <p:nvPr/>
            </p:nvSpPr>
            <p:spPr bwMode="auto">
              <a:xfrm>
                <a:off x="5056" y="3267"/>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1" name="Rectangle 472"/>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2" name="Rectangle 473"/>
              <p:cNvSpPr>
                <a:spLocks noChangeArrowheads="1"/>
              </p:cNvSpPr>
              <p:nvPr/>
            </p:nvSpPr>
            <p:spPr bwMode="auto">
              <a:xfrm>
                <a:off x="5080" y="3267"/>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3" name="Rectangle 474"/>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4" name="Rectangle 475"/>
              <p:cNvSpPr>
                <a:spLocks noChangeArrowheads="1"/>
              </p:cNvSpPr>
              <p:nvPr/>
            </p:nvSpPr>
            <p:spPr bwMode="auto">
              <a:xfrm>
                <a:off x="5009" y="3276"/>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5" name="Rectangle 476"/>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6" name="Rectangle 477"/>
              <p:cNvSpPr>
                <a:spLocks noChangeArrowheads="1"/>
              </p:cNvSpPr>
              <p:nvPr/>
            </p:nvSpPr>
            <p:spPr bwMode="auto">
              <a:xfrm>
                <a:off x="5032" y="3276"/>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7" name="Rectangle 478"/>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8" name="Rectangle 479"/>
              <p:cNvSpPr>
                <a:spLocks noChangeArrowheads="1"/>
              </p:cNvSpPr>
              <p:nvPr/>
            </p:nvSpPr>
            <p:spPr bwMode="auto">
              <a:xfrm>
                <a:off x="5056" y="3276"/>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59" name="Rectangle 480"/>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0" name="Rectangle 481"/>
              <p:cNvSpPr>
                <a:spLocks noChangeArrowheads="1"/>
              </p:cNvSpPr>
              <p:nvPr/>
            </p:nvSpPr>
            <p:spPr bwMode="auto">
              <a:xfrm>
                <a:off x="5080" y="3276"/>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1" name="Rectangle 482"/>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2" name="Rectangle 483"/>
              <p:cNvSpPr>
                <a:spLocks noChangeArrowheads="1"/>
              </p:cNvSpPr>
              <p:nvPr/>
            </p:nvSpPr>
            <p:spPr bwMode="auto">
              <a:xfrm>
                <a:off x="5009" y="3285"/>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3" name="Rectangle 484"/>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4" name="Rectangle 485"/>
              <p:cNvSpPr>
                <a:spLocks noChangeArrowheads="1"/>
              </p:cNvSpPr>
              <p:nvPr/>
            </p:nvSpPr>
            <p:spPr bwMode="auto">
              <a:xfrm>
                <a:off x="5032" y="3285"/>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5" name="Rectangle 486"/>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6" name="Rectangle 487"/>
              <p:cNvSpPr>
                <a:spLocks noChangeArrowheads="1"/>
              </p:cNvSpPr>
              <p:nvPr/>
            </p:nvSpPr>
            <p:spPr bwMode="auto">
              <a:xfrm>
                <a:off x="5056" y="3285"/>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7" name="Rectangle 488"/>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8" name="Rectangle 489"/>
              <p:cNvSpPr>
                <a:spLocks noChangeArrowheads="1"/>
              </p:cNvSpPr>
              <p:nvPr/>
            </p:nvSpPr>
            <p:spPr bwMode="auto">
              <a:xfrm>
                <a:off x="5080" y="3285"/>
                <a:ext cx="20" cy="7"/>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69" name="Rectangle 490"/>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0" name="Rectangle 491"/>
              <p:cNvSpPr>
                <a:spLocks noChangeArrowheads="1"/>
              </p:cNvSpPr>
              <p:nvPr/>
            </p:nvSpPr>
            <p:spPr bwMode="auto">
              <a:xfrm>
                <a:off x="4987" y="3254"/>
                <a:ext cx="140" cy="8"/>
              </a:xfrm>
              <a:prstGeom prst="rect">
                <a:avLst/>
              </a:prstGeom>
              <a:solidFill>
                <a:srgbClr val="C0C0C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1" name="Rectangle 492"/>
              <p:cNvSpPr>
                <a:spLocks noChangeArrowheads="1"/>
              </p:cNvSpPr>
              <p:nvPr/>
            </p:nvSpPr>
            <p:spPr bwMode="auto">
              <a:xfrm>
                <a:off x="4787" y="3249"/>
                <a:ext cx="200" cy="56"/>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2" name="Rectangle 493"/>
              <p:cNvSpPr>
                <a:spLocks noChangeArrowheads="1"/>
              </p:cNvSpPr>
              <p:nvPr/>
            </p:nvSpPr>
            <p:spPr bwMode="auto">
              <a:xfrm>
                <a:off x="4837" y="3249"/>
                <a:ext cx="150" cy="56"/>
              </a:xfrm>
              <a:prstGeom prst="rect">
                <a:avLst/>
              </a:prstGeom>
              <a:solidFill>
                <a:srgbClr val="FFA04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3" name="Rectangle 494"/>
              <p:cNvSpPr>
                <a:spLocks noChangeArrowheads="1"/>
              </p:cNvSpPr>
              <p:nvPr/>
            </p:nvSpPr>
            <p:spPr bwMode="auto">
              <a:xfrm>
                <a:off x="4841" y="3249"/>
                <a:ext cx="1" cy="56"/>
              </a:xfrm>
              <a:prstGeom prst="rect">
                <a:avLst/>
              </a:prstGeom>
              <a:solidFill>
                <a:srgbClr val="A46E07"/>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4" name="Rectangle 495"/>
              <p:cNvSpPr>
                <a:spLocks noChangeArrowheads="1"/>
              </p:cNvSpPr>
              <p:nvPr/>
            </p:nvSpPr>
            <p:spPr bwMode="auto">
              <a:xfrm>
                <a:off x="4850"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5" name="Rectangle 496"/>
              <p:cNvSpPr>
                <a:spLocks noChangeArrowheads="1"/>
              </p:cNvSpPr>
              <p:nvPr/>
            </p:nvSpPr>
            <p:spPr bwMode="auto">
              <a:xfrm>
                <a:off x="4860"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6" name="Rectangle 497"/>
              <p:cNvSpPr>
                <a:spLocks noChangeArrowheads="1"/>
              </p:cNvSpPr>
              <p:nvPr/>
            </p:nvSpPr>
            <p:spPr bwMode="auto">
              <a:xfrm>
                <a:off x="4869"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7" name="Rectangle 498"/>
              <p:cNvSpPr>
                <a:spLocks noChangeArrowheads="1"/>
              </p:cNvSpPr>
              <p:nvPr/>
            </p:nvSpPr>
            <p:spPr bwMode="auto">
              <a:xfrm>
                <a:off x="4878"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8" name="Rectangle 499"/>
              <p:cNvSpPr>
                <a:spLocks noChangeArrowheads="1"/>
              </p:cNvSpPr>
              <p:nvPr/>
            </p:nvSpPr>
            <p:spPr bwMode="auto">
              <a:xfrm>
                <a:off x="4888"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79" name="Rectangle 500"/>
              <p:cNvSpPr>
                <a:spLocks noChangeArrowheads="1"/>
              </p:cNvSpPr>
              <p:nvPr/>
            </p:nvSpPr>
            <p:spPr bwMode="auto">
              <a:xfrm>
                <a:off x="4897" y="3249"/>
                <a:ext cx="1" cy="56"/>
              </a:xfrm>
              <a:prstGeom prst="rect">
                <a:avLst/>
              </a:prstGeom>
              <a:solidFill>
                <a:srgbClr val="A46E07"/>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0" name="Rectangle 501"/>
              <p:cNvSpPr>
                <a:spLocks noChangeArrowheads="1"/>
              </p:cNvSpPr>
              <p:nvPr/>
            </p:nvSpPr>
            <p:spPr bwMode="auto">
              <a:xfrm>
                <a:off x="4906"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1" name="Rectangle 502"/>
              <p:cNvSpPr>
                <a:spLocks noChangeArrowheads="1"/>
              </p:cNvSpPr>
              <p:nvPr/>
            </p:nvSpPr>
            <p:spPr bwMode="auto">
              <a:xfrm>
                <a:off x="4916"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2" name="Rectangle 503"/>
              <p:cNvSpPr>
                <a:spLocks noChangeArrowheads="1"/>
              </p:cNvSpPr>
              <p:nvPr/>
            </p:nvSpPr>
            <p:spPr bwMode="auto">
              <a:xfrm>
                <a:off x="4925"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3" name="Rectangle 504"/>
              <p:cNvSpPr>
                <a:spLocks noChangeArrowheads="1"/>
              </p:cNvSpPr>
              <p:nvPr/>
            </p:nvSpPr>
            <p:spPr bwMode="auto">
              <a:xfrm>
                <a:off x="4934"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4" name="Rectangle 505"/>
              <p:cNvSpPr>
                <a:spLocks noChangeArrowheads="1"/>
              </p:cNvSpPr>
              <p:nvPr/>
            </p:nvSpPr>
            <p:spPr bwMode="auto">
              <a:xfrm>
                <a:off x="4944"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5" name="Rectangle 506"/>
              <p:cNvSpPr>
                <a:spLocks noChangeArrowheads="1"/>
              </p:cNvSpPr>
              <p:nvPr/>
            </p:nvSpPr>
            <p:spPr bwMode="auto">
              <a:xfrm>
                <a:off x="4953"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6" name="Rectangle 507"/>
              <p:cNvSpPr>
                <a:spLocks noChangeArrowheads="1"/>
              </p:cNvSpPr>
              <p:nvPr/>
            </p:nvSpPr>
            <p:spPr bwMode="auto">
              <a:xfrm>
                <a:off x="4962"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7" name="Rectangle 508"/>
              <p:cNvSpPr>
                <a:spLocks noChangeArrowheads="1"/>
              </p:cNvSpPr>
              <p:nvPr/>
            </p:nvSpPr>
            <p:spPr bwMode="auto">
              <a:xfrm>
                <a:off x="4972" y="3249"/>
                <a:ext cx="1" cy="56"/>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8" name="Rectangle 509"/>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89" name="Rectangle 510"/>
              <p:cNvSpPr>
                <a:spLocks noChangeArrowheads="1"/>
              </p:cNvSpPr>
              <p:nvPr/>
            </p:nvSpPr>
            <p:spPr bwMode="auto">
              <a:xfrm>
                <a:off x="4848" y="3257"/>
                <a:ext cx="44" cy="16"/>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0" name="Rectangle 511"/>
              <p:cNvSpPr>
                <a:spLocks noChangeArrowheads="1"/>
              </p:cNvSpPr>
              <p:nvPr/>
            </p:nvSpPr>
            <p:spPr bwMode="auto">
              <a:xfrm>
                <a:off x="4862" y="3257"/>
                <a:ext cx="1" cy="16"/>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1" name="Rectangle 512"/>
              <p:cNvSpPr>
                <a:spLocks noChangeArrowheads="1"/>
              </p:cNvSpPr>
              <p:nvPr/>
            </p:nvSpPr>
            <p:spPr bwMode="auto">
              <a:xfrm>
                <a:off x="4877" y="3257"/>
                <a:ext cx="1" cy="16"/>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2" name="Rectangle 513"/>
              <p:cNvSpPr>
                <a:spLocks noChangeArrowheads="1"/>
              </p:cNvSpPr>
              <p:nvPr/>
            </p:nvSpPr>
            <p:spPr bwMode="auto">
              <a:xfrm>
                <a:off x="4840" y="3249"/>
                <a:ext cx="5"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3" name="Rectangle 514"/>
              <p:cNvSpPr>
                <a:spLocks noChangeArrowheads="1"/>
              </p:cNvSpPr>
              <p:nvPr/>
            </p:nvSpPr>
            <p:spPr bwMode="auto">
              <a:xfrm>
                <a:off x="4896" y="3249"/>
                <a:ext cx="4"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4" name="Freeform 515"/>
              <p:cNvSpPr>
                <a:spLocks/>
              </p:cNvSpPr>
              <p:nvPr/>
            </p:nvSpPr>
            <p:spPr bwMode="auto">
              <a:xfrm>
                <a:off x="4889" y="3254"/>
                <a:ext cx="18" cy="10"/>
              </a:xfrm>
              <a:custGeom>
                <a:avLst/>
                <a:gdLst>
                  <a:gd name="T0" fmla="*/ 0 w 141"/>
                  <a:gd name="T1" fmla="*/ 0 h 75"/>
                  <a:gd name="T2" fmla="*/ 51 w 141"/>
                  <a:gd name="T3" fmla="*/ 75 h 75"/>
                  <a:gd name="T4" fmla="*/ 89 w 141"/>
                  <a:gd name="T5" fmla="*/ 75 h 75"/>
                  <a:gd name="T6" fmla="*/ 141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95" name="Freeform 516"/>
              <p:cNvSpPr>
                <a:spLocks/>
              </p:cNvSpPr>
              <p:nvPr/>
            </p:nvSpPr>
            <p:spPr bwMode="auto">
              <a:xfrm>
                <a:off x="4834" y="3254"/>
                <a:ext cx="18" cy="10"/>
              </a:xfrm>
              <a:custGeom>
                <a:avLst/>
                <a:gdLst>
                  <a:gd name="T0" fmla="*/ 0 w 141"/>
                  <a:gd name="T1" fmla="*/ 0 h 75"/>
                  <a:gd name="T2" fmla="*/ 52 w 141"/>
                  <a:gd name="T3" fmla="*/ 75 h 75"/>
                  <a:gd name="T4" fmla="*/ 89 w 141"/>
                  <a:gd name="T5" fmla="*/ 75 h 75"/>
                  <a:gd name="T6" fmla="*/ 141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96" name="Rectangle 517"/>
              <p:cNvSpPr>
                <a:spLocks noChangeArrowheads="1"/>
              </p:cNvSpPr>
              <p:nvPr/>
            </p:nvSpPr>
            <p:spPr bwMode="auto">
              <a:xfrm>
                <a:off x="4652" y="3249"/>
                <a:ext cx="135" cy="56"/>
              </a:xfrm>
              <a:prstGeom prst="rect">
                <a:avLst/>
              </a:prstGeom>
              <a:solidFill>
                <a:srgbClr val="FFA04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7" name="Rectangle 518"/>
              <p:cNvSpPr>
                <a:spLocks noChangeArrowheads="1"/>
              </p:cNvSpPr>
              <p:nvPr/>
            </p:nvSpPr>
            <p:spPr bwMode="auto">
              <a:xfrm>
                <a:off x="4652" y="3263"/>
                <a:ext cx="135"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8" name="Rectangle 519"/>
              <p:cNvSpPr>
                <a:spLocks noChangeArrowheads="1"/>
              </p:cNvSpPr>
              <p:nvPr/>
            </p:nvSpPr>
            <p:spPr bwMode="auto">
              <a:xfrm>
                <a:off x="4652" y="3270"/>
                <a:ext cx="135"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99" name="Rectangle 520"/>
              <p:cNvSpPr>
                <a:spLocks noChangeArrowheads="1"/>
              </p:cNvSpPr>
              <p:nvPr/>
            </p:nvSpPr>
            <p:spPr bwMode="auto">
              <a:xfrm>
                <a:off x="4652" y="3277"/>
                <a:ext cx="135" cy="2"/>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0" name="Rectangle 521"/>
              <p:cNvSpPr>
                <a:spLocks noChangeArrowheads="1"/>
              </p:cNvSpPr>
              <p:nvPr/>
            </p:nvSpPr>
            <p:spPr bwMode="auto">
              <a:xfrm>
                <a:off x="4652" y="3285"/>
                <a:ext cx="135"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1" name="Rectangle 522"/>
              <p:cNvSpPr>
                <a:spLocks noChangeArrowheads="1"/>
              </p:cNvSpPr>
              <p:nvPr/>
            </p:nvSpPr>
            <p:spPr bwMode="auto">
              <a:xfrm>
                <a:off x="4652" y="3292"/>
                <a:ext cx="135"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2" name="Rectangle 523"/>
              <p:cNvSpPr>
                <a:spLocks noChangeArrowheads="1"/>
              </p:cNvSpPr>
              <p:nvPr/>
            </p:nvSpPr>
            <p:spPr bwMode="auto">
              <a:xfrm>
                <a:off x="4652" y="3299"/>
                <a:ext cx="135" cy="1"/>
              </a:xfrm>
              <a:prstGeom prst="rect">
                <a:avLst/>
              </a:prstGeom>
              <a:solidFill>
                <a:srgbClr val="FF8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3" name="Rectangle 524"/>
              <p:cNvSpPr>
                <a:spLocks noChangeArrowheads="1"/>
              </p:cNvSpPr>
              <p:nvPr/>
            </p:nvSpPr>
            <p:spPr bwMode="auto">
              <a:xfrm>
                <a:off x="4652" y="3249"/>
                <a:ext cx="6" cy="56"/>
              </a:xfrm>
              <a:prstGeom prst="rect">
                <a:avLst/>
              </a:prstGeom>
              <a:solidFill>
                <a:srgbClr val="FAC77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4" name="Rectangle 525"/>
              <p:cNvSpPr>
                <a:spLocks noChangeArrowheads="1"/>
              </p:cNvSpPr>
              <p:nvPr/>
            </p:nvSpPr>
            <p:spPr bwMode="auto">
              <a:xfrm>
                <a:off x="4907" y="3256"/>
                <a:ext cx="66" cy="33"/>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5" name="Rectangle 526"/>
              <p:cNvSpPr>
                <a:spLocks noChangeArrowheads="1"/>
              </p:cNvSpPr>
              <p:nvPr/>
            </p:nvSpPr>
            <p:spPr bwMode="auto">
              <a:xfrm>
                <a:off x="4910" y="3259"/>
                <a:ext cx="59" cy="27"/>
              </a:xfrm>
              <a:prstGeom prst="rect">
                <a:avLst/>
              </a:prstGeom>
              <a:solidFill>
                <a:srgbClr val="20202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6" name="Rectangle 527"/>
              <p:cNvSpPr>
                <a:spLocks noChangeArrowheads="1"/>
              </p:cNvSpPr>
              <p:nvPr/>
            </p:nvSpPr>
            <p:spPr bwMode="auto">
              <a:xfrm>
                <a:off x="4928" y="3259"/>
                <a:ext cx="2" cy="27"/>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7" name="Rectangle 528"/>
              <p:cNvSpPr>
                <a:spLocks noChangeArrowheads="1"/>
              </p:cNvSpPr>
              <p:nvPr/>
            </p:nvSpPr>
            <p:spPr bwMode="auto">
              <a:xfrm>
                <a:off x="4949" y="3259"/>
                <a:ext cx="2" cy="27"/>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8" name="Rectangle 529"/>
              <p:cNvSpPr>
                <a:spLocks noChangeArrowheads="1"/>
              </p:cNvSpPr>
              <p:nvPr/>
            </p:nvSpPr>
            <p:spPr bwMode="auto">
              <a:xfrm>
                <a:off x="4979" y="3249"/>
                <a:ext cx="5"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09" name="Freeform 530"/>
              <p:cNvSpPr>
                <a:spLocks/>
              </p:cNvSpPr>
              <p:nvPr/>
            </p:nvSpPr>
            <p:spPr bwMode="auto">
              <a:xfrm>
                <a:off x="4973" y="3254"/>
                <a:ext cx="17" cy="10"/>
              </a:xfrm>
              <a:custGeom>
                <a:avLst/>
                <a:gdLst>
                  <a:gd name="T0" fmla="*/ 0 w 141"/>
                  <a:gd name="T1" fmla="*/ 0 h 75"/>
                  <a:gd name="T2" fmla="*/ 52 w 141"/>
                  <a:gd name="T3" fmla="*/ 75 h 75"/>
                  <a:gd name="T4" fmla="*/ 89 w 141"/>
                  <a:gd name="T5" fmla="*/ 75 h 75"/>
                  <a:gd name="T6" fmla="*/ 141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prstDash val="solid"/>
                <a:round/>
                <a:headEnd/>
                <a:tailEnd/>
              </a:ln>
            </p:spPr>
            <p:txBody>
              <a:bodyPr/>
              <a:lstStyle/>
              <a:p>
                <a:pPr defTabSz="914400" fontAlgn="base">
                  <a:spcBef>
                    <a:spcPct val="0"/>
                  </a:spcBef>
                  <a:spcAft>
                    <a:spcPct val="0"/>
                  </a:spcAft>
                </a:pPr>
                <a:endParaRPr lang="en-US">
                  <a:solidFill>
                    <a:srgbClr val="000000"/>
                  </a:solidFill>
                </a:endParaRPr>
              </a:p>
            </p:txBody>
          </p:sp>
          <p:sp>
            <p:nvSpPr>
              <p:cNvPr id="3510" name="Rectangle 531"/>
              <p:cNvSpPr>
                <a:spLocks noChangeArrowheads="1"/>
              </p:cNvSpPr>
              <p:nvPr/>
            </p:nvSpPr>
            <p:spPr bwMode="auto">
              <a:xfrm>
                <a:off x="4667" y="3262"/>
                <a:ext cx="43" cy="23"/>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1" name="Rectangle 532"/>
              <p:cNvSpPr>
                <a:spLocks noChangeArrowheads="1"/>
              </p:cNvSpPr>
              <p:nvPr/>
            </p:nvSpPr>
            <p:spPr bwMode="auto">
              <a:xfrm>
                <a:off x="4669" y="3264"/>
                <a:ext cx="39" cy="19"/>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2" name="Rectangle 533"/>
              <p:cNvSpPr>
                <a:spLocks noChangeArrowheads="1"/>
              </p:cNvSpPr>
              <p:nvPr/>
            </p:nvSpPr>
            <p:spPr bwMode="auto">
              <a:xfrm>
                <a:off x="4681" y="3264"/>
                <a:ext cx="2" cy="19"/>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3" name="Rectangle 534"/>
              <p:cNvSpPr>
                <a:spLocks noChangeArrowheads="1"/>
              </p:cNvSpPr>
              <p:nvPr/>
            </p:nvSpPr>
            <p:spPr bwMode="auto">
              <a:xfrm>
                <a:off x="4694" y="3264"/>
                <a:ext cx="2" cy="19"/>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4" name="Rectangle 535"/>
              <p:cNvSpPr>
                <a:spLocks noChangeArrowheads="1"/>
              </p:cNvSpPr>
              <p:nvPr/>
            </p:nvSpPr>
            <p:spPr bwMode="auto">
              <a:xfrm>
                <a:off x="4729" y="3262"/>
                <a:ext cx="43" cy="23"/>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5" name="Rectangle 536"/>
              <p:cNvSpPr>
                <a:spLocks noChangeArrowheads="1"/>
              </p:cNvSpPr>
              <p:nvPr/>
            </p:nvSpPr>
            <p:spPr bwMode="auto">
              <a:xfrm>
                <a:off x="4732" y="3264"/>
                <a:ext cx="38" cy="19"/>
              </a:xfrm>
              <a:prstGeom prst="rect">
                <a:avLst/>
              </a:prstGeom>
              <a:solidFill>
                <a:srgbClr val="000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6" name="Rectangle 537"/>
              <p:cNvSpPr>
                <a:spLocks noChangeArrowheads="1"/>
              </p:cNvSpPr>
              <p:nvPr/>
            </p:nvSpPr>
            <p:spPr bwMode="auto">
              <a:xfrm>
                <a:off x="4743" y="3264"/>
                <a:ext cx="2" cy="19"/>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7" name="Rectangle 538"/>
              <p:cNvSpPr>
                <a:spLocks noChangeArrowheads="1"/>
              </p:cNvSpPr>
              <p:nvPr/>
            </p:nvSpPr>
            <p:spPr bwMode="auto">
              <a:xfrm>
                <a:off x="4757" y="3264"/>
                <a:ext cx="1" cy="19"/>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8" name="Rectangle 539"/>
              <p:cNvSpPr>
                <a:spLocks noChangeArrowheads="1"/>
              </p:cNvSpPr>
              <p:nvPr/>
            </p:nvSpPr>
            <p:spPr bwMode="auto">
              <a:xfrm>
                <a:off x="4787" y="3261"/>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19" name="Rectangle 540"/>
              <p:cNvSpPr>
                <a:spLocks noChangeArrowheads="1"/>
              </p:cNvSpPr>
              <p:nvPr/>
            </p:nvSpPr>
            <p:spPr bwMode="auto">
              <a:xfrm>
                <a:off x="4787" y="3268"/>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0" name="Rectangle 541"/>
              <p:cNvSpPr>
                <a:spLocks noChangeArrowheads="1"/>
              </p:cNvSpPr>
              <p:nvPr/>
            </p:nvSpPr>
            <p:spPr bwMode="auto">
              <a:xfrm>
                <a:off x="4787" y="3275"/>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1" name="Rectangle 542"/>
              <p:cNvSpPr>
                <a:spLocks noChangeArrowheads="1"/>
              </p:cNvSpPr>
              <p:nvPr/>
            </p:nvSpPr>
            <p:spPr bwMode="auto">
              <a:xfrm>
                <a:off x="4787" y="3283"/>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2" name="Rectangle 543"/>
              <p:cNvSpPr>
                <a:spLocks noChangeArrowheads="1"/>
              </p:cNvSpPr>
              <p:nvPr/>
            </p:nvSpPr>
            <p:spPr bwMode="auto">
              <a:xfrm>
                <a:off x="4787" y="3290"/>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3" name="Rectangle 544"/>
              <p:cNvSpPr>
                <a:spLocks noChangeArrowheads="1"/>
              </p:cNvSpPr>
              <p:nvPr/>
            </p:nvSpPr>
            <p:spPr bwMode="auto">
              <a:xfrm>
                <a:off x="4787" y="3297"/>
                <a:ext cx="50" cy="1"/>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4" name="Rectangle 545"/>
              <p:cNvSpPr>
                <a:spLocks noChangeArrowheads="1"/>
              </p:cNvSpPr>
              <p:nvPr/>
            </p:nvSpPr>
            <p:spPr bwMode="auto">
              <a:xfrm>
                <a:off x="4792" y="3249"/>
                <a:ext cx="42" cy="56"/>
              </a:xfrm>
              <a:prstGeom prst="rect">
                <a:avLst/>
              </a:prstGeom>
              <a:solidFill>
                <a:srgbClr val="804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5" name="Rectangle 546"/>
              <p:cNvSpPr>
                <a:spLocks noChangeArrowheads="1"/>
              </p:cNvSpPr>
              <p:nvPr/>
            </p:nvSpPr>
            <p:spPr bwMode="auto">
              <a:xfrm>
                <a:off x="4792" y="3249"/>
                <a:ext cx="42" cy="56"/>
              </a:xfrm>
              <a:prstGeom prst="rect">
                <a:avLst/>
              </a:prstGeom>
              <a:noFill/>
              <a:ln w="0">
                <a:solidFill>
                  <a:srgbClr val="80808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6" name="Rectangle 547"/>
              <p:cNvSpPr>
                <a:spLocks noChangeArrowheads="1"/>
              </p:cNvSpPr>
              <p:nvPr/>
            </p:nvSpPr>
            <p:spPr bwMode="auto">
              <a:xfrm>
                <a:off x="4814" y="3255"/>
                <a:ext cx="17" cy="50"/>
              </a:xfrm>
              <a:prstGeom prst="rect">
                <a:avLst/>
              </a:prstGeom>
              <a:solidFill>
                <a:srgbClr val="A05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7" name="Rectangle 548"/>
              <p:cNvSpPr>
                <a:spLocks noChangeArrowheads="1"/>
              </p:cNvSpPr>
              <p:nvPr/>
            </p:nvSpPr>
            <p:spPr bwMode="auto">
              <a:xfrm>
                <a:off x="4816" y="3255"/>
                <a:ext cx="14" cy="18"/>
              </a:xfrm>
              <a:prstGeom prst="rect">
                <a:avLst/>
              </a:prstGeom>
              <a:solidFill>
                <a:srgbClr val="20202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8" name="Rectangle 549"/>
              <p:cNvSpPr>
                <a:spLocks noChangeArrowheads="1"/>
              </p:cNvSpPr>
              <p:nvPr/>
            </p:nvSpPr>
            <p:spPr bwMode="auto">
              <a:xfrm>
                <a:off x="4827"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29" name="Rectangle 550"/>
              <p:cNvSpPr>
                <a:spLocks noChangeArrowheads="1"/>
              </p:cNvSpPr>
              <p:nvPr/>
            </p:nvSpPr>
            <p:spPr bwMode="auto">
              <a:xfrm>
                <a:off x="4822"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0" name="Rectangle 551"/>
              <p:cNvSpPr>
                <a:spLocks noChangeArrowheads="1"/>
              </p:cNvSpPr>
              <p:nvPr/>
            </p:nvSpPr>
            <p:spPr bwMode="auto">
              <a:xfrm>
                <a:off x="4818"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1" name="Rectangle 552"/>
              <p:cNvSpPr>
                <a:spLocks noChangeArrowheads="1"/>
              </p:cNvSpPr>
              <p:nvPr/>
            </p:nvSpPr>
            <p:spPr bwMode="auto">
              <a:xfrm>
                <a:off x="4816" y="3258"/>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2" name="Rectangle 553"/>
              <p:cNvSpPr>
                <a:spLocks noChangeArrowheads="1"/>
              </p:cNvSpPr>
              <p:nvPr/>
            </p:nvSpPr>
            <p:spPr bwMode="auto">
              <a:xfrm>
                <a:off x="4816" y="3264"/>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3" name="Rectangle 554"/>
              <p:cNvSpPr>
                <a:spLocks noChangeArrowheads="1"/>
              </p:cNvSpPr>
              <p:nvPr/>
            </p:nvSpPr>
            <p:spPr bwMode="auto">
              <a:xfrm>
                <a:off x="4816" y="3269"/>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4" name="Rectangle 555"/>
              <p:cNvSpPr>
                <a:spLocks noChangeArrowheads="1"/>
              </p:cNvSpPr>
              <p:nvPr/>
            </p:nvSpPr>
            <p:spPr bwMode="auto">
              <a:xfrm>
                <a:off x="4794" y="3255"/>
                <a:ext cx="18" cy="50"/>
              </a:xfrm>
              <a:prstGeom prst="rect">
                <a:avLst/>
              </a:prstGeom>
              <a:solidFill>
                <a:srgbClr val="A05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5" name="Rectangle 556"/>
              <p:cNvSpPr>
                <a:spLocks noChangeArrowheads="1"/>
              </p:cNvSpPr>
              <p:nvPr/>
            </p:nvSpPr>
            <p:spPr bwMode="auto">
              <a:xfrm>
                <a:off x="4796" y="3255"/>
                <a:ext cx="14" cy="18"/>
              </a:xfrm>
              <a:prstGeom prst="rect">
                <a:avLst/>
              </a:prstGeom>
              <a:solidFill>
                <a:srgbClr val="20202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6" name="Rectangle 557"/>
              <p:cNvSpPr>
                <a:spLocks noChangeArrowheads="1"/>
              </p:cNvSpPr>
              <p:nvPr/>
            </p:nvSpPr>
            <p:spPr bwMode="auto">
              <a:xfrm>
                <a:off x="4807"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7" name="Rectangle 558"/>
              <p:cNvSpPr>
                <a:spLocks noChangeArrowheads="1"/>
              </p:cNvSpPr>
              <p:nvPr/>
            </p:nvSpPr>
            <p:spPr bwMode="auto">
              <a:xfrm>
                <a:off x="4803"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8" name="Rectangle 559"/>
              <p:cNvSpPr>
                <a:spLocks noChangeArrowheads="1"/>
              </p:cNvSpPr>
              <p:nvPr/>
            </p:nvSpPr>
            <p:spPr bwMode="auto">
              <a:xfrm>
                <a:off x="4799" y="3255"/>
                <a:ext cx="1" cy="18"/>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39" name="Rectangle 560"/>
              <p:cNvSpPr>
                <a:spLocks noChangeArrowheads="1"/>
              </p:cNvSpPr>
              <p:nvPr/>
            </p:nvSpPr>
            <p:spPr bwMode="auto">
              <a:xfrm>
                <a:off x="4782" y="3249"/>
                <a:ext cx="5" cy="56"/>
              </a:xfrm>
              <a:prstGeom prst="rect">
                <a:avLst/>
              </a:prstGeom>
              <a:solidFill>
                <a:srgbClr val="FFC08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0" name="Rectangle 561"/>
              <p:cNvSpPr>
                <a:spLocks noChangeArrowheads="1"/>
              </p:cNvSpPr>
              <p:nvPr/>
            </p:nvSpPr>
            <p:spPr bwMode="auto">
              <a:xfrm>
                <a:off x="4816" y="3276"/>
                <a:ext cx="14" cy="27"/>
              </a:xfrm>
              <a:prstGeom prst="rect">
                <a:avLst/>
              </a:prstGeom>
              <a:noFill/>
              <a:ln w="0">
                <a:solidFill>
                  <a:srgbClr val="60606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1" name="Rectangle 562"/>
              <p:cNvSpPr>
                <a:spLocks noChangeArrowheads="1"/>
              </p:cNvSpPr>
              <p:nvPr/>
            </p:nvSpPr>
            <p:spPr bwMode="auto">
              <a:xfrm>
                <a:off x="4796" y="3276"/>
                <a:ext cx="14" cy="27"/>
              </a:xfrm>
              <a:prstGeom prst="rect">
                <a:avLst/>
              </a:prstGeom>
              <a:noFill/>
              <a:ln w="0">
                <a:solidFill>
                  <a:srgbClr val="606060"/>
                </a:solid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2" name="Rectangle 563"/>
              <p:cNvSpPr>
                <a:spLocks noChangeArrowheads="1"/>
              </p:cNvSpPr>
              <p:nvPr/>
            </p:nvSpPr>
            <p:spPr bwMode="auto">
              <a:xfrm>
                <a:off x="4796" y="3258"/>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3" name="Rectangle 564"/>
              <p:cNvSpPr>
                <a:spLocks noChangeArrowheads="1"/>
              </p:cNvSpPr>
              <p:nvPr/>
            </p:nvSpPr>
            <p:spPr bwMode="auto">
              <a:xfrm>
                <a:off x="4796" y="3264"/>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4" name="Rectangle 565"/>
              <p:cNvSpPr>
                <a:spLocks noChangeArrowheads="1"/>
              </p:cNvSpPr>
              <p:nvPr/>
            </p:nvSpPr>
            <p:spPr bwMode="auto">
              <a:xfrm>
                <a:off x="4796" y="3269"/>
                <a:ext cx="14" cy="1"/>
              </a:xfrm>
              <a:prstGeom prst="rect">
                <a:avLst/>
              </a:prstGeom>
              <a:solidFill>
                <a:srgbClr val="A0A0A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5" name="Freeform 566"/>
              <p:cNvSpPr>
                <a:spLocks/>
              </p:cNvSpPr>
              <p:nvPr/>
            </p:nvSpPr>
            <p:spPr bwMode="auto">
              <a:xfrm>
                <a:off x="4720" y="3212"/>
                <a:ext cx="267" cy="37"/>
              </a:xfrm>
              <a:custGeom>
                <a:avLst/>
                <a:gdLst>
                  <a:gd name="T0" fmla="*/ 0 w 2137"/>
                  <a:gd name="T1" fmla="*/ 0 h 293"/>
                  <a:gd name="T2" fmla="*/ 2137 w 2137"/>
                  <a:gd name="T3" fmla="*/ 0 h 293"/>
                  <a:gd name="T4" fmla="*/ 2137 w 2137"/>
                  <a:gd name="T5" fmla="*/ 293 h 293"/>
                  <a:gd name="T6" fmla="*/ 540 w 2137"/>
                  <a:gd name="T7" fmla="*/ 293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46" name="Freeform 567"/>
              <p:cNvSpPr>
                <a:spLocks/>
              </p:cNvSpPr>
              <p:nvPr/>
            </p:nvSpPr>
            <p:spPr bwMode="auto">
              <a:xfrm>
                <a:off x="4646" y="3212"/>
                <a:ext cx="148" cy="37"/>
              </a:xfrm>
              <a:custGeom>
                <a:avLst/>
                <a:gdLst>
                  <a:gd name="T0" fmla="*/ 0 w 1185"/>
                  <a:gd name="T1" fmla="*/ 293 h 293"/>
                  <a:gd name="T2" fmla="*/ 593 w 1185"/>
                  <a:gd name="T3" fmla="*/ 0 h 293"/>
                  <a:gd name="T4" fmla="*/ 1185 w 1185"/>
                  <a:gd name="T5" fmla="*/ 293 h 293"/>
                  <a:gd name="T6" fmla="*/ 0 w 1185"/>
                  <a:gd name="T7" fmla="*/ 293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prstDash val="solid"/>
                <a:round/>
                <a:headEnd/>
                <a:tailEnd/>
              </a:ln>
            </p:spPr>
            <p:txBody>
              <a:bodyPr/>
              <a:lstStyle/>
              <a:p>
                <a:pPr defTabSz="914400" fontAlgn="base">
                  <a:spcBef>
                    <a:spcPct val="0"/>
                  </a:spcBef>
                  <a:spcAft>
                    <a:spcPct val="0"/>
                  </a:spcAft>
                </a:pPr>
                <a:endParaRPr lang="en-US">
                  <a:solidFill>
                    <a:srgbClr val="000000"/>
                  </a:solidFill>
                </a:endParaRPr>
              </a:p>
            </p:txBody>
          </p:sp>
          <p:sp>
            <p:nvSpPr>
              <p:cNvPr id="3547" name="Rectangle 568"/>
              <p:cNvSpPr>
                <a:spLocks noChangeArrowheads="1"/>
              </p:cNvSpPr>
              <p:nvPr/>
            </p:nvSpPr>
            <p:spPr bwMode="auto">
              <a:xfrm>
                <a:off x="4652" y="3249"/>
                <a:ext cx="135" cy="9"/>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8" name="Rectangle 569"/>
              <p:cNvSpPr>
                <a:spLocks noChangeArrowheads="1"/>
              </p:cNvSpPr>
              <p:nvPr/>
            </p:nvSpPr>
            <p:spPr bwMode="auto">
              <a:xfrm>
                <a:off x="4787" y="3251"/>
                <a:ext cx="200" cy="7"/>
              </a:xfrm>
              <a:prstGeom prst="rect">
                <a:avLst/>
              </a:prstGeom>
              <a:solidFill>
                <a:srgbClr val="60606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49" name="Freeform 570"/>
              <p:cNvSpPr>
                <a:spLocks/>
              </p:cNvSpPr>
              <p:nvPr/>
            </p:nvSpPr>
            <p:spPr bwMode="auto">
              <a:xfrm>
                <a:off x="4646" y="3212"/>
                <a:ext cx="148" cy="37"/>
              </a:xfrm>
              <a:custGeom>
                <a:avLst/>
                <a:gdLst>
                  <a:gd name="T0" fmla="*/ 0 w 1185"/>
                  <a:gd name="T1" fmla="*/ 293 h 293"/>
                  <a:gd name="T2" fmla="*/ 593 w 1185"/>
                  <a:gd name="T3" fmla="*/ 0 h 293"/>
                  <a:gd name="T4" fmla="*/ 1185 w 1185"/>
                  <a:gd name="T5" fmla="*/ 293 h 293"/>
                  <a:gd name="T6" fmla="*/ 0 w 1185"/>
                  <a:gd name="T7" fmla="*/ 293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0" name="Freeform 571"/>
              <p:cNvSpPr>
                <a:spLocks/>
              </p:cNvSpPr>
              <p:nvPr/>
            </p:nvSpPr>
            <p:spPr bwMode="auto">
              <a:xfrm>
                <a:off x="4658" y="3219"/>
                <a:ext cx="123" cy="30"/>
              </a:xfrm>
              <a:custGeom>
                <a:avLst/>
                <a:gdLst>
                  <a:gd name="T0" fmla="*/ 0 w 981"/>
                  <a:gd name="T1" fmla="*/ 243 h 243"/>
                  <a:gd name="T2" fmla="*/ 491 w 981"/>
                  <a:gd name="T3" fmla="*/ 0 h 243"/>
                  <a:gd name="T4" fmla="*/ 981 w 981"/>
                  <a:gd name="T5" fmla="*/ 243 h 243"/>
                  <a:gd name="T6" fmla="*/ 0 w 981"/>
                  <a:gd name="T7" fmla="*/ 243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prstDash val="solid"/>
                <a:round/>
                <a:headEnd/>
                <a:tailEnd/>
              </a:ln>
            </p:spPr>
            <p:txBody>
              <a:bodyPr/>
              <a:lstStyle/>
              <a:p>
                <a:pPr defTabSz="914400" fontAlgn="base">
                  <a:spcBef>
                    <a:spcPct val="0"/>
                  </a:spcBef>
                  <a:spcAft>
                    <a:spcPct val="0"/>
                  </a:spcAft>
                </a:pPr>
                <a:endParaRPr lang="en-US">
                  <a:solidFill>
                    <a:srgbClr val="000000"/>
                  </a:solidFill>
                </a:endParaRPr>
              </a:p>
            </p:txBody>
          </p:sp>
          <p:sp>
            <p:nvSpPr>
              <p:cNvPr id="3551" name="Rectangle 572"/>
              <p:cNvSpPr>
                <a:spLocks noChangeArrowheads="1"/>
              </p:cNvSpPr>
              <p:nvPr/>
            </p:nvSpPr>
            <p:spPr bwMode="auto">
              <a:xfrm>
                <a:off x="4720" y="3249"/>
                <a:ext cx="267" cy="7"/>
              </a:xfrm>
              <a:prstGeom prst="rect">
                <a:avLst/>
              </a:prstGeom>
              <a:solidFill>
                <a:srgbClr val="C0C0C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52" name="Rectangle 573"/>
              <p:cNvSpPr>
                <a:spLocks noChangeArrowheads="1"/>
              </p:cNvSpPr>
              <p:nvPr/>
            </p:nvSpPr>
            <p:spPr bwMode="auto">
              <a:xfrm>
                <a:off x="4648" y="3248"/>
                <a:ext cx="143" cy="8"/>
              </a:xfrm>
              <a:prstGeom prst="rect">
                <a:avLst/>
              </a:prstGeom>
              <a:solidFill>
                <a:srgbClr val="E0E0E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53" name="Freeform 574"/>
              <p:cNvSpPr>
                <a:spLocks/>
              </p:cNvSpPr>
              <p:nvPr/>
            </p:nvSpPr>
            <p:spPr bwMode="auto">
              <a:xfrm>
                <a:off x="4817" y="3288"/>
                <a:ext cx="24" cy="18"/>
              </a:xfrm>
              <a:custGeom>
                <a:avLst/>
                <a:gdLst>
                  <a:gd name="T0" fmla="*/ 155 w 190"/>
                  <a:gd name="T1" fmla="*/ 137 h 142"/>
                  <a:gd name="T2" fmla="*/ 164 w 190"/>
                  <a:gd name="T3" fmla="*/ 123 h 142"/>
                  <a:gd name="T4" fmla="*/ 174 w 190"/>
                  <a:gd name="T5" fmla="*/ 97 h 142"/>
                  <a:gd name="T6" fmla="*/ 183 w 190"/>
                  <a:gd name="T7" fmla="*/ 76 h 142"/>
                  <a:gd name="T8" fmla="*/ 188 w 190"/>
                  <a:gd name="T9" fmla="*/ 57 h 142"/>
                  <a:gd name="T10" fmla="*/ 190 w 190"/>
                  <a:gd name="T11" fmla="*/ 38 h 142"/>
                  <a:gd name="T12" fmla="*/ 188 w 190"/>
                  <a:gd name="T13" fmla="*/ 23 h 142"/>
                  <a:gd name="T14" fmla="*/ 181 w 190"/>
                  <a:gd name="T15" fmla="*/ 12 h 142"/>
                  <a:gd name="T16" fmla="*/ 171 w 190"/>
                  <a:gd name="T17" fmla="*/ 2 h 142"/>
                  <a:gd name="T18" fmla="*/ 152 w 190"/>
                  <a:gd name="T19" fmla="*/ 0 h 142"/>
                  <a:gd name="T20" fmla="*/ 123 w 190"/>
                  <a:gd name="T21" fmla="*/ 1 h 142"/>
                  <a:gd name="T22" fmla="*/ 98 w 190"/>
                  <a:gd name="T23" fmla="*/ 7 h 142"/>
                  <a:gd name="T24" fmla="*/ 81 w 190"/>
                  <a:gd name="T25" fmla="*/ 5 h 142"/>
                  <a:gd name="T26" fmla="*/ 64 w 190"/>
                  <a:gd name="T27" fmla="*/ 2 h 142"/>
                  <a:gd name="T28" fmla="*/ 52 w 190"/>
                  <a:gd name="T29" fmla="*/ 2 h 142"/>
                  <a:gd name="T30" fmla="*/ 39 w 190"/>
                  <a:gd name="T31" fmla="*/ 10 h 142"/>
                  <a:gd name="T32" fmla="*/ 23 w 190"/>
                  <a:gd name="T33" fmla="*/ 12 h 142"/>
                  <a:gd name="T34" fmla="*/ 11 w 190"/>
                  <a:gd name="T35" fmla="*/ 18 h 142"/>
                  <a:gd name="T36" fmla="*/ 6 w 190"/>
                  <a:gd name="T37" fmla="*/ 32 h 142"/>
                  <a:gd name="T38" fmla="*/ 0 w 190"/>
                  <a:gd name="T39" fmla="*/ 53 h 142"/>
                  <a:gd name="T40" fmla="*/ 1 w 190"/>
                  <a:gd name="T41" fmla="*/ 78 h 142"/>
                  <a:gd name="T42" fmla="*/ 6 w 190"/>
                  <a:gd name="T43" fmla="*/ 106 h 142"/>
                  <a:gd name="T44" fmla="*/ 32 w 190"/>
                  <a:gd name="T45" fmla="*/ 142 h 142"/>
                  <a:gd name="T46" fmla="*/ 155 w 190"/>
                  <a:gd name="T47" fmla="*/ 13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4" name="Freeform 575"/>
              <p:cNvSpPr>
                <a:spLocks/>
              </p:cNvSpPr>
              <p:nvPr/>
            </p:nvSpPr>
            <p:spPr bwMode="auto">
              <a:xfrm>
                <a:off x="4794" y="3288"/>
                <a:ext cx="25" cy="18"/>
              </a:xfrm>
              <a:custGeom>
                <a:avLst/>
                <a:gdLst>
                  <a:gd name="T0" fmla="*/ 175 w 198"/>
                  <a:gd name="T1" fmla="*/ 134 h 142"/>
                  <a:gd name="T2" fmla="*/ 179 w 198"/>
                  <a:gd name="T3" fmla="*/ 119 h 142"/>
                  <a:gd name="T4" fmla="*/ 186 w 198"/>
                  <a:gd name="T5" fmla="*/ 103 h 142"/>
                  <a:gd name="T6" fmla="*/ 194 w 198"/>
                  <a:gd name="T7" fmla="*/ 79 h 142"/>
                  <a:gd name="T8" fmla="*/ 198 w 198"/>
                  <a:gd name="T9" fmla="*/ 58 h 142"/>
                  <a:gd name="T10" fmla="*/ 198 w 198"/>
                  <a:gd name="T11" fmla="*/ 41 h 142"/>
                  <a:gd name="T12" fmla="*/ 198 w 198"/>
                  <a:gd name="T13" fmla="*/ 24 h 142"/>
                  <a:gd name="T14" fmla="*/ 193 w 198"/>
                  <a:gd name="T15" fmla="*/ 11 h 142"/>
                  <a:gd name="T16" fmla="*/ 185 w 198"/>
                  <a:gd name="T17" fmla="*/ 4 h 142"/>
                  <a:gd name="T18" fmla="*/ 167 w 198"/>
                  <a:gd name="T19" fmla="*/ 1 h 142"/>
                  <a:gd name="T20" fmla="*/ 133 w 198"/>
                  <a:gd name="T21" fmla="*/ 1 h 142"/>
                  <a:gd name="T22" fmla="*/ 102 w 198"/>
                  <a:gd name="T23" fmla="*/ 0 h 142"/>
                  <a:gd name="T24" fmla="*/ 72 w 198"/>
                  <a:gd name="T25" fmla="*/ 2 h 142"/>
                  <a:gd name="T26" fmla="*/ 42 w 198"/>
                  <a:gd name="T27" fmla="*/ 3 h 142"/>
                  <a:gd name="T28" fmla="*/ 26 w 198"/>
                  <a:gd name="T29" fmla="*/ 5 h 142"/>
                  <a:gd name="T30" fmla="*/ 16 w 198"/>
                  <a:gd name="T31" fmla="*/ 10 h 142"/>
                  <a:gd name="T32" fmla="*/ 8 w 198"/>
                  <a:gd name="T33" fmla="*/ 17 h 142"/>
                  <a:gd name="T34" fmla="*/ 1 w 198"/>
                  <a:gd name="T35" fmla="*/ 39 h 142"/>
                  <a:gd name="T36" fmla="*/ 0 w 198"/>
                  <a:gd name="T37" fmla="*/ 49 h 142"/>
                  <a:gd name="T38" fmla="*/ 4 w 198"/>
                  <a:gd name="T39" fmla="*/ 66 h 142"/>
                  <a:gd name="T40" fmla="*/ 14 w 198"/>
                  <a:gd name="T41" fmla="*/ 95 h 142"/>
                  <a:gd name="T42" fmla="*/ 24 w 198"/>
                  <a:gd name="T43" fmla="*/ 119 h 142"/>
                  <a:gd name="T44" fmla="*/ 39 w 198"/>
                  <a:gd name="T45" fmla="*/ 142 h 142"/>
                  <a:gd name="T46" fmla="*/ 175 w 198"/>
                  <a:gd name="T47" fmla="*/ 134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5" name="Freeform 576"/>
              <p:cNvSpPr>
                <a:spLocks/>
              </p:cNvSpPr>
              <p:nvPr/>
            </p:nvSpPr>
            <p:spPr bwMode="auto">
              <a:xfrm>
                <a:off x="4776" y="3266"/>
                <a:ext cx="20" cy="40"/>
              </a:xfrm>
              <a:custGeom>
                <a:avLst/>
                <a:gdLst>
                  <a:gd name="T0" fmla="*/ 150 w 166"/>
                  <a:gd name="T1" fmla="*/ 315 h 320"/>
                  <a:gd name="T2" fmla="*/ 159 w 166"/>
                  <a:gd name="T3" fmla="*/ 311 h 320"/>
                  <a:gd name="T4" fmla="*/ 166 w 166"/>
                  <a:gd name="T5" fmla="*/ 300 h 320"/>
                  <a:gd name="T6" fmla="*/ 165 w 166"/>
                  <a:gd name="T7" fmla="*/ 281 h 320"/>
                  <a:gd name="T8" fmla="*/ 161 w 166"/>
                  <a:gd name="T9" fmla="*/ 254 h 320"/>
                  <a:gd name="T10" fmla="*/ 155 w 166"/>
                  <a:gd name="T11" fmla="*/ 230 h 320"/>
                  <a:gd name="T12" fmla="*/ 147 w 166"/>
                  <a:gd name="T13" fmla="*/ 209 h 320"/>
                  <a:gd name="T14" fmla="*/ 136 w 166"/>
                  <a:gd name="T15" fmla="*/ 163 h 320"/>
                  <a:gd name="T16" fmla="*/ 122 w 166"/>
                  <a:gd name="T17" fmla="*/ 100 h 320"/>
                  <a:gd name="T18" fmla="*/ 113 w 166"/>
                  <a:gd name="T19" fmla="*/ 64 h 320"/>
                  <a:gd name="T20" fmla="*/ 108 w 166"/>
                  <a:gd name="T21" fmla="*/ 47 h 320"/>
                  <a:gd name="T22" fmla="*/ 98 w 166"/>
                  <a:gd name="T23" fmla="*/ 25 h 320"/>
                  <a:gd name="T24" fmla="*/ 88 w 166"/>
                  <a:gd name="T25" fmla="*/ 10 h 320"/>
                  <a:gd name="T26" fmla="*/ 79 w 166"/>
                  <a:gd name="T27" fmla="*/ 2 h 320"/>
                  <a:gd name="T28" fmla="*/ 71 w 166"/>
                  <a:gd name="T29" fmla="*/ 0 h 320"/>
                  <a:gd name="T30" fmla="*/ 65 w 166"/>
                  <a:gd name="T31" fmla="*/ 9 h 320"/>
                  <a:gd name="T32" fmla="*/ 56 w 166"/>
                  <a:gd name="T33" fmla="*/ 38 h 320"/>
                  <a:gd name="T34" fmla="*/ 48 w 166"/>
                  <a:gd name="T35" fmla="*/ 68 h 320"/>
                  <a:gd name="T36" fmla="*/ 40 w 166"/>
                  <a:gd name="T37" fmla="*/ 88 h 320"/>
                  <a:gd name="T38" fmla="*/ 34 w 166"/>
                  <a:gd name="T39" fmla="*/ 105 h 320"/>
                  <a:gd name="T40" fmla="*/ 33 w 166"/>
                  <a:gd name="T41" fmla="*/ 141 h 320"/>
                  <a:gd name="T42" fmla="*/ 30 w 166"/>
                  <a:gd name="T43" fmla="*/ 173 h 320"/>
                  <a:gd name="T44" fmla="*/ 24 w 166"/>
                  <a:gd name="T45" fmla="*/ 191 h 320"/>
                  <a:gd name="T46" fmla="*/ 11 w 166"/>
                  <a:gd name="T47" fmla="*/ 216 h 320"/>
                  <a:gd name="T48" fmla="*/ 3 w 166"/>
                  <a:gd name="T49" fmla="*/ 234 h 320"/>
                  <a:gd name="T50" fmla="*/ 0 w 166"/>
                  <a:gd name="T51" fmla="*/ 252 h 320"/>
                  <a:gd name="T52" fmla="*/ 0 w 166"/>
                  <a:gd name="T53" fmla="*/ 271 h 320"/>
                  <a:gd name="T54" fmla="*/ 2 w 166"/>
                  <a:gd name="T55" fmla="*/ 284 h 320"/>
                  <a:gd name="T56" fmla="*/ 10 w 166"/>
                  <a:gd name="T57" fmla="*/ 299 h 320"/>
                  <a:gd name="T58" fmla="*/ 19 w 166"/>
                  <a:gd name="T59" fmla="*/ 311 h 320"/>
                  <a:gd name="T60" fmla="*/ 33 w 166"/>
                  <a:gd name="T61" fmla="*/ 320 h 320"/>
                  <a:gd name="T62" fmla="*/ 150 w 166"/>
                  <a:gd name="T63" fmla="*/ 31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6" name="Rectangle 577"/>
              <p:cNvSpPr>
                <a:spLocks noChangeArrowheads="1"/>
              </p:cNvSpPr>
              <p:nvPr/>
            </p:nvSpPr>
            <p:spPr bwMode="auto">
              <a:xfrm>
                <a:off x="4775" y="3304"/>
                <a:ext cx="69" cy="3"/>
              </a:xfrm>
              <a:prstGeom prst="rect">
                <a:avLst/>
              </a:prstGeom>
              <a:solidFill>
                <a:srgbClr val="804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57" name="Freeform 578"/>
              <p:cNvSpPr>
                <a:spLocks/>
              </p:cNvSpPr>
              <p:nvPr/>
            </p:nvSpPr>
            <p:spPr bwMode="auto">
              <a:xfrm>
                <a:off x="4915" y="3293"/>
                <a:ext cx="24" cy="13"/>
              </a:xfrm>
              <a:custGeom>
                <a:avLst/>
                <a:gdLst>
                  <a:gd name="T0" fmla="*/ 35 w 191"/>
                  <a:gd name="T1" fmla="*/ 95 h 99"/>
                  <a:gd name="T2" fmla="*/ 28 w 191"/>
                  <a:gd name="T3" fmla="*/ 86 h 99"/>
                  <a:gd name="T4" fmla="*/ 18 w 191"/>
                  <a:gd name="T5" fmla="*/ 68 h 99"/>
                  <a:gd name="T6" fmla="*/ 8 w 191"/>
                  <a:gd name="T7" fmla="*/ 54 h 99"/>
                  <a:gd name="T8" fmla="*/ 3 w 191"/>
                  <a:gd name="T9" fmla="*/ 39 h 99"/>
                  <a:gd name="T10" fmla="*/ 0 w 191"/>
                  <a:gd name="T11" fmla="*/ 27 h 99"/>
                  <a:gd name="T12" fmla="*/ 3 w 191"/>
                  <a:gd name="T13" fmla="*/ 16 h 99"/>
                  <a:gd name="T14" fmla="*/ 10 w 191"/>
                  <a:gd name="T15" fmla="*/ 8 h 99"/>
                  <a:gd name="T16" fmla="*/ 20 w 191"/>
                  <a:gd name="T17" fmla="*/ 2 h 99"/>
                  <a:gd name="T18" fmla="*/ 40 w 191"/>
                  <a:gd name="T19" fmla="*/ 0 h 99"/>
                  <a:gd name="T20" fmla="*/ 67 w 191"/>
                  <a:gd name="T21" fmla="*/ 1 h 99"/>
                  <a:gd name="T22" fmla="*/ 93 w 191"/>
                  <a:gd name="T23" fmla="*/ 5 h 99"/>
                  <a:gd name="T24" fmla="*/ 110 w 191"/>
                  <a:gd name="T25" fmla="*/ 5 h 99"/>
                  <a:gd name="T26" fmla="*/ 127 w 191"/>
                  <a:gd name="T27" fmla="*/ 1 h 99"/>
                  <a:gd name="T28" fmla="*/ 139 w 191"/>
                  <a:gd name="T29" fmla="*/ 1 h 99"/>
                  <a:gd name="T30" fmla="*/ 153 w 191"/>
                  <a:gd name="T31" fmla="*/ 7 h 99"/>
                  <a:gd name="T32" fmla="*/ 167 w 191"/>
                  <a:gd name="T33" fmla="*/ 9 h 99"/>
                  <a:gd name="T34" fmla="*/ 179 w 191"/>
                  <a:gd name="T35" fmla="*/ 12 h 99"/>
                  <a:gd name="T36" fmla="*/ 186 w 191"/>
                  <a:gd name="T37" fmla="*/ 23 h 99"/>
                  <a:gd name="T38" fmla="*/ 191 w 191"/>
                  <a:gd name="T39" fmla="*/ 37 h 99"/>
                  <a:gd name="T40" fmla="*/ 190 w 191"/>
                  <a:gd name="T41" fmla="*/ 55 h 99"/>
                  <a:gd name="T42" fmla="*/ 186 w 191"/>
                  <a:gd name="T43" fmla="*/ 74 h 99"/>
                  <a:gd name="T44" fmla="*/ 158 w 191"/>
                  <a:gd name="T45" fmla="*/ 99 h 99"/>
                  <a:gd name="T46" fmla="*/ 35 w 191"/>
                  <a:gd name="T47" fmla="*/ 95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8" name="Freeform 579"/>
              <p:cNvSpPr>
                <a:spLocks/>
              </p:cNvSpPr>
              <p:nvPr/>
            </p:nvSpPr>
            <p:spPr bwMode="auto">
              <a:xfrm>
                <a:off x="4937" y="3286"/>
                <a:ext cx="33" cy="20"/>
              </a:xfrm>
              <a:custGeom>
                <a:avLst/>
                <a:gdLst>
                  <a:gd name="T0" fmla="*/ 31 w 262"/>
                  <a:gd name="T1" fmla="*/ 145 h 153"/>
                  <a:gd name="T2" fmla="*/ 26 w 262"/>
                  <a:gd name="T3" fmla="*/ 129 h 153"/>
                  <a:gd name="T4" fmla="*/ 18 w 262"/>
                  <a:gd name="T5" fmla="*/ 111 h 153"/>
                  <a:gd name="T6" fmla="*/ 7 w 262"/>
                  <a:gd name="T7" fmla="*/ 85 h 153"/>
                  <a:gd name="T8" fmla="*/ 1 w 262"/>
                  <a:gd name="T9" fmla="*/ 63 h 153"/>
                  <a:gd name="T10" fmla="*/ 0 w 262"/>
                  <a:gd name="T11" fmla="*/ 44 h 153"/>
                  <a:gd name="T12" fmla="*/ 1 w 262"/>
                  <a:gd name="T13" fmla="*/ 26 h 153"/>
                  <a:gd name="T14" fmla="*/ 9 w 262"/>
                  <a:gd name="T15" fmla="*/ 11 h 153"/>
                  <a:gd name="T16" fmla="*/ 19 w 262"/>
                  <a:gd name="T17" fmla="*/ 4 h 153"/>
                  <a:gd name="T18" fmla="*/ 43 w 262"/>
                  <a:gd name="T19" fmla="*/ 1 h 153"/>
                  <a:gd name="T20" fmla="*/ 87 w 262"/>
                  <a:gd name="T21" fmla="*/ 1 h 153"/>
                  <a:gd name="T22" fmla="*/ 127 w 262"/>
                  <a:gd name="T23" fmla="*/ 0 h 153"/>
                  <a:gd name="T24" fmla="*/ 167 w 262"/>
                  <a:gd name="T25" fmla="*/ 2 h 153"/>
                  <a:gd name="T26" fmla="*/ 207 w 262"/>
                  <a:gd name="T27" fmla="*/ 3 h 153"/>
                  <a:gd name="T28" fmla="*/ 227 w 262"/>
                  <a:gd name="T29" fmla="*/ 5 h 153"/>
                  <a:gd name="T30" fmla="*/ 240 w 262"/>
                  <a:gd name="T31" fmla="*/ 10 h 153"/>
                  <a:gd name="T32" fmla="*/ 251 w 262"/>
                  <a:gd name="T33" fmla="*/ 18 h 153"/>
                  <a:gd name="T34" fmla="*/ 261 w 262"/>
                  <a:gd name="T35" fmla="*/ 42 h 153"/>
                  <a:gd name="T36" fmla="*/ 262 w 262"/>
                  <a:gd name="T37" fmla="*/ 52 h 153"/>
                  <a:gd name="T38" fmla="*/ 256 w 262"/>
                  <a:gd name="T39" fmla="*/ 70 h 153"/>
                  <a:gd name="T40" fmla="*/ 242 w 262"/>
                  <a:gd name="T41" fmla="*/ 102 h 153"/>
                  <a:gd name="T42" fmla="*/ 230 w 262"/>
                  <a:gd name="T43" fmla="*/ 129 h 153"/>
                  <a:gd name="T44" fmla="*/ 210 w 262"/>
                  <a:gd name="T45" fmla="*/ 153 h 153"/>
                  <a:gd name="T46" fmla="*/ 31 w 262"/>
                  <a:gd name="T47" fmla="*/ 145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59" name="Freeform 580"/>
              <p:cNvSpPr>
                <a:spLocks/>
              </p:cNvSpPr>
              <p:nvPr/>
            </p:nvSpPr>
            <p:spPr bwMode="auto">
              <a:xfrm>
                <a:off x="4959" y="3266"/>
                <a:ext cx="21" cy="40"/>
              </a:xfrm>
              <a:custGeom>
                <a:avLst/>
                <a:gdLst>
                  <a:gd name="T0" fmla="*/ 14 w 165"/>
                  <a:gd name="T1" fmla="*/ 315 h 320"/>
                  <a:gd name="T2" fmla="*/ 6 w 165"/>
                  <a:gd name="T3" fmla="*/ 311 h 320"/>
                  <a:gd name="T4" fmla="*/ 0 w 165"/>
                  <a:gd name="T5" fmla="*/ 300 h 320"/>
                  <a:gd name="T6" fmla="*/ 1 w 165"/>
                  <a:gd name="T7" fmla="*/ 281 h 320"/>
                  <a:gd name="T8" fmla="*/ 5 w 165"/>
                  <a:gd name="T9" fmla="*/ 254 h 320"/>
                  <a:gd name="T10" fmla="*/ 10 w 165"/>
                  <a:gd name="T11" fmla="*/ 230 h 320"/>
                  <a:gd name="T12" fmla="*/ 19 w 165"/>
                  <a:gd name="T13" fmla="*/ 209 h 320"/>
                  <a:gd name="T14" fmla="*/ 29 w 165"/>
                  <a:gd name="T15" fmla="*/ 163 h 320"/>
                  <a:gd name="T16" fmla="*/ 43 w 165"/>
                  <a:gd name="T17" fmla="*/ 100 h 320"/>
                  <a:gd name="T18" fmla="*/ 51 w 165"/>
                  <a:gd name="T19" fmla="*/ 64 h 320"/>
                  <a:gd name="T20" fmla="*/ 58 w 165"/>
                  <a:gd name="T21" fmla="*/ 47 h 320"/>
                  <a:gd name="T22" fmla="*/ 68 w 165"/>
                  <a:gd name="T23" fmla="*/ 25 h 320"/>
                  <a:gd name="T24" fmla="*/ 78 w 165"/>
                  <a:gd name="T25" fmla="*/ 10 h 320"/>
                  <a:gd name="T26" fmla="*/ 85 w 165"/>
                  <a:gd name="T27" fmla="*/ 2 h 320"/>
                  <a:gd name="T28" fmla="*/ 94 w 165"/>
                  <a:gd name="T29" fmla="*/ 0 h 320"/>
                  <a:gd name="T30" fmla="*/ 101 w 165"/>
                  <a:gd name="T31" fmla="*/ 9 h 320"/>
                  <a:gd name="T32" fmla="*/ 108 w 165"/>
                  <a:gd name="T33" fmla="*/ 38 h 320"/>
                  <a:gd name="T34" fmla="*/ 117 w 165"/>
                  <a:gd name="T35" fmla="*/ 68 h 320"/>
                  <a:gd name="T36" fmla="*/ 126 w 165"/>
                  <a:gd name="T37" fmla="*/ 88 h 320"/>
                  <a:gd name="T38" fmla="*/ 131 w 165"/>
                  <a:gd name="T39" fmla="*/ 105 h 320"/>
                  <a:gd name="T40" fmla="*/ 133 w 165"/>
                  <a:gd name="T41" fmla="*/ 141 h 320"/>
                  <a:gd name="T42" fmla="*/ 136 w 165"/>
                  <a:gd name="T43" fmla="*/ 173 h 320"/>
                  <a:gd name="T44" fmla="*/ 140 w 165"/>
                  <a:gd name="T45" fmla="*/ 191 h 320"/>
                  <a:gd name="T46" fmla="*/ 155 w 165"/>
                  <a:gd name="T47" fmla="*/ 216 h 320"/>
                  <a:gd name="T48" fmla="*/ 162 w 165"/>
                  <a:gd name="T49" fmla="*/ 234 h 320"/>
                  <a:gd name="T50" fmla="*/ 164 w 165"/>
                  <a:gd name="T51" fmla="*/ 252 h 320"/>
                  <a:gd name="T52" fmla="*/ 165 w 165"/>
                  <a:gd name="T53" fmla="*/ 271 h 320"/>
                  <a:gd name="T54" fmla="*/ 162 w 165"/>
                  <a:gd name="T55" fmla="*/ 284 h 320"/>
                  <a:gd name="T56" fmla="*/ 156 w 165"/>
                  <a:gd name="T57" fmla="*/ 299 h 320"/>
                  <a:gd name="T58" fmla="*/ 147 w 165"/>
                  <a:gd name="T59" fmla="*/ 311 h 320"/>
                  <a:gd name="T60" fmla="*/ 133 w 165"/>
                  <a:gd name="T61" fmla="*/ 320 h 320"/>
                  <a:gd name="T62" fmla="*/ 14 w 165"/>
                  <a:gd name="T63" fmla="*/ 31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60" name="Rectangle 581"/>
              <p:cNvSpPr>
                <a:spLocks noChangeArrowheads="1"/>
              </p:cNvSpPr>
              <p:nvPr/>
            </p:nvSpPr>
            <p:spPr bwMode="auto">
              <a:xfrm>
                <a:off x="4905" y="3304"/>
                <a:ext cx="82" cy="3"/>
              </a:xfrm>
              <a:prstGeom prst="rect">
                <a:avLst/>
              </a:prstGeom>
              <a:solidFill>
                <a:srgbClr val="804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561" name="Freeform 582"/>
              <p:cNvSpPr>
                <a:spLocks/>
              </p:cNvSpPr>
              <p:nvPr/>
            </p:nvSpPr>
            <p:spPr bwMode="auto">
              <a:xfrm>
                <a:off x="4634" y="3266"/>
                <a:ext cx="21" cy="40"/>
              </a:xfrm>
              <a:custGeom>
                <a:avLst/>
                <a:gdLst>
                  <a:gd name="T0" fmla="*/ 156 w 170"/>
                  <a:gd name="T1" fmla="*/ 315 h 320"/>
                  <a:gd name="T2" fmla="*/ 163 w 170"/>
                  <a:gd name="T3" fmla="*/ 311 h 320"/>
                  <a:gd name="T4" fmla="*/ 170 w 170"/>
                  <a:gd name="T5" fmla="*/ 300 h 320"/>
                  <a:gd name="T6" fmla="*/ 169 w 170"/>
                  <a:gd name="T7" fmla="*/ 281 h 320"/>
                  <a:gd name="T8" fmla="*/ 166 w 170"/>
                  <a:gd name="T9" fmla="*/ 254 h 320"/>
                  <a:gd name="T10" fmla="*/ 160 w 170"/>
                  <a:gd name="T11" fmla="*/ 230 h 320"/>
                  <a:gd name="T12" fmla="*/ 151 w 170"/>
                  <a:gd name="T13" fmla="*/ 209 h 320"/>
                  <a:gd name="T14" fmla="*/ 139 w 170"/>
                  <a:gd name="T15" fmla="*/ 163 h 320"/>
                  <a:gd name="T16" fmla="*/ 125 w 170"/>
                  <a:gd name="T17" fmla="*/ 100 h 320"/>
                  <a:gd name="T18" fmla="*/ 117 w 170"/>
                  <a:gd name="T19" fmla="*/ 64 h 320"/>
                  <a:gd name="T20" fmla="*/ 110 w 170"/>
                  <a:gd name="T21" fmla="*/ 47 h 320"/>
                  <a:gd name="T22" fmla="*/ 100 w 170"/>
                  <a:gd name="T23" fmla="*/ 25 h 320"/>
                  <a:gd name="T24" fmla="*/ 90 w 170"/>
                  <a:gd name="T25" fmla="*/ 10 h 320"/>
                  <a:gd name="T26" fmla="*/ 81 w 170"/>
                  <a:gd name="T27" fmla="*/ 2 h 320"/>
                  <a:gd name="T28" fmla="*/ 72 w 170"/>
                  <a:gd name="T29" fmla="*/ 0 h 320"/>
                  <a:gd name="T30" fmla="*/ 66 w 170"/>
                  <a:gd name="T31" fmla="*/ 9 h 320"/>
                  <a:gd name="T32" fmla="*/ 58 w 170"/>
                  <a:gd name="T33" fmla="*/ 38 h 320"/>
                  <a:gd name="T34" fmla="*/ 49 w 170"/>
                  <a:gd name="T35" fmla="*/ 68 h 320"/>
                  <a:gd name="T36" fmla="*/ 41 w 170"/>
                  <a:gd name="T37" fmla="*/ 88 h 320"/>
                  <a:gd name="T38" fmla="*/ 34 w 170"/>
                  <a:gd name="T39" fmla="*/ 105 h 320"/>
                  <a:gd name="T40" fmla="*/ 33 w 170"/>
                  <a:gd name="T41" fmla="*/ 141 h 320"/>
                  <a:gd name="T42" fmla="*/ 30 w 170"/>
                  <a:gd name="T43" fmla="*/ 173 h 320"/>
                  <a:gd name="T44" fmla="*/ 24 w 170"/>
                  <a:gd name="T45" fmla="*/ 191 h 320"/>
                  <a:gd name="T46" fmla="*/ 10 w 170"/>
                  <a:gd name="T47" fmla="*/ 216 h 320"/>
                  <a:gd name="T48" fmla="*/ 2 w 170"/>
                  <a:gd name="T49" fmla="*/ 234 h 320"/>
                  <a:gd name="T50" fmla="*/ 0 w 170"/>
                  <a:gd name="T51" fmla="*/ 252 h 320"/>
                  <a:gd name="T52" fmla="*/ 0 w 170"/>
                  <a:gd name="T53" fmla="*/ 271 h 320"/>
                  <a:gd name="T54" fmla="*/ 2 w 170"/>
                  <a:gd name="T55" fmla="*/ 284 h 320"/>
                  <a:gd name="T56" fmla="*/ 9 w 170"/>
                  <a:gd name="T57" fmla="*/ 299 h 320"/>
                  <a:gd name="T58" fmla="*/ 18 w 170"/>
                  <a:gd name="T59" fmla="*/ 311 h 320"/>
                  <a:gd name="T60" fmla="*/ 33 w 170"/>
                  <a:gd name="T61" fmla="*/ 320 h 320"/>
                  <a:gd name="T62" fmla="*/ 156 w 170"/>
                  <a:gd name="T63" fmla="*/ 31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562" name="Rectangle 583"/>
              <p:cNvSpPr>
                <a:spLocks noChangeArrowheads="1"/>
              </p:cNvSpPr>
              <p:nvPr/>
            </p:nvSpPr>
            <p:spPr bwMode="auto">
              <a:xfrm>
                <a:off x="4634" y="3304"/>
                <a:ext cx="43" cy="3"/>
              </a:xfrm>
              <a:prstGeom prst="rect">
                <a:avLst/>
              </a:prstGeom>
              <a:solidFill>
                <a:srgbClr val="804000"/>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grpSp>
        <p:grpSp>
          <p:nvGrpSpPr>
            <p:cNvPr id="3186" name="Group 584"/>
            <p:cNvGrpSpPr>
              <a:grpSpLocks/>
            </p:cNvGrpSpPr>
            <p:nvPr/>
          </p:nvGrpSpPr>
          <p:grpSpPr bwMode="auto">
            <a:xfrm>
              <a:off x="134" y="3256"/>
              <a:ext cx="592" cy="374"/>
              <a:chOff x="3980" y="3051"/>
              <a:chExt cx="558" cy="351"/>
            </a:xfrm>
          </p:grpSpPr>
          <p:grpSp>
            <p:nvGrpSpPr>
              <p:cNvPr id="3187" name="Group 585"/>
              <p:cNvGrpSpPr>
                <a:grpSpLocks/>
              </p:cNvGrpSpPr>
              <p:nvPr/>
            </p:nvGrpSpPr>
            <p:grpSpPr bwMode="auto">
              <a:xfrm>
                <a:off x="4149" y="3051"/>
                <a:ext cx="342" cy="318"/>
                <a:chOff x="4149" y="3051"/>
                <a:chExt cx="342" cy="318"/>
              </a:xfrm>
            </p:grpSpPr>
            <p:sp>
              <p:nvSpPr>
                <p:cNvPr id="3225" name="Freeform 586"/>
                <p:cNvSpPr>
                  <a:spLocks/>
                </p:cNvSpPr>
                <p:nvPr/>
              </p:nvSpPr>
              <p:spPr bwMode="auto">
                <a:xfrm>
                  <a:off x="4193" y="3051"/>
                  <a:ext cx="22" cy="318"/>
                </a:xfrm>
                <a:custGeom>
                  <a:avLst/>
                  <a:gdLst>
                    <a:gd name="T0" fmla="*/ 0 w 153"/>
                    <a:gd name="T1" fmla="*/ 0 h 2226"/>
                    <a:gd name="T2" fmla="*/ 153 w 153"/>
                    <a:gd name="T3" fmla="*/ 101 h 2226"/>
                    <a:gd name="T4" fmla="*/ 153 w 153"/>
                    <a:gd name="T5" fmla="*/ 2226 h 2226"/>
                    <a:gd name="T6" fmla="*/ 0 w 153"/>
                    <a:gd name="T7" fmla="*/ 2226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6" name="Rectangle 587"/>
                <p:cNvSpPr>
                  <a:spLocks noChangeArrowheads="1"/>
                </p:cNvSpPr>
                <p:nvPr/>
              </p:nvSpPr>
              <p:spPr bwMode="auto">
                <a:xfrm>
                  <a:off x="4187" y="3051"/>
                  <a:ext cx="1" cy="311"/>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27" name="Freeform 588"/>
                <p:cNvSpPr>
                  <a:spLocks/>
                </p:cNvSpPr>
                <p:nvPr/>
              </p:nvSpPr>
              <p:spPr bwMode="auto">
                <a:xfrm>
                  <a:off x="4193" y="3058"/>
                  <a:ext cx="22" cy="253"/>
                </a:xfrm>
                <a:custGeom>
                  <a:avLst/>
                  <a:gdLst>
                    <a:gd name="T0" fmla="*/ 153 w 153"/>
                    <a:gd name="T1" fmla="*/ 101 h 1770"/>
                    <a:gd name="T2" fmla="*/ 0 w 153"/>
                    <a:gd name="T3" fmla="*/ 0 h 1770"/>
                    <a:gd name="T4" fmla="*/ 0 w 153"/>
                    <a:gd name="T5" fmla="*/ 1770 h 1770"/>
                    <a:gd name="T6" fmla="*/ 153 w 153"/>
                    <a:gd name="T7" fmla="*/ 1770 h 1770"/>
                    <a:gd name="T8" fmla="*/ 153 w 153"/>
                    <a:gd name="T9" fmla="*/ 101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8" name="Freeform 589"/>
                <p:cNvSpPr>
                  <a:spLocks/>
                </p:cNvSpPr>
                <p:nvPr/>
              </p:nvSpPr>
              <p:spPr bwMode="auto">
                <a:xfrm>
                  <a:off x="4201" y="3073"/>
                  <a:ext cx="14" cy="231"/>
                </a:xfrm>
                <a:custGeom>
                  <a:avLst/>
                  <a:gdLst>
                    <a:gd name="T0" fmla="*/ 0 w 103"/>
                    <a:gd name="T1" fmla="*/ 0 h 1618"/>
                    <a:gd name="T2" fmla="*/ 0 w 103"/>
                    <a:gd name="T3" fmla="*/ 1618 h 1618"/>
                    <a:gd name="T4" fmla="*/ 103 w 103"/>
                    <a:gd name="T5" fmla="*/ 1618 h 1618"/>
                    <a:gd name="T6" fmla="*/ 103 w 103"/>
                    <a:gd name="T7" fmla="*/ 51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9" name="Line 590"/>
                <p:cNvSpPr>
                  <a:spLocks noChangeShapeType="1"/>
                </p:cNvSpPr>
                <p:nvPr/>
              </p:nvSpPr>
              <p:spPr bwMode="auto">
                <a:xfrm>
                  <a:off x="4201" y="3095"/>
                  <a:ext cx="14" cy="7"/>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0" name="Line 591"/>
                <p:cNvSpPr>
                  <a:spLocks noChangeShapeType="1"/>
                </p:cNvSpPr>
                <p:nvPr/>
              </p:nvSpPr>
              <p:spPr bwMode="auto">
                <a:xfrm>
                  <a:off x="4200" y="3116"/>
                  <a:ext cx="16"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1" name="Line 592"/>
                <p:cNvSpPr>
                  <a:spLocks noChangeShapeType="1"/>
                </p:cNvSpPr>
                <p:nvPr/>
              </p:nvSpPr>
              <p:spPr bwMode="auto">
                <a:xfrm>
                  <a:off x="4200" y="3137"/>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2" name="Line 593"/>
                <p:cNvSpPr>
                  <a:spLocks noChangeShapeType="1"/>
                </p:cNvSpPr>
                <p:nvPr/>
              </p:nvSpPr>
              <p:spPr bwMode="auto">
                <a:xfrm>
                  <a:off x="4200" y="3158"/>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3" name="Line 594"/>
                <p:cNvSpPr>
                  <a:spLocks noChangeShapeType="1"/>
                </p:cNvSpPr>
                <p:nvPr/>
              </p:nvSpPr>
              <p:spPr bwMode="auto">
                <a:xfrm>
                  <a:off x="4200" y="3178"/>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4" name="Line 595"/>
                <p:cNvSpPr>
                  <a:spLocks noChangeShapeType="1"/>
                </p:cNvSpPr>
                <p:nvPr/>
              </p:nvSpPr>
              <p:spPr bwMode="auto">
                <a:xfrm>
                  <a:off x="4200" y="3201"/>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5" name="Line 596"/>
                <p:cNvSpPr>
                  <a:spLocks noChangeShapeType="1"/>
                </p:cNvSpPr>
                <p:nvPr/>
              </p:nvSpPr>
              <p:spPr bwMode="auto">
                <a:xfrm>
                  <a:off x="4200" y="3222"/>
                  <a:ext cx="16"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6" name="Line 597"/>
                <p:cNvSpPr>
                  <a:spLocks noChangeShapeType="1"/>
                </p:cNvSpPr>
                <p:nvPr/>
              </p:nvSpPr>
              <p:spPr bwMode="auto">
                <a:xfrm>
                  <a:off x="4200" y="3244"/>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7" name="Line 598"/>
                <p:cNvSpPr>
                  <a:spLocks noChangeShapeType="1"/>
                </p:cNvSpPr>
                <p:nvPr/>
              </p:nvSpPr>
              <p:spPr bwMode="auto">
                <a:xfrm>
                  <a:off x="4200" y="3265"/>
                  <a:ext cx="16"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8" name="Line 599"/>
                <p:cNvSpPr>
                  <a:spLocks noChangeShapeType="1"/>
                </p:cNvSpPr>
                <p:nvPr/>
              </p:nvSpPr>
              <p:spPr bwMode="auto">
                <a:xfrm>
                  <a:off x="4200" y="3286"/>
                  <a:ext cx="16"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39" name="Rectangle 600"/>
                <p:cNvSpPr>
                  <a:spLocks noChangeArrowheads="1"/>
                </p:cNvSpPr>
                <p:nvPr/>
              </p:nvSpPr>
              <p:spPr bwMode="auto">
                <a:xfrm>
                  <a:off x="4195" y="3346"/>
                  <a:ext cx="8"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40" name="Freeform 601"/>
                <p:cNvSpPr>
                  <a:spLocks/>
                </p:cNvSpPr>
                <p:nvPr/>
              </p:nvSpPr>
              <p:spPr bwMode="auto">
                <a:xfrm>
                  <a:off x="4199" y="3346"/>
                  <a:ext cx="16" cy="23"/>
                </a:xfrm>
                <a:custGeom>
                  <a:avLst/>
                  <a:gdLst>
                    <a:gd name="T0" fmla="*/ 37 w 116"/>
                    <a:gd name="T1" fmla="*/ 160 h 161"/>
                    <a:gd name="T2" fmla="*/ 37 w 116"/>
                    <a:gd name="T3" fmla="*/ 22 h 161"/>
                    <a:gd name="T4" fmla="*/ 0 w 116"/>
                    <a:gd name="T5" fmla="*/ 22 h 161"/>
                    <a:gd name="T6" fmla="*/ 0 w 116"/>
                    <a:gd name="T7" fmla="*/ 0 h 161"/>
                    <a:gd name="T8" fmla="*/ 116 w 116"/>
                    <a:gd name="T9" fmla="*/ 0 h 161"/>
                    <a:gd name="T10" fmla="*/ 116 w 116"/>
                    <a:gd name="T11" fmla="*/ 161 h 161"/>
                    <a:gd name="T12" fmla="*/ 37 w 116"/>
                    <a:gd name="T13" fmla="*/ 160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41" name="Freeform 602"/>
                <p:cNvSpPr>
                  <a:spLocks/>
                </p:cNvSpPr>
                <p:nvPr/>
              </p:nvSpPr>
              <p:spPr bwMode="auto">
                <a:xfrm>
                  <a:off x="4223" y="3066"/>
                  <a:ext cx="22" cy="303"/>
                </a:xfrm>
                <a:custGeom>
                  <a:avLst/>
                  <a:gdLst>
                    <a:gd name="T0" fmla="*/ 0 w 154"/>
                    <a:gd name="T1" fmla="*/ 0 h 2125"/>
                    <a:gd name="T2" fmla="*/ 154 w 154"/>
                    <a:gd name="T3" fmla="*/ 96 h 2125"/>
                    <a:gd name="T4" fmla="*/ 154 w 154"/>
                    <a:gd name="T5" fmla="*/ 2125 h 2125"/>
                    <a:gd name="T6" fmla="*/ 0 w 154"/>
                    <a:gd name="T7" fmla="*/ 2125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42" name="Freeform 603"/>
                <p:cNvSpPr>
                  <a:spLocks/>
                </p:cNvSpPr>
                <p:nvPr/>
              </p:nvSpPr>
              <p:spPr bwMode="auto">
                <a:xfrm>
                  <a:off x="4223" y="3073"/>
                  <a:ext cx="22" cy="241"/>
                </a:xfrm>
                <a:custGeom>
                  <a:avLst/>
                  <a:gdLst>
                    <a:gd name="T0" fmla="*/ 154 w 154"/>
                    <a:gd name="T1" fmla="*/ 97 h 1691"/>
                    <a:gd name="T2" fmla="*/ 0 w 154"/>
                    <a:gd name="T3" fmla="*/ 0 h 1691"/>
                    <a:gd name="T4" fmla="*/ 0 w 154"/>
                    <a:gd name="T5" fmla="*/ 1691 h 1691"/>
                    <a:gd name="T6" fmla="*/ 154 w 154"/>
                    <a:gd name="T7" fmla="*/ 1691 h 1691"/>
                    <a:gd name="T8" fmla="*/ 154 w 154"/>
                    <a:gd name="T9" fmla="*/ 97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43" name="Freeform 604"/>
                <p:cNvSpPr>
                  <a:spLocks/>
                </p:cNvSpPr>
                <p:nvPr/>
              </p:nvSpPr>
              <p:spPr bwMode="auto">
                <a:xfrm>
                  <a:off x="4230" y="3086"/>
                  <a:ext cx="15" cy="221"/>
                </a:xfrm>
                <a:custGeom>
                  <a:avLst/>
                  <a:gdLst>
                    <a:gd name="T0" fmla="*/ 0 w 103"/>
                    <a:gd name="T1" fmla="*/ 0 h 1544"/>
                    <a:gd name="T2" fmla="*/ 0 w 103"/>
                    <a:gd name="T3" fmla="*/ 1544 h 1544"/>
                    <a:gd name="T4" fmla="*/ 103 w 103"/>
                    <a:gd name="T5" fmla="*/ 1544 h 1544"/>
                    <a:gd name="T6" fmla="*/ 103 w 103"/>
                    <a:gd name="T7" fmla="*/ 48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44" name="Line 605"/>
                <p:cNvSpPr>
                  <a:spLocks noChangeShapeType="1"/>
                </p:cNvSpPr>
                <p:nvPr/>
              </p:nvSpPr>
              <p:spPr bwMode="auto">
                <a:xfrm>
                  <a:off x="4230" y="3107"/>
                  <a:ext cx="14" cy="7"/>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45" name="Line 606"/>
                <p:cNvSpPr>
                  <a:spLocks noChangeShapeType="1"/>
                </p:cNvSpPr>
                <p:nvPr/>
              </p:nvSpPr>
              <p:spPr bwMode="auto">
                <a:xfrm>
                  <a:off x="4229" y="3127"/>
                  <a:ext cx="16"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46" name="Line 607"/>
                <p:cNvSpPr>
                  <a:spLocks noChangeShapeType="1"/>
                </p:cNvSpPr>
                <p:nvPr/>
              </p:nvSpPr>
              <p:spPr bwMode="auto">
                <a:xfrm>
                  <a:off x="4229" y="3147"/>
                  <a:ext cx="17"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47" name="Line 608"/>
                <p:cNvSpPr>
                  <a:spLocks noChangeShapeType="1"/>
                </p:cNvSpPr>
                <p:nvPr/>
              </p:nvSpPr>
              <p:spPr bwMode="auto">
                <a:xfrm>
                  <a:off x="4229" y="3168"/>
                  <a:ext cx="16"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48" name="Line 609"/>
                <p:cNvSpPr>
                  <a:spLocks noChangeShapeType="1"/>
                </p:cNvSpPr>
                <p:nvPr/>
              </p:nvSpPr>
              <p:spPr bwMode="auto">
                <a:xfrm>
                  <a:off x="4229" y="3186"/>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49" name="Line 610"/>
                <p:cNvSpPr>
                  <a:spLocks noChangeShapeType="1"/>
                </p:cNvSpPr>
                <p:nvPr/>
              </p:nvSpPr>
              <p:spPr bwMode="auto">
                <a:xfrm>
                  <a:off x="4229" y="3208"/>
                  <a:ext cx="17"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50" name="Line 611"/>
                <p:cNvSpPr>
                  <a:spLocks noChangeShapeType="1"/>
                </p:cNvSpPr>
                <p:nvPr/>
              </p:nvSpPr>
              <p:spPr bwMode="auto">
                <a:xfrm>
                  <a:off x="4229" y="3228"/>
                  <a:ext cx="17"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51" name="Line 612"/>
                <p:cNvSpPr>
                  <a:spLocks noChangeShapeType="1"/>
                </p:cNvSpPr>
                <p:nvPr/>
              </p:nvSpPr>
              <p:spPr bwMode="auto">
                <a:xfrm>
                  <a:off x="4229" y="3250"/>
                  <a:ext cx="17"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52" name="Line 613"/>
                <p:cNvSpPr>
                  <a:spLocks noChangeShapeType="1"/>
                </p:cNvSpPr>
                <p:nvPr/>
              </p:nvSpPr>
              <p:spPr bwMode="auto">
                <a:xfrm>
                  <a:off x="4229" y="3269"/>
                  <a:ext cx="16"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53" name="Line 614"/>
                <p:cNvSpPr>
                  <a:spLocks noChangeShapeType="1"/>
                </p:cNvSpPr>
                <p:nvPr/>
              </p:nvSpPr>
              <p:spPr bwMode="auto">
                <a:xfrm>
                  <a:off x="4229" y="3290"/>
                  <a:ext cx="17"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54" name="Rectangle 615"/>
                <p:cNvSpPr>
                  <a:spLocks noChangeArrowheads="1"/>
                </p:cNvSpPr>
                <p:nvPr/>
              </p:nvSpPr>
              <p:spPr bwMode="auto">
                <a:xfrm>
                  <a:off x="4219" y="3346"/>
                  <a:ext cx="8"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55" name="Freeform 616"/>
                <p:cNvSpPr>
                  <a:spLocks/>
                </p:cNvSpPr>
                <p:nvPr/>
              </p:nvSpPr>
              <p:spPr bwMode="auto">
                <a:xfrm>
                  <a:off x="4228" y="3347"/>
                  <a:ext cx="17" cy="22"/>
                </a:xfrm>
                <a:custGeom>
                  <a:avLst/>
                  <a:gdLst>
                    <a:gd name="T0" fmla="*/ 37 w 116"/>
                    <a:gd name="T1" fmla="*/ 153 h 154"/>
                    <a:gd name="T2" fmla="*/ 37 w 116"/>
                    <a:gd name="T3" fmla="*/ 21 h 154"/>
                    <a:gd name="T4" fmla="*/ 0 w 116"/>
                    <a:gd name="T5" fmla="*/ 21 h 154"/>
                    <a:gd name="T6" fmla="*/ 0 w 116"/>
                    <a:gd name="T7" fmla="*/ 0 h 154"/>
                    <a:gd name="T8" fmla="*/ 116 w 116"/>
                    <a:gd name="T9" fmla="*/ 0 h 154"/>
                    <a:gd name="T10" fmla="*/ 116 w 116"/>
                    <a:gd name="T11" fmla="*/ 154 h 154"/>
                    <a:gd name="T12" fmla="*/ 37 w 116"/>
                    <a:gd name="T13" fmla="*/ 153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56" name="Freeform 617"/>
                <p:cNvSpPr>
                  <a:spLocks/>
                </p:cNvSpPr>
                <p:nvPr/>
              </p:nvSpPr>
              <p:spPr bwMode="auto">
                <a:xfrm>
                  <a:off x="4251" y="3074"/>
                  <a:ext cx="21" cy="294"/>
                </a:xfrm>
                <a:custGeom>
                  <a:avLst/>
                  <a:gdLst>
                    <a:gd name="T0" fmla="*/ 0 w 150"/>
                    <a:gd name="T1" fmla="*/ 0 h 2060"/>
                    <a:gd name="T2" fmla="*/ 150 w 150"/>
                    <a:gd name="T3" fmla="*/ 92 h 2060"/>
                    <a:gd name="T4" fmla="*/ 150 w 150"/>
                    <a:gd name="T5" fmla="*/ 2060 h 2060"/>
                    <a:gd name="T6" fmla="*/ 0 w 150"/>
                    <a:gd name="T7" fmla="*/ 2060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57" name="Rectangle 618"/>
                <p:cNvSpPr>
                  <a:spLocks noChangeArrowheads="1"/>
                </p:cNvSpPr>
                <p:nvPr/>
              </p:nvSpPr>
              <p:spPr bwMode="auto">
                <a:xfrm>
                  <a:off x="4243" y="3075"/>
                  <a:ext cx="1" cy="287"/>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58" name="Freeform 619"/>
                <p:cNvSpPr>
                  <a:spLocks/>
                </p:cNvSpPr>
                <p:nvPr/>
              </p:nvSpPr>
              <p:spPr bwMode="auto">
                <a:xfrm>
                  <a:off x="4251" y="3080"/>
                  <a:ext cx="21" cy="235"/>
                </a:xfrm>
                <a:custGeom>
                  <a:avLst/>
                  <a:gdLst>
                    <a:gd name="T0" fmla="*/ 150 w 150"/>
                    <a:gd name="T1" fmla="*/ 95 h 1641"/>
                    <a:gd name="T2" fmla="*/ 0 w 150"/>
                    <a:gd name="T3" fmla="*/ 0 h 1641"/>
                    <a:gd name="T4" fmla="*/ 0 w 150"/>
                    <a:gd name="T5" fmla="*/ 1641 h 1641"/>
                    <a:gd name="T6" fmla="*/ 150 w 150"/>
                    <a:gd name="T7" fmla="*/ 1641 h 1641"/>
                    <a:gd name="T8" fmla="*/ 150 w 150"/>
                    <a:gd name="T9" fmla="*/ 95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59" name="Freeform 620"/>
                <p:cNvSpPr>
                  <a:spLocks/>
                </p:cNvSpPr>
                <p:nvPr/>
              </p:nvSpPr>
              <p:spPr bwMode="auto">
                <a:xfrm>
                  <a:off x="4258" y="3094"/>
                  <a:ext cx="14" cy="214"/>
                </a:xfrm>
                <a:custGeom>
                  <a:avLst/>
                  <a:gdLst>
                    <a:gd name="T0" fmla="*/ 0 w 100"/>
                    <a:gd name="T1" fmla="*/ 0 h 1498"/>
                    <a:gd name="T2" fmla="*/ 0 w 100"/>
                    <a:gd name="T3" fmla="*/ 1498 h 1498"/>
                    <a:gd name="T4" fmla="*/ 100 w 100"/>
                    <a:gd name="T5" fmla="*/ 1498 h 1498"/>
                    <a:gd name="T6" fmla="*/ 100 w 100"/>
                    <a:gd name="T7" fmla="*/ 47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60" name="Line 621"/>
                <p:cNvSpPr>
                  <a:spLocks noChangeShapeType="1"/>
                </p:cNvSpPr>
                <p:nvPr/>
              </p:nvSpPr>
              <p:spPr bwMode="auto">
                <a:xfrm>
                  <a:off x="4258" y="3114"/>
                  <a:ext cx="14"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1" name="Line 622"/>
                <p:cNvSpPr>
                  <a:spLocks noChangeShapeType="1"/>
                </p:cNvSpPr>
                <p:nvPr/>
              </p:nvSpPr>
              <p:spPr bwMode="auto">
                <a:xfrm>
                  <a:off x="4257" y="3133"/>
                  <a:ext cx="15"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2" name="Line 623"/>
                <p:cNvSpPr>
                  <a:spLocks noChangeShapeType="1"/>
                </p:cNvSpPr>
                <p:nvPr/>
              </p:nvSpPr>
              <p:spPr bwMode="auto">
                <a:xfrm>
                  <a:off x="4257" y="3153"/>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3" name="Line 624"/>
                <p:cNvSpPr>
                  <a:spLocks noChangeShapeType="1"/>
                </p:cNvSpPr>
                <p:nvPr/>
              </p:nvSpPr>
              <p:spPr bwMode="auto">
                <a:xfrm>
                  <a:off x="4257" y="3173"/>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4" name="Line 625"/>
                <p:cNvSpPr>
                  <a:spLocks noChangeShapeType="1"/>
                </p:cNvSpPr>
                <p:nvPr/>
              </p:nvSpPr>
              <p:spPr bwMode="auto">
                <a:xfrm>
                  <a:off x="4257" y="3191"/>
                  <a:ext cx="15"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5" name="Line 626"/>
                <p:cNvSpPr>
                  <a:spLocks noChangeShapeType="1"/>
                </p:cNvSpPr>
                <p:nvPr/>
              </p:nvSpPr>
              <p:spPr bwMode="auto">
                <a:xfrm>
                  <a:off x="4257" y="3212"/>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6" name="Line 627"/>
                <p:cNvSpPr>
                  <a:spLocks noChangeShapeType="1"/>
                </p:cNvSpPr>
                <p:nvPr/>
              </p:nvSpPr>
              <p:spPr bwMode="auto">
                <a:xfrm>
                  <a:off x="4257" y="3232"/>
                  <a:ext cx="16"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7" name="Line 628"/>
                <p:cNvSpPr>
                  <a:spLocks noChangeShapeType="1"/>
                </p:cNvSpPr>
                <p:nvPr/>
              </p:nvSpPr>
              <p:spPr bwMode="auto">
                <a:xfrm>
                  <a:off x="4257" y="3252"/>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8" name="Line 629"/>
                <p:cNvSpPr>
                  <a:spLocks noChangeShapeType="1"/>
                </p:cNvSpPr>
                <p:nvPr/>
              </p:nvSpPr>
              <p:spPr bwMode="auto">
                <a:xfrm>
                  <a:off x="4257" y="3271"/>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69" name="Line 630"/>
                <p:cNvSpPr>
                  <a:spLocks noChangeShapeType="1"/>
                </p:cNvSpPr>
                <p:nvPr/>
              </p:nvSpPr>
              <p:spPr bwMode="auto">
                <a:xfrm>
                  <a:off x="4257" y="3291"/>
                  <a:ext cx="16"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70" name="Rectangle 631"/>
                <p:cNvSpPr>
                  <a:spLocks noChangeArrowheads="1"/>
                </p:cNvSpPr>
                <p:nvPr/>
              </p:nvSpPr>
              <p:spPr bwMode="auto">
                <a:xfrm>
                  <a:off x="4251" y="3346"/>
                  <a:ext cx="8"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71" name="Freeform 632"/>
                <p:cNvSpPr>
                  <a:spLocks/>
                </p:cNvSpPr>
                <p:nvPr/>
              </p:nvSpPr>
              <p:spPr bwMode="auto">
                <a:xfrm>
                  <a:off x="4256" y="3347"/>
                  <a:ext cx="16" cy="21"/>
                </a:xfrm>
                <a:custGeom>
                  <a:avLst/>
                  <a:gdLst>
                    <a:gd name="T0" fmla="*/ 35 w 113"/>
                    <a:gd name="T1" fmla="*/ 149 h 149"/>
                    <a:gd name="T2" fmla="*/ 35 w 113"/>
                    <a:gd name="T3" fmla="*/ 21 h 149"/>
                    <a:gd name="T4" fmla="*/ 0 w 113"/>
                    <a:gd name="T5" fmla="*/ 21 h 149"/>
                    <a:gd name="T6" fmla="*/ 0 w 113"/>
                    <a:gd name="T7" fmla="*/ 0 h 149"/>
                    <a:gd name="T8" fmla="*/ 113 w 113"/>
                    <a:gd name="T9" fmla="*/ 0 h 149"/>
                    <a:gd name="T10" fmla="*/ 113 w 113"/>
                    <a:gd name="T11" fmla="*/ 149 h 149"/>
                    <a:gd name="T12" fmla="*/ 35 w 113"/>
                    <a:gd name="T13" fmla="*/ 149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72" name="Freeform 633"/>
                <p:cNvSpPr>
                  <a:spLocks/>
                </p:cNvSpPr>
                <p:nvPr/>
              </p:nvSpPr>
              <p:spPr bwMode="auto">
                <a:xfrm>
                  <a:off x="4278" y="3083"/>
                  <a:ext cx="21" cy="285"/>
                </a:xfrm>
                <a:custGeom>
                  <a:avLst/>
                  <a:gdLst>
                    <a:gd name="T0" fmla="*/ 0 w 145"/>
                    <a:gd name="T1" fmla="*/ 0 h 1995"/>
                    <a:gd name="T2" fmla="*/ 145 w 145"/>
                    <a:gd name="T3" fmla="*/ 90 h 1995"/>
                    <a:gd name="T4" fmla="*/ 145 w 145"/>
                    <a:gd name="T5" fmla="*/ 1995 h 1995"/>
                    <a:gd name="T6" fmla="*/ 0 w 145"/>
                    <a:gd name="T7" fmla="*/ 1995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73" name="Freeform 634"/>
                <p:cNvSpPr>
                  <a:spLocks/>
                </p:cNvSpPr>
                <p:nvPr/>
              </p:nvSpPr>
              <p:spPr bwMode="auto">
                <a:xfrm>
                  <a:off x="4278" y="3089"/>
                  <a:ext cx="21" cy="227"/>
                </a:xfrm>
                <a:custGeom>
                  <a:avLst/>
                  <a:gdLst>
                    <a:gd name="T0" fmla="*/ 145 w 145"/>
                    <a:gd name="T1" fmla="*/ 92 h 1589"/>
                    <a:gd name="T2" fmla="*/ 0 w 145"/>
                    <a:gd name="T3" fmla="*/ 0 h 1589"/>
                    <a:gd name="T4" fmla="*/ 0 w 145"/>
                    <a:gd name="T5" fmla="*/ 1589 h 1589"/>
                    <a:gd name="T6" fmla="*/ 145 w 145"/>
                    <a:gd name="T7" fmla="*/ 1589 h 1589"/>
                    <a:gd name="T8" fmla="*/ 145 w 145"/>
                    <a:gd name="T9" fmla="*/ 92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74" name="Freeform 635"/>
                <p:cNvSpPr>
                  <a:spLocks/>
                </p:cNvSpPr>
                <p:nvPr/>
              </p:nvSpPr>
              <p:spPr bwMode="auto">
                <a:xfrm>
                  <a:off x="4285" y="3102"/>
                  <a:ext cx="14" cy="207"/>
                </a:xfrm>
                <a:custGeom>
                  <a:avLst/>
                  <a:gdLst>
                    <a:gd name="T0" fmla="*/ 0 w 97"/>
                    <a:gd name="T1" fmla="*/ 0 h 1451"/>
                    <a:gd name="T2" fmla="*/ 0 w 97"/>
                    <a:gd name="T3" fmla="*/ 1451 h 1451"/>
                    <a:gd name="T4" fmla="*/ 97 w 97"/>
                    <a:gd name="T5" fmla="*/ 1451 h 1451"/>
                    <a:gd name="T6" fmla="*/ 97 w 97"/>
                    <a:gd name="T7" fmla="*/ 45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75" name="Line 636"/>
                <p:cNvSpPr>
                  <a:spLocks noChangeShapeType="1"/>
                </p:cNvSpPr>
                <p:nvPr/>
              </p:nvSpPr>
              <p:spPr bwMode="auto">
                <a:xfrm>
                  <a:off x="4285" y="3121"/>
                  <a:ext cx="14" cy="7"/>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76" name="Line 637"/>
                <p:cNvSpPr>
                  <a:spLocks noChangeShapeType="1"/>
                </p:cNvSpPr>
                <p:nvPr/>
              </p:nvSpPr>
              <p:spPr bwMode="auto">
                <a:xfrm>
                  <a:off x="4284" y="3141"/>
                  <a:ext cx="15"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77" name="Line 638"/>
                <p:cNvSpPr>
                  <a:spLocks noChangeShapeType="1"/>
                </p:cNvSpPr>
                <p:nvPr/>
              </p:nvSpPr>
              <p:spPr bwMode="auto">
                <a:xfrm>
                  <a:off x="4284" y="3159"/>
                  <a:ext cx="16"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78" name="Line 639"/>
                <p:cNvSpPr>
                  <a:spLocks noChangeShapeType="1"/>
                </p:cNvSpPr>
                <p:nvPr/>
              </p:nvSpPr>
              <p:spPr bwMode="auto">
                <a:xfrm>
                  <a:off x="4284" y="3179"/>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79" name="Line 640"/>
                <p:cNvSpPr>
                  <a:spLocks noChangeShapeType="1"/>
                </p:cNvSpPr>
                <p:nvPr/>
              </p:nvSpPr>
              <p:spPr bwMode="auto">
                <a:xfrm>
                  <a:off x="4284" y="3196"/>
                  <a:ext cx="15"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0" name="Line 641"/>
                <p:cNvSpPr>
                  <a:spLocks noChangeShapeType="1"/>
                </p:cNvSpPr>
                <p:nvPr/>
              </p:nvSpPr>
              <p:spPr bwMode="auto">
                <a:xfrm>
                  <a:off x="4284" y="3216"/>
                  <a:ext cx="16"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1" name="Line 642"/>
                <p:cNvSpPr>
                  <a:spLocks noChangeShapeType="1"/>
                </p:cNvSpPr>
                <p:nvPr/>
              </p:nvSpPr>
              <p:spPr bwMode="auto">
                <a:xfrm>
                  <a:off x="4284" y="3236"/>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2" name="Line 643"/>
                <p:cNvSpPr>
                  <a:spLocks noChangeShapeType="1"/>
                </p:cNvSpPr>
                <p:nvPr/>
              </p:nvSpPr>
              <p:spPr bwMode="auto">
                <a:xfrm>
                  <a:off x="4284" y="3255"/>
                  <a:ext cx="16"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3" name="Line 644"/>
                <p:cNvSpPr>
                  <a:spLocks noChangeShapeType="1"/>
                </p:cNvSpPr>
                <p:nvPr/>
              </p:nvSpPr>
              <p:spPr bwMode="auto">
                <a:xfrm>
                  <a:off x="4284" y="3274"/>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4" name="Line 645"/>
                <p:cNvSpPr>
                  <a:spLocks noChangeShapeType="1"/>
                </p:cNvSpPr>
                <p:nvPr/>
              </p:nvSpPr>
              <p:spPr bwMode="auto">
                <a:xfrm>
                  <a:off x="4284" y="3293"/>
                  <a:ext cx="16"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85" name="Rectangle 646"/>
                <p:cNvSpPr>
                  <a:spLocks noChangeArrowheads="1"/>
                </p:cNvSpPr>
                <p:nvPr/>
              </p:nvSpPr>
              <p:spPr bwMode="auto">
                <a:xfrm>
                  <a:off x="4275" y="3346"/>
                  <a:ext cx="8"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86" name="Freeform 647"/>
                <p:cNvSpPr>
                  <a:spLocks/>
                </p:cNvSpPr>
                <p:nvPr/>
              </p:nvSpPr>
              <p:spPr bwMode="auto">
                <a:xfrm>
                  <a:off x="4283" y="3347"/>
                  <a:ext cx="16" cy="21"/>
                </a:xfrm>
                <a:custGeom>
                  <a:avLst/>
                  <a:gdLst>
                    <a:gd name="T0" fmla="*/ 34 w 110"/>
                    <a:gd name="T1" fmla="*/ 145 h 145"/>
                    <a:gd name="T2" fmla="*/ 34 w 110"/>
                    <a:gd name="T3" fmla="*/ 20 h 145"/>
                    <a:gd name="T4" fmla="*/ 0 w 110"/>
                    <a:gd name="T5" fmla="*/ 20 h 145"/>
                    <a:gd name="T6" fmla="*/ 0 w 110"/>
                    <a:gd name="T7" fmla="*/ 0 h 145"/>
                    <a:gd name="T8" fmla="*/ 110 w 110"/>
                    <a:gd name="T9" fmla="*/ 0 h 145"/>
                    <a:gd name="T10" fmla="*/ 110 w 110"/>
                    <a:gd name="T11" fmla="*/ 145 h 145"/>
                    <a:gd name="T12" fmla="*/ 34 w 110"/>
                    <a:gd name="T13" fmla="*/ 145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87" name="Freeform 648"/>
                <p:cNvSpPr>
                  <a:spLocks/>
                </p:cNvSpPr>
                <p:nvPr/>
              </p:nvSpPr>
              <p:spPr bwMode="auto">
                <a:xfrm>
                  <a:off x="4305" y="3092"/>
                  <a:ext cx="19" cy="276"/>
                </a:xfrm>
                <a:custGeom>
                  <a:avLst/>
                  <a:gdLst>
                    <a:gd name="T0" fmla="*/ 0 w 139"/>
                    <a:gd name="T1" fmla="*/ 0 h 1930"/>
                    <a:gd name="T2" fmla="*/ 139 w 139"/>
                    <a:gd name="T3" fmla="*/ 87 h 1930"/>
                    <a:gd name="T4" fmla="*/ 139 w 139"/>
                    <a:gd name="T5" fmla="*/ 1930 h 1930"/>
                    <a:gd name="T6" fmla="*/ 0 w 139"/>
                    <a:gd name="T7" fmla="*/ 1930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88" name="Rectangle 649"/>
                <p:cNvSpPr>
                  <a:spLocks noChangeArrowheads="1"/>
                </p:cNvSpPr>
                <p:nvPr/>
              </p:nvSpPr>
              <p:spPr bwMode="auto">
                <a:xfrm>
                  <a:off x="4299" y="3091"/>
                  <a:ext cx="1" cy="271"/>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89" name="Freeform 650"/>
                <p:cNvSpPr>
                  <a:spLocks/>
                </p:cNvSpPr>
                <p:nvPr/>
              </p:nvSpPr>
              <p:spPr bwMode="auto">
                <a:xfrm>
                  <a:off x="4305" y="3098"/>
                  <a:ext cx="19" cy="219"/>
                </a:xfrm>
                <a:custGeom>
                  <a:avLst/>
                  <a:gdLst>
                    <a:gd name="T0" fmla="*/ 139 w 139"/>
                    <a:gd name="T1" fmla="*/ 87 h 1537"/>
                    <a:gd name="T2" fmla="*/ 0 w 139"/>
                    <a:gd name="T3" fmla="*/ 0 h 1537"/>
                    <a:gd name="T4" fmla="*/ 0 w 139"/>
                    <a:gd name="T5" fmla="*/ 1537 h 1537"/>
                    <a:gd name="T6" fmla="*/ 139 w 139"/>
                    <a:gd name="T7" fmla="*/ 1537 h 1537"/>
                    <a:gd name="T8" fmla="*/ 139 w 139"/>
                    <a:gd name="T9" fmla="*/ 87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90" name="Freeform 651"/>
                <p:cNvSpPr>
                  <a:spLocks/>
                </p:cNvSpPr>
                <p:nvPr/>
              </p:nvSpPr>
              <p:spPr bwMode="auto">
                <a:xfrm>
                  <a:off x="4311" y="3110"/>
                  <a:ext cx="13" cy="201"/>
                </a:xfrm>
                <a:custGeom>
                  <a:avLst/>
                  <a:gdLst>
                    <a:gd name="T0" fmla="*/ 0 w 93"/>
                    <a:gd name="T1" fmla="*/ 0 h 1405"/>
                    <a:gd name="T2" fmla="*/ 0 w 93"/>
                    <a:gd name="T3" fmla="*/ 1405 h 1405"/>
                    <a:gd name="T4" fmla="*/ 93 w 93"/>
                    <a:gd name="T5" fmla="*/ 1405 h 1405"/>
                    <a:gd name="T6" fmla="*/ 93 w 93"/>
                    <a:gd name="T7" fmla="*/ 45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91" name="Line 652"/>
                <p:cNvSpPr>
                  <a:spLocks noChangeShapeType="1"/>
                </p:cNvSpPr>
                <p:nvPr/>
              </p:nvSpPr>
              <p:spPr bwMode="auto">
                <a:xfrm>
                  <a:off x="4311" y="3129"/>
                  <a:ext cx="13"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2" name="Line 653"/>
                <p:cNvSpPr>
                  <a:spLocks noChangeShapeType="1"/>
                </p:cNvSpPr>
                <p:nvPr/>
              </p:nvSpPr>
              <p:spPr bwMode="auto">
                <a:xfrm>
                  <a:off x="4310" y="3148"/>
                  <a:ext cx="15"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3" name="Line 654"/>
                <p:cNvSpPr>
                  <a:spLocks noChangeShapeType="1"/>
                </p:cNvSpPr>
                <p:nvPr/>
              </p:nvSpPr>
              <p:spPr bwMode="auto">
                <a:xfrm>
                  <a:off x="4310" y="3166"/>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4" name="Line 655"/>
                <p:cNvSpPr>
                  <a:spLocks noChangeShapeType="1"/>
                </p:cNvSpPr>
                <p:nvPr/>
              </p:nvSpPr>
              <p:spPr bwMode="auto">
                <a:xfrm>
                  <a:off x="4310" y="3185"/>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5" name="Line 656"/>
                <p:cNvSpPr>
                  <a:spLocks noChangeShapeType="1"/>
                </p:cNvSpPr>
                <p:nvPr/>
              </p:nvSpPr>
              <p:spPr bwMode="auto">
                <a:xfrm>
                  <a:off x="4310" y="3201"/>
                  <a:ext cx="14"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6" name="Line 657"/>
                <p:cNvSpPr>
                  <a:spLocks noChangeShapeType="1"/>
                </p:cNvSpPr>
                <p:nvPr/>
              </p:nvSpPr>
              <p:spPr bwMode="auto">
                <a:xfrm>
                  <a:off x="4310" y="3221"/>
                  <a:ext cx="15"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7" name="Line 658"/>
                <p:cNvSpPr>
                  <a:spLocks noChangeShapeType="1"/>
                </p:cNvSpPr>
                <p:nvPr/>
              </p:nvSpPr>
              <p:spPr bwMode="auto">
                <a:xfrm>
                  <a:off x="4310" y="3239"/>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8" name="Line 659"/>
                <p:cNvSpPr>
                  <a:spLocks noChangeShapeType="1"/>
                </p:cNvSpPr>
                <p:nvPr/>
              </p:nvSpPr>
              <p:spPr bwMode="auto">
                <a:xfrm>
                  <a:off x="4310" y="3259"/>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299" name="Line 660"/>
                <p:cNvSpPr>
                  <a:spLocks noChangeShapeType="1"/>
                </p:cNvSpPr>
                <p:nvPr/>
              </p:nvSpPr>
              <p:spPr bwMode="auto">
                <a:xfrm>
                  <a:off x="4310" y="3276"/>
                  <a:ext cx="15"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00" name="Line 661"/>
                <p:cNvSpPr>
                  <a:spLocks noChangeShapeType="1"/>
                </p:cNvSpPr>
                <p:nvPr/>
              </p:nvSpPr>
              <p:spPr bwMode="auto">
                <a:xfrm>
                  <a:off x="4310" y="3295"/>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01" name="Rectangle 662"/>
                <p:cNvSpPr>
                  <a:spLocks noChangeArrowheads="1"/>
                </p:cNvSpPr>
                <p:nvPr/>
              </p:nvSpPr>
              <p:spPr bwMode="auto">
                <a:xfrm>
                  <a:off x="4307" y="3346"/>
                  <a:ext cx="1"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02" name="Freeform 663"/>
                <p:cNvSpPr>
                  <a:spLocks/>
                </p:cNvSpPr>
                <p:nvPr/>
              </p:nvSpPr>
              <p:spPr bwMode="auto">
                <a:xfrm>
                  <a:off x="4309" y="3348"/>
                  <a:ext cx="15" cy="20"/>
                </a:xfrm>
                <a:custGeom>
                  <a:avLst/>
                  <a:gdLst>
                    <a:gd name="T0" fmla="*/ 32 w 105"/>
                    <a:gd name="T1" fmla="*/ 140 h 140"/>
                    <a:gd name="T2" fmla="*/ 32 w 105"/>
                    <a:gd name="T3" fmla="*/ 18 h 140"/>
                    <a:gd name="T4" fmla="*/ 0 w 105"/>
                    <a:gd name="T5" fmla="*/ 18 h 140"/>
                    <a:gd name="T6" fmla="*/ 0 w 105"/>
                    <a:gd name="T7" fmla="*/ 0 h 140"/>
                    <a:gd name="T8" fmla="*/ 105 w 105"/>
                    <a:gd name="T9" fmla="*/ 0 h 140"/>
                    <a:gd name="T10" fmla="*/ 105 w 105"/>
                    <a:gd name="T11" fmla="*/ 140 h 140"/>
                    <a:gd name="T12" fmla="*/ 32 w 105"/>
                    <a:gd name="T13" fmla="*/ 140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03" name="Freeform 664"/>
                <p:cNvSpPr>
                  <a:spLocks/>
                </p:cNvSpPr>
                <p:nvPr/>
              </p:nvSpPr>
              <p:spPr bwMode="auto">
                <a:xfrm>
                  <a:off x="4328" y="3099"/>
                  <a:ext cx="19" cy="268"/>
                </a:xfrm>
                <a:custGeom>
                  <a:avLst/>
                  <a:gdLst>
                    <a:gd name="T0" fmla="*/ 0 w 133"/>
                    <a:gd name="T1" fmla="*/ 0 h 1873"/>
                    <a:gd name="T2" fmla="*/ 133 w 133"/>
                    <a:gd name="T3" fmla="*/ 84 h 1873"/>
                    <a:gd name="T4" fmla="*/ 133 w 133"/>
                    <a:gd name="T5" fmla="*/ 1873 h 1873"/>
                    <a:gd name="T6" fmla="*/ 0 w 133"/>
                    <a:gd name="T7" fmla="*/ 1873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04" name="Rectangle 665"/>
                <p:cNvSpPr>
                  <a:spLocks noChangeArrowheads="1"/>
                </p:cNvSpPr>
                <p:nvPr/>
              </p:nvSpPr>
              <p:spPr bwMode="auto">
                <a:xfrm>
                  <a:off x="4323" y="3099"/>
                  <a:ext cx="1" cy="263"/>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05" name="Freeform 666"/>
                <p:cNvSpPr>
                  <a:spLocks/>
                </p:cNvSpPr>
                <p:nvPr/>
              </p:nvSpPr>
              <p:spPr bwMode="auto">
                <a:xfrm>
                  <a:off x="4328" y="3105"/>
                  <a:ext cx="19" cy="213"/>
                </a:xfrm>
                <a:custGeom>
                  <a:avLst/>
                  <a:gdLst>
                    <a:gd name="T0" fmla="*/ 133 w 133"/>
                    <a:gd name="T1" fmla="*/ 85 h 1493"/>
                    <a:gd name="T2" fmla="*/ 0 w 133"/>
                    <a:gd name="T3" fmla="*/ 0 h 1493"/>
                    <a:gd name="T4" fmla="*/ 0 w 133"/>
                    <a:gd name="T5" fmla="*/ 1493 h 1493"/>
                    <a:gd name="T6" fmla="*/ 133 w 133"/>
                    <a:gd name="T7" fmla="*/ 1493 h 1493"/>
                    <a:gd name="T8" fmla="*/ 133 w 133"/>
                    <a:gd name="T9" fmla="*/ 85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06" name="Freeform 667"/>
                <p:cNvSpPr>
                  <a:spLocks/>
                </p:cNvSpPr>
                <p:nvPr/>
              </p:nvSpPr>
              <p:spPr bwMode="auto">
                <a:xfrm>
                  <a:off x="4334" y="3117"/>
                  <a:ext cx="13" cy="195"/>
                </a:xfrm>
                <a:custGeom>
                  <a:avLst/>
                  <a:gdLst>
                    <a:gd name="T0" fmla="*/ 0 w 88"/>
                    <a:gd name="T1" fmla="*/ 0 h 1364"/>
                    <a:gd name="T2" fmla="*/ 0 w 88"/>
                    <a:gd name="T3" fmla="*/ 1364 h 1364"/>
                    <a:gd name="T4" fmla="*/ 88 w 88"/>
                    <a:gd name="T5" fmla="*/ 1364 h 1364"/>
                    <a:gd name="T6" fmla="*/ 88 w 88"/>
                    <a:gd name="T7" fmla="*/ 44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07" name="Line 668"/>
                <p:cNvSpPr>
                  <a:spLocks noChangeShapeType="1"/>
                </p:cNvSpPr>
                <p:nvPr/>
              </p:nvSpPr>
              <p:spPr bwMode="auto">
                <a:xfrm>
                  <a:off x="4334" y="3135"/>
                  <a:ext cx="13"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08" name="Line 669"/>
                <p:cNvSpPr>
                  <a:spLocks noChangeShapeType="1"/>
                </p:cNvSpPr>
                <p:nvPr/>
              </p:nvSpPr>
              <p:spPr bwMode="auto">
                <a:xfrm>
                  <a:off x="4333" y="3153"/>
                  <a:ext cx="14"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09" name="Line 670"/>
                <p:cNvSpPr>
                  <a:spLocks noChangeShapeType="1"/>
                </p:cNvSpPr>
                <p:nvPr/>
              </p:nvSpPr>
              <p:spPr bwMode="auto">
                <a:xfrm>
                  <a:off x="4333" y="3171"/>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0" name="Line 671"/>
                <p:cNvSpPr>
                  <a:spLocks noChangeShapeType="1"/>
                </p:cNvSpPr>
                <p:nvPr/>
              </p:nvSpPr>
              <p:spPr bwMode="auto">
                <a:xfrm>
                  <a:off x="4333" y="3189"/>
                  <a:ext cx="14"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1" name="Line 672"/>
                <p:cNvSpPr>
                  <a:spLocks noChangeShapeType="1"/>
                </p:cNvSpPr>
                <p:nvPr/>
              </p:nvSpPr>
              <p:spPr bwMode="auto">
                <a:xfrm>
                  <a:off x="4333" y="3205"/>
                  <a:ext cx="14"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2" name="Line 673"/>
                <p:cNvSpPr>
                  <a:spLocks noChangeShapeType="1"/>
                </p:cNvSpPr>
                <p:nvPr/>
              </p:nvSpPr>
              <p:spPr bwMode="auto">
                <a:xfrm>
                  <a:off x="4333" y="3224"/>
                  <a:ext cx="15"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3" name="Line 674"/>
                <p:cNvSpPr>
                  <a:spLocks noChangeShapeType="1"/>
                </p:cNvSpPr>
                <p:nvPr/>
              </p:nvSpPr>
              <p:spPr bwMode="auto">
                <a:xfrm>
                  <a:off x="4333" y="3242"/>
                  <a:ext cx="15"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4" name="Line 675"/>
                <p:cNvSpPr>
                  <a:spLocks noChangeShapeType="1"/>
                </p:cNvSpPr>
                <p:nvPr/>
              </p:nvSpPr>
              <p:spPr bwMode="auto">
                <a:xfrm>
                  <a:off x="4333" y="3261"/>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5" name="Line 676"/>
                <p:cNvSpPr>
                  <a:spLocks noChangeShapeType="1"/>
                </p:cNvSpPr>
                <p:nvPr/>
              </p:nvSpPr>
              <p:spPr bwMode="auto">
                <a:xfrm>
                  <a:off x="4333" y="3278"/>
                  <a:ext cx="14"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6" name="Line 677"/>
                <p:cNvSpPr>
                  <a:spLocks noChangeShapeType="1"/>
                </p:cNvSpPr>
                <p:nvPr/>
              </p:nvSpPr>
              <p:spPr bwMode="auto">
                <a:xfrm>
                  <a:off x="4333" y="3296"/>
                  <a:ext cx="15"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17" name="Rectangle 678"/>
                <p:cNvSpPr>
                  <a:spLocks noChangeArrowheads="1"/>
                </p:cNvSpPr>
                <p:nvPr/>
              </p:nvSpPr>
              <p:spPr bwMode="auto">
                <a:xfrm>
                  <a:off x="4331" y="3346"/>
                  <a:ext cx="1"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18" name="Freeform 679"/>
                <p:cNvSpPr>
                  <a:spLocks/>
                </p:cNvSpPr>
                <p:nvPr/>
              </p:nvSpPr>
              <p:spPr bwMode="auto">
                <a:xfrm>
                  <a:off x="4333" y="3347"/>
                  <a:ext cx="14" cy="20"/>
                </a:xfrm>
                <a:custGeom>
                  <a:avLst/>
                  <a:gdLst>
                    <a:gd name="T0" fmla="*/ 30 w 100"/>
                    <a:gd name="T1" fmla="*/ 137 h 137"/>
                    <a:gd name="T2" fmla="*/ 30 w 100"/>
                    <a:gd name="T3" fmla="*/ 18 h 137"/>
                    <a:gd name="T4" fmla="*/ 0 w 100"/>
                    <a:gd name="T5" fmla="*/ 18 h 137"/>
                    <a:gd name="T6" fmla="*/ 0 w 100"/>
                    <a:gd name="T7" fmla="*/ 0 h 137"/>
                    <a:gd name="T8" fmla="*/ 100 w 100"/>
                    <a:gd name="T9" fmla="*/ 0 h 137"/>
                    <a:gd name="T10" fmla="*/ 100 w 100"/>
                    <a:gd name="T11" fmla="*/ 137 h 137"/>
                    <a:gd name="T12" fmla="*/ 30 w 100"/>
                    <a:gd name="T13" fmla="*/ 137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19" name="Freeform 680"/>
                <p:cNvSpPr>
                  <a:spLocks/>
                </p:cNvSpPr>
                <p:nvPr/>
              </p:nvSpPr>
              <p:spPr bwMode="auto">
                <a:xfrm>
                  <a:off x="4352" y="3107"/>
                  <a:ext cx="18" cy="259"/>
                </a:xfrm>
                <a:custGeom>
                  <a:avLst/>
                  <a:gdLst>
                    <a:gd name="T0" fmla="*/ 0 w 127"/>
                    <a:gd name="T1" fmla="*/ 0 h 1814"/>
                    <a:gd name="T2" fmla="*/ 127 w 127"/>
                    <a:gd name="T3" fmla="*/ 81 h 1814"/>
                    <a:gd name="T4" fmla="*/ 127 w 127"/>
                    <a:gd name="T5" fmla="*/ 1814 h 1814"/>
                    <a:gd name="T6" fmla="*/ 0 w 127"/>
                    <a:gd name="T7" fmla="*/ 1814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20" name="Rectangle 681"/>
                <p:cNvSpPr>
                  <a:spLocks noChangeArrowheads="1"/>
                </p:cNvSpPr>
                <p:nvPr/>
              </p:nvSpPr>
              <p:spPr bwMode="auto">
                <a:xfrm>
                  <a:off x="4347" y="3107"/>
                  <a:ext cx="1" cy="255"/>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21" name="Freeform 682"/>
                <p:cNvSpPr>
                  <a:spLocks/>
                </p:cNvSpPr>
                <p:nvPr/>
              </p:nvSpPr>
              <p:spPr bwMode="auto">
                <a:xfrm>
                  <a:off x="4352" y="3113"/>
                  <a:ext cx="18" cy="206"/>
                </a:xfrm>
                <a:custGeom>
                  <a:avLst/>
                  <a:gdLst>
                    <a:gd name="T0" fmla="*/ 127 w 127"/>
                    <a:gd name="T1" fmla="*/ 83 h 1445"/>
                    <a:gd name="T2" fmla="*/ 0 w 127"/>
                    <a:gd name="T3" fmla="*/ 0 h 1445"/>
                    <a:gd name="T4" fmla="*/ 0 w 127"/>
                    <a:gd name="T5" fmla="*/ 1445 h 1445"/>
                    <a:gd name="T6" fmla="*/ 127 w 127"/>
                    <a:gd name="T7" fmla="*/ 1445 h 1445"/>
                    <a:gd name="T8" fmla="*/ 127 w 127"/>
                    <a:gd name="T9" fmla="*/ 83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22" name="Freeform 683"/>
                <p:cNvSpPr>
                  <a:spLocks/>
                </p:cNvSpPr>
                <p:nvPr/>
              </p:nvSpPr>
              <p:spPr bwMode="auto">
                <a:xfrm>
                  <a:off x="4358" y="3124"/>
                  <a:ext cx="12" cy="189"/>
                </a:xfrm>
                <a:custGeom>
                  <a:avLst/>
                  <a:gdLst>
                    <a:gd name="T0" fmla="*/ 0 w 84"/>
                    <a:gd name="T1" fmla="*/ 0 h 1319"/>
                    <a:gd name="T2" fmla="*/ 0 w 84"/>
                    <a:gd name="T3" fmla="*/ 1319 h 1319"/>
                    <a:gd name="T4" fmla="*/ 84 w 84"/>
                    <a:gd name="T5" fmla="*/ 1319 h 1319"/>
                    <a:gd name="T6" fmla="*/ 84 w 84"/>
                    <a:gd name="T7" fmla="*/ 42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23" name="Line 684"/>
                <p:cNvSpPr>
                  <a:spLocks noChangeShapeType="1"/>
                </p:cNvSpPr>
                <p:nvPr/>
              </p:nvSpPr>
              <p:spPr bwMode="auto">
                <a:xfrm>
                  <a:off x="4358" y="3142"/>
                  <a:ext cx="12" cy="6"/>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4" name="Line 685"/>
                <p:cNvSpPr>
                  <a:spLocks noChangeShapeType="1"/>
                </p:cNvSpPr>
                <p:nvPr/>
              </p:nvSpPr>
              <p:spPr bwMode="auto">
                <a:xfrm>
                  <a:off x="4357" y="3159"/>
                  <a:ext cx="13"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5" name="Line 686"/>
                <p:cNvSpPr>
                  <a:spLocks noChangeShapeType="1"/>
                </p:cNvSpPr>
                <p:nvPr/>
              </p:nvSpPr>
              <p:spPr bwMode="auto">
                <a:xfrm>
                  <a:off x="4357" y="3176"/>
                  <a:ext cx="14"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6" name="Line 687"/>
                <p:cNvSpPr>
                  <a:spLocks noChangeShapeType="1"/>
                </p:cNvSpPr>
                <p:nvPr/>
              </p:nvSpPr>
              <p:spPr bwMode="auto">
                <a:xfrm>
                  <a:off x="4357" y="3194"/>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7" name="Line 688"/>
                <p:cNvSpPr>
                  <a:spLocks noChangeShapeType="1"/>
                </p:cNvSpPr>
                <p:nvPr/>
              </p:nvSpPr>
              <p:spPr bwMode="auto">
                <a:xfrm>
                  <a:off x="4357" y="3210"/>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8" name="Line 689"/>
                <p:cNvSpPr>
                  <a:spLocks noChangeShapeType="1"/>
                </p:cNvSpPr>
                <p:nvPr/>
              </p:nvSpPr>
              <p:spPr bwMode="auto">
                <a:xfrm>
                  <a:off x="4357" y="3228"/>
                  <a:ext cx="14"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29" name="Line 690"/>
                <p:cNvSpPr>
                  <a:spLocks noChangeShapeType="1"/>
                </p:cNvSpPr>
                <p:nvPr/>
              </p:nvSpPr>
              <p:spPr bwMode="auto">
                <a:xfrm>
                  <a:off x="4357" y="3246"/>
                  <a:ext cx="14"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30" name="Line 691"/>
                <p:cNvSpPr>
                  <a:spLocks noChangeShapeType="1"/>
                </p:cNvSpPr>
                <p:nvPr/>
              </p:nvSpPr>
              <p:spPr bwMode="auto">
                <a:xfrm>
                  <a:off x="4357" y="3264"/>
                  <a:ext cx="14"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31" name="Line 692"/>
                <p:cNvSpPr>
                  <a:spLocks noChangeShapeType="1"/>
                </p:cNvSpPr>
                <p:nvPr/>
              </p:nvSpPr>
              <p:spPr bwMode="auto">
                <a:xfrm>
                  <a:off x="4357" y="3280"/>
                  <a:ext cx="13"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32" name="Line 693"/>
                <p:cNvSpPr>
                  <a:spLocks noChangeShapeType="1"/>
                </p:cNvSpPr>
                <p:nvPr/>
              </p:nvSpPr>
              <p:spPr bwMode="auto">
                <a:xfrm>
                  <a:off x="4357" y="3298"/>
                  <a:ext cx="14"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33" name="Rectangle 694"/>
                <p:cNvSpPr>
                  <a:spLocks noChangeArrowheads="1"/>
                </p:cNvSpPr>
                <p:nvPr/>
              </p:nvSpPr>
              <p:spPr bwMode="auto">
                <a:xfrm>
                  <a:off x="4355" y="3346"/>
                  <a:ext cx="1"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34" name="Freeform 695"/>
                <p:cNvSpPr>
                  <a:spLocks/>
                </p:cNvSpPr>
                <p:nvPr/>
              </p:nvSpPr>
              <p:spPr bwMode="auto">
                <a:xfrm>
                  <a:off x="4356" y="3347"/>
                  <a:ext cx="14" cy="19"/>
                </a:xfrm>
                <a:custGeom>
                  <a:avLst/>
                  <a:gdLst>
                    <a:gd name="T0" fmla="*/ 30 w 96"/>
                    <a:gd name="T1" fmla="*/ 134 h 134"/>
                    <a:gd name="T2" fmla="*/ 30 w 96"/>
                    <a:gd name="T3" fmla="*/ 17 h 134"/>
                    <a:gd name="T4" fmla="*/ 0 w 96"/>
                    <a:gd name="T5" fmla="*/ 17 h 134"/>
                    <a:gd name="T6" fmla="*/ 0 w 96"/>
                    <a:gd name="T7" fmla="*/ 0 h 134"/>
                    <a:gd name="T8" fmla="*/ 96 w 96"/>
                    <a:gd name="T9" fmla="*/ 0 h 134"/>
                    <a:gd name="T10" fmla="*/ 96 w 96"/>
                    <a:gd name="T11" fmla="*/ 134 h 134"/>
                    <a:gd name="T12" fmla="*/ 30 w 96"/>
                    <a:gd name="T13" fmla="*/ 134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35" name="Freeform 696"/>
                <p:cNvSpPr>
                  <a:spLocks/>
                </p:cNvSpPr>
                <p:nvPr/>
              </p:nvSpPr>
              <p:spPr bwMode="auto">
                <a:xfrm>
                  <a:off x="4373" y="3115"/>
                  <a:ext cx="18" cy="251"/>
                </a:xfrm>
                <a:custGeom>
                  <a:avLst/>
                  <a:gdLst>
                    <a:gd name="T0" fmla="*/ 0 w 122"/>
                    <a:gd name="T1" fmla="*/ 0 h 1756"/>
                    <a:gd name="T2" fmla="*/ 122 w 122"/>
                    <a:gd name="T3" fmla="*/ 78 h 1756"/>
                    <a:gd name="T4" fmla="*/ 122 w 122"/>
                    <a:gd name="T5" fmla="*/ 1756 h 1756"/>
                    <a:gd name="T6" fmla="*/ 0 w 122"/>
                    <a:gd name="T7" fmla="*/ 1756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36" name="Freeform 697"/>
                <p:cNvSpPr>
                  <a:spLocks/>
                </p:cNvSpPr>
                <p:nvPr/>
              </p:nvSpPr>
              <p:spPr bwMode="auto">
                <a:xfrm>
                  <a:off x="4373" y="3121"/>
                  <a:ext cx="18" cy="199"/>
                </a:xfrm>
                <a:custGeom>
                  <a:avLst/>
                  <a:gdLst>
                    <a:gd name="T0" fmla="*/ 122 w 122"/>
                    <a:gd name="T1" fmla="*/ 80 h 1398"/>
                    <a:gd name="T2" fmla="*/ 0 w 122"/>
                    <a:gd name="T3" fmla="*/ 0 h 1398"/>
                    <a:gd name="T4" fmla="*/ 0 w 122"/>
                    <a:gd name="T5" fmla="*/ 1398 h 1398"/>
                    <a:gd name="T6" fmla="*/ 122 w 122"/>
                    <a:gd name="T7" fmla="*/ 1398 h 1398"/>
                    <a:gd name="T8" fmla="*/ 122 w 122"/>
                    <a:gd name="T9" fmla="*/ 80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37" name="Freeform 698"/>
                <p:cNvSpPr>
                  <a:spLocks/>
                </p:cNvSpPr>
                <p:nvPr/>
              </p:nvSpPr>
              <p:spPr bwMode="auto">
                <a:xfrm>
                  <a:off x="4379" y="3132"/>
                  <a:ext cx="12" cy="183"/>
                </a:xfrm>
                <a:custGeom>
                  <a:avLst/>
                  <a:gdLst>
                    <a:gd name="T0" fmla="*/ 0 w 79"/>
                    <a:gd name="T1" fmla="*/ 0 h 1279"/>
                    <a:gd name="T2" fmla="*/ 0 w 79"/>
                    <a:gd name="T3" fmla="*/ 1279 h 1279"/>
                    <a:gd name="T4" fmla="*/ 79 w 79"/>
                    <a:gd name="T5" fmla="*/ 1279 h 1279"/>
                    <a:gd name="T6" fmla="*/ 79 w 79"/>
                    <a:gd name="T7" fmla="*/ 42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38" name="Line 699"/>
                <p:cNvSpPr>
                  <a:spLocks noChangeShapeType="1"/>
                </p:cNvSpPr>
                <p:nvPr/>
              </p:nvSpPr>
              <p:spPr bwMode="auto">
                <a:xfrm>
                  <a:off x="4379" y="3149"/>
                  <a:ext cx="11"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39" name="Line 700"/>
                <p:cNvSpPr>
                  <a:spLocks noChangeShapeType="1"/>
                </p:cNvSpPr>
                <p:nvPr/>
              </p:nvSpPr>
              <p:spPr bwMode="auto">
                <a:xfrm>
                  <a:off x="4378" y="3166"/>
                  <a:ext cx="13"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0" name="Line 701"/>
                <p:cNvSpPr>
                  <a:spLocks noChangeShapeType="1"/>
                </p:cNvSpPr>
                <p:nvPr/>
              </p:nvSpPr>
              <p:spPr bwMode="auto">
                <a:xfrm>
                  <a:off x="4378" y="3182"/>
                  <a:ext cx="14"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1" name="Line 702"/>
                <p:cNvSpPr>
                  <a:spLocks noChangeShapeType="1"/>
                </p:cNvSpPr>
                <p:nvPr/>
              </p:nvSpPr>
              <p:spPr bwMode="auto">
                <a:xfrm>
                  <a:off x="4378" y="3200"/>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2" name="Line 703"/>
                <p:cNvSpPr>
                  <a:spLocks noChangeShapeType="1"/>
                </p:cNvSpPr>
                <p:nvPr/>
              </p:nvSpPr>
              <p:spPr bwMode="auto">
                <a:xfrm>
                  <a:off x="4378" y="3214"/>
                  <a:ext cx="13"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3" name="Line 704"/>
                <p:cNvSpPr>
                  <a:spLocks noChangeShapeType="1"/>
                </p:cNvSpPr>
                <p:nvPr/>
              </p:nvSpPr>
              <p:spPr bwMode="auto">
                <a:xfrm>
                  <a:off x="4378" y="3232"/>
                  <a:ext cx="14"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4" name="Line 705"/>
                <p:cNvSpPr>
                  <a:spLocks noChangeShapeType="1"/>
                </p:cNvSpPr>
                <p:nvPr/>
              </p:nvSpPr>
              <p:spPr bwMode="auto">
                <a:xfrm>
                  <a:off x="4378" y="3249"/>
                  <a:ext cx="14"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5" name="Line 706"/>
                <p:cNvSpPr>
                  <a:spLocks noChangeShapeType="1"/>
                </p:cNvSpPr>
                <p:nvPr/>
              </p:nvSpPr>
              <p:spPr bwMode="auto">
                <a:xfrm>
                  <a:off x="4378" y="3266"/>
                  <a:ext cx="14"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6" name="Line 707"/>
                <p:cNvSpPr>
                  <a:spLocks noChangeShapeType="1"/>
                </p:cNvSpPr>
                <p:nvPr/>
              </p:nvSpPr>
              <p:spPr bwMode="auto">
                <a:xfrm>
                  <a:off x="4378" y="3283"/>
                  <a:ext cx="13"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7" name="Line 708"/>
                <p:cNvSpPr>
                  <a:spLocks noChangeShapeType="1"/>
                </p:cNvSpPr>
                <p:nvPr/>
              </p:nvSpPr>
              <p:spPr bwMode="auto">
                <a:xfrm>
                  <a:off x="4378" y="3300"/>
                  <a:ext cx="14"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48" name="Rectangle 709"/>
                <p:cNvSpPr>
                  <a:spLocks noChangeArrowheads="1"/>
                </p:cNvSpPr>
                <p:nvPr/>
              </p:nvSpPr>
              <p:spPr bwMode="auto">
                <a:xfrm>
                  <a:off x="4371" y="3346"/>
                  <a:ext cx="8" cy="16"/>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49" name="Freeform 710"/>
                <p:cNvSpPr>
                  <a:spLocks/>
                </p:cNvSpPr>
                <p:nvPr/>
              </p:nvSpPr>
              <p:spPr bwMode="auto">
                <a:xfrm>
                  <a:off x="4378" y="3348"/>
                  <a:ext cx="13" cy="18"/>
                </a:xfrm>
                <a:custGeom>
                  <a:avLst/>
                  <a:gdLst>
                    <a:gd name="T0" fmla="*/ 29 w 92"/>
                    <a:gd name="T1" fmla="*/ 128 h 128"/>
                    <a:gd name="T2" fmla="*/ 29 w 92"/>
                    <a:gd name="T3" fmla="*/ 16 h 128"/>
                    <a:gd name="T4" fmla="*/ 0 w 92"/>
                    <a:gd name="T5" fmla="*/ 16 h 128"/>
                    <a:gd name="T6" fmla="*/ 0 w 92"/>
                    <a:gd name="T7" fmla="*/ 0 h 128"/>
                    <a:gd name="T8" fmla="*/ 92 w 92"/>
                    <a:gd name="T9" fmla="*/ 0 h 128"/>
                    <a:gd name="T10" fmla="*/ 92 w 92"/>
                    <a:gd name="T11" fmla="*/ 128 h 128"/>
                    <a:gd name="T12" fmla="*/ 29 w 92"/>
                    <a:gd name="T13" fmla="*/ 128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50" name="Freeform 711"/>
                <p:cNvSpPr>
                  <a:spLocks/>
                </p:cNvSpPr>
                <p:nvPr/>
              </p:nvSpPr>
              <p:spPr bwMode="auto">
                <a:xfrm>
                  <a:off x="4396" y="3123"/>
                  <a:ext cx="17" cy="242"/>
                </a:xfrm>
                <a:custGeom>
                  <a:avLst/>
                  <a:gdLst>
                    <a:gd name="T0" fmla="*/ 0 w 118"/>
                    <a:gd name="T1" fmla="*/ 0 h 1699"/>
                    <a:gd name="T2" fmla="*/ 118 w 118"/>
                    <a:gd name="T3" fmla="*/ 75 h 1699"/>
                    <a:gd name="T4" fmla="*/ 118 w 118"/>
                    <a:gd name="T5" fmla="*/ 1699 h 1699"/>
                    <a:gd name="T6" fmla="*/ 0 w 118"/>
                    <a:gd name="T7" fmla="*/ 1699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51" name="Freeform 712"/>
                <p:cNvSpPr>
                  <a:spLocks/>
                </p:cNvSpPr>
                <p:nvPr/>
              </p:nvSpPr>
              <p:spPr bwMode="auto">
                <a:xfrm>
                  <a:off x="4396" y="3128"/>
                  <a:ext cx="17" cy="193"/>
                </a:xfrm>
                <a:custGeom>
                  <a:avLst/>
                  <a:gdLst>
                    <a:gd name="T0" fmla="*/ 118 w 118"/>
                    <a:gd name="T1" fmla="*/ 78 h 1354"/>
                    <a:gd name="T2" fmla="*/ 0 w 118"/>
                    <a:gd name="T3" fmla="*/ 0 h 1354"/>
                    <a:gd name="T4" fmla="*/ 0 w 118"/>
                    <a:gd name="T5" fmla="*/ 1354 h 1354"/>
                    <a:gd name="T6" fmla="*/ 118 w 118"/>
                    <a:gd name="T7" fmla="*/ 1354 h 1354"/>
                    <a:gd name="T8" fmla="*/ 118 w 118"/>
                    <a:gd name="T9" fmla="*/ 78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52" name="Freeform 713"/>
                <p:cNvSpPr>
                  <a:spLocks/>
                </p:cNvSpPr>
                <p:nvPr/>
              </p:nvSpPr>
              <p:spPr bwMode="auto">
                <a:xfrm>
                  <a:off x="4402" y="3139"/>
                  <a:ext cx="11" cy="177"/>
                </a:xfrm>
                <a:custGeom>
                  <a:avLst/>
                  <a:gdLst>
                    <a:gd name="T0" fmla="*/ 0 w 77"/>
                    <a:gd name="T1" fmla="*/ 0 h 1237"/>
                    <a:gd name="T2" fmla="*/ 0 w 77"/>
                    <a:gd name="T3" fmla="*/ 1237 h 1237"/>
                    <a:gd name="T4" fmla="*/ 77 w 77"/>
                    <a:gd name="T5" fmla="*/ 1237 h 1237"/>
                    <a:gd name="T6" fmla="*/ 77 w 77"/>
                    <a:gd name="T7" fmla="*/ 40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53" name="Line 714"/>
                <p:cNvSpPr>
                  <a:spLocks noChangeShapeType="1"/>
                </p:cNvSpPr>
                <p:nvPr/>
              </p:nvSpPr>
              <p:spPr bwMode="auto">
                <a:xfrm>
                  <a:off x="4401" y="3155"/>
                  <a:ext cx="11"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4" name="Line 715"/>
                <p:cNvSpPr>
                  <a:spLocks noChangeShapeType="1"/>
                </p:cNvSpPr>
                <p:nvPr/>
              </p:nvSpPr>
              <p:spPr bwMode="auto">
                <a:xfrm>
                  <a:off x="4401" y="3171"/>
                  <a:ext cx="12"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5" name="Line 716"/>
                <p:cNvSpPr>
                  <a:spLocks noChangeShapeType="1"/>
                </p:cNvSpPr>
                <p:nvPr/>
              </p:nvSpPr>
              <p:spPr bwMode="auto">
                <a:xfrm>
                  <a:off x="4401" y="3187"/>
                  <a:ext cx="12"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6" name="Line 717"/>
                <p:cNvSpPr>
                  <a:spLocks noChangeShapeType="1"/>
                </p:cNvSpPr>
                <p:nvPr/>
              </p:nvSpPr>
              <p:spPr bwMode="auto">
                <a:xfrm>
                  <a:off x="4401" y="3204"/>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7" name="Line 718"/>
                <p:cNvSpPr>
                  <a:spLocks noChangeShapeType="1"/>
                </p:cNvSpPr>
                <p:nvPr/>
              </p:nvSpPr>
              <p:spPr bwMode="auto">
                <a:xfrm>
                  <a:off x="4401" y="3219"/>
                  <a:ext cx="11"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8" name="Line 719"/>
                <p:cNvSpPr>
                  <a:spLocks noChangeShapeType="1"/>
                </p:cNvSpPr>
                <p:nvPr/>
              </p:nvSpPr>
              <p:spPr bwMode="auto">
                <a:xfrm>
                  <a:off x="4401" y="3236"/>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59" name="Line 720"/>
                <p:cNvSpPr>
                  <a:spLocks noChangeShapeType="1"/>
                </p:cNvSpPr>
                <p:nvPr/>
              </p:nvSpPr>
              <p:spPr bwMode="auto">
                <a:xfrm>
                  <a:off x="4401" y="3252"/>
                  <a:ext cx="12"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60" name="Line 721"/>
                <p:cNvSpPr>
                  <a:spLocks noChangeShapeType="1"/>
                </p:cNvSpPr>
                <p:nvPr/>
              </p:nvSpPr>
              <p:spPr bwMode="auto">
                <a:xfrm>
                  <a:off x="4401" y="3269"/>
                  <a:ext cx="12"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61" name="Line 722"/>
                <p:cNvSpPr>
                  <a:spLocks noChangeShapeType="1"/>
                </p:cNvSpPr>
                <p:nvPr/>
              </p:nvSpPr>
              <p:spPr bwMode="auto">
                <a:xfrm>
                  <a:off x="4401" y="3285"/>
                  <a:ext cx="12"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62" name="Line 723"/>
                <p:cNvSpPr>
                  <a:spLocks noChangeShapeType="1"/>
                </p:cNvSpPr>
                <p:nvPr/>
              </p:nvSpPr>
              <p:spPr bwMode="auto">
                <a:xfrm>
                  <a:off x="4401" y="3301"/>
                  <a:ext cx="12"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63" name="Rectangle 724"/>
                <p:cNvSpPr>
                  <a:spLocks noChangeArrowheads="1"/>
                </p:cNvSpPr>
                <p:nvPr/>
              </p:nvSpPr>
              <p:spPr bwMode="auto">
                <a:xfrm>
                  <a:off x="4395" y="3346"/>
                  <a:ext cx="1" cy="8"/>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64" name="Freeform 725"/>
                <p:cNvSpPr>
                  <a:spLocks/>
                </p:cNvSpPr>
                <p:nvPr/>
              </p:nvSpPr>
              <p:spPr bwMode="auto">
                <a:xfrm>
                  <a:off x="4400" y="3348"/>
                  <a:ext cx="13" cy="17"/>
                </a:xfrm>
                <a:custGeom>
                  <a:avLst/>
                  <a:gdLst>
                    <a:gd name="T0" fmla="*/ 27 w 89"/>
                    <a:gd name="T1" fmla="*/ 124 h 124"/>
                    <a:gd name="T2" fmla="*/ 27 w 89"/>
                    <a:gd name="T3" fmla="*/ 16 h 124"/>
                    <a:gd name="T4" fmla="*/ 0 w 89"/>
                    <a:gd name="T5" fmla="*/ 16 h 124"/>
                    <a:gd name="T6" fmla="*/ 0 w 89"/>
                    <a:gd name="T7" fmla="*/ 0 h 124"/>
                    <a:gd name="T8" fmla="*/ 89 w 89"/>
                    <a:gd name="T9" fmla="*/ 0 h 124"/>
                    <a:gd name="T10" fmla="*/ 89 w 89"/>
                    <a:gd name="T11" fmla="*/ 124 h 124"/>
                    <a:gd name="T12" fmla="*/ 27 w 89"/>
                    <a:gd name="T13" fmla="*/ 124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65" name="Freeform 726"/>
                <p:cNvSpPr>
                  <a:spLocks/>
                </p:cNvSpPr>
                <p:nvPr/>
              </p:nvSpPr>
              <p:spPr bwMode="auto">
                <a:xfrm>
                  <a:off x="4417" y="3130"/>
                  <a:ext cx="17" cy="235"/>
                </a:xfrm>
                <a:custGeom>
                  <a:avLst/>
                  <a:gdLst>
                    <a:gd name="T0" fmla="*/ 0 w 117"/>
                    <a:gd name="T1" fmla="*/ 0 h 1642"/>
                    <a:gd name="T2" fmla="*/ 117 w 117"/>
                    <a:gd name="T3" fmla="*/ 74 h 1642"/>
                    <a:gd name="T4" fmla="*/ 117 w 117"/>
                    <a:gd name="T5" fmla="*/ 1642 h 1642"/>
                    <a:gd name="T6" fmla="*/ 0 w 117"/>
                    <a:gd name="T7" fmla="*/ 1642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66" name="Rectangle 727"/>
                <p:cNvSpPr>
                  <a:spLocks noChangeArrowheads="1"/>
                </p:cNvSpPr>
                <p:nvPr/>
              </p:nvSpPr>
              <p:spPr bwMode="auto">
                <a:xfrm>
                  <a:off x="4411" y="3131"/>
                  <a:ext cx="1" cy="223"/>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67" name="Freeform 728"/>
                <p:cNvSpPr>
                  <a:spLocks/>
                </p:cNvSpPr>
                <p:nvPr/>
              </p:nvSpPr>
              <p:spPr bwMode="auto">
                <a:xfrm>
                  <a:off x="4417" y="3135"/>
                  <a:ext cx="17" cy="187"/>
                </a:xfrm>
                <a:custGeom>
                  <a:avLst/>
                  <a:gdLst>
                    <a:gd name="T0" fmla="*/ 117 w 117"/>
                    <a:gd name="T1" fmla="*/ 77 h 1309"/>
                    <a:gd name="T2" fmla="*/ 0 w 117"/>
                    <a:gd name="T3" fmla="*/ 0 h 1309"/>
                    <a:gd name="T4" fmla="*/ 0 w 117"/>
                    <a:gd name="T5" fmla="*/ 1309 h 1309"/>
                    <a:gd name="T6" fmla="*/ 117 w 117"/>
                    <a:gd name="T7" fmla="*/ 1309 h 1309"/>
                    <a:gd name="T8" fmla="*/ 117 w 117"/>
                    <a:gd name="T9" fmla="*/ 77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68" name="Freeform 729"/>
                <p:cNvSpPr>
                  <a:spLocks/>
                </p:cNvSpPr>
                <p:nvPr/>
              </p:nvSpPr>
              <p:spPr bwMode="auto">
                <a:xfrm>
                  <a:off x="4423" y="3146"/>
                  <a:ext cx="11" cy="171"/>
                </a:xfrm>
                <a:custGeom>
                  <a:avLst/>
                  <a:gdLst>
                    <a:gd name="T0" fmla="*/ 0 w 77"/>
                    <a:gd name="T1" fmla="*/ 0 h 1195"/>
                    <a:gd name="T2" fmla="*/ 0 w 77"/>
                    <a:gd name="T3" fmla="*/ 1195 h 1195"/>
                    <a:gd name="T4" fmla="*/ 77 w 77"/>
                    <a:gd name="T5" fmla="*/ 1195 h 1195"/>
                    <a:gd name="T6" fmla="*/ 77 w 77"/>
                    <a:gd name="T7" fmla="*/ 39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69" name="Line 730"/>
                <p:cNvSpPr>
                  <a:spLocks noChangeShapeType="1"/>
                </p:cNvSpPr>
                <p:nvPr/>
              </p:nvSpPr>
              <p:spPr bwMode="auto">
                <a:xfrm>
                  <a:off x="4422" y="3161"/>
                  <a:ext cx="11"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0" name="Line 731"/>
                <p:cNvSpPr>
                  <a:spLocks noChangeShapeType="1"/>
                </p:cNvSpPr>
                <p:nvPr/>
              </p:nvSpPr>
              <p:spPr bwMode="auto">
                <a:xfrm>
                  <a:off x="4422" y="3177"/>
                  <a:ext cx="12"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1" name="Line 732"/>
                <p:cNvSpPr>
                  <a:spLocks noChangeShapeType="1"/>
                </p:cNvSpPr>
                <p:nvPr/>
              </p:nvSpPr>
              <p:spPr bwMode="auto">
                <a:xfrm>
                  <a:off x="4422" y="3192"/>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2" name="Line 733"/>
                <p:cNvSpPr>
                  <a:spLocks noChangeShapeType="1"/>
                </p:cNvSpPr>
                <p:nvPr/>
              </p:nvSpPr>
              <p:spPr bwMode="auto">
                <a:xfrm>
                  <a:off x="4422" y="3209"/>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3" name="Line 734"/>
                <p:cNvSpPr>
                  <a:spLocks noChangeShapeType="1"/>
                </p:cNvSpPr>
                <p:nvPr/>
              </p:nvSpPr>
              <p:spPr bwMode="auto">
                <a:xfrm>
                  <a:off x="4422" y="3223"/>
                  <a:ext cx="11"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4" name="Line 735"/>
                <p:cNvSpPr>
                  <a:spLocks noChangeShapeType="1"/>
                </p:cNvSpPr>
                <p:nvPr/>
              </p:nvSpPr>
              <p:spPr bwMode="auto">
                <a:xfrm>
                  <a:off x="4422" y="3239"/>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5" name="Line 736"/>
                <p:cNvSpPr>
                  <a:spLocks noChangeShapeType="1"/>
                </p:cNvSpPr>
                <p:nvPr/>
              </p:nvSpPr>
              <p:spPr bwMode="auto">
                <a:xfrm>
                  <a:off x="4422" y="3256"/>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6" name="Line 737"/>
                <p:cNvSpPr>
                  <a:spLocks noChangeShapeType="1"/>
                </p:cNvSpPr>
                <p:nvPr/>
              </p:nvSpPr>
              <p:spPr bwMode="auto">
                <a:xfrm>
                  <a:off x="4422" y="3271"/>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7" name="Line 738"/>
                <p:cNvSpPr>
                  <a:spLocks noChangeShapeType="1"/>
                </p:cNvSpPr>
                <p:nvPr/>
              </p:nvSpPr>
              <p:spPr bwMode="auto">
                <a:xfrm>
                  <a:off x="4422" y="3287"/>
                  <a:ext cx="12"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8" name="Line 739"/>
                <p:cNvSpPr>
                  <a:spLocks noChangeShapeType="1"/>
                </p:cNvSpPr>
                <p:nvPr/>
              </p:nvSpPr>
              <p:spPr bwMode="auto">
                <a:xfrm>
                  <a:off x="4422" y="3303"/>
                  <a:ext cx="13"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79" name="Rectangle 740"/>
                <p:cNvSpPr>
                  <a:spLocks noChangeArrowheads="1"/>
                </p:cNvSpPr>
                <p:nvPr/>
              </p:nvSpPr>
              <p:spPr bwMode="auto">
                <a:xfrm>
                  <a:off x="4418" y="3346"/>
                  <a:ext cx="1" cy="8"/>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80" name="Freeform 741"/>
                <p:cNvSpPr>
                  <a:spLocks/>
                </p:cNvSpPr>
                <p:nvPr/>
              </p:nvSpPr>
              <p:spPr bwMode="auto">
                <a:xfrm>
                  <a:off x="4421" y="3348"/>
                  <a:ext cx="13" cy="17"/>
                </a:xfrm>
                <a:custGeom>
                  <a:avLst/>
                  <a:gdLst>
                    <a:gd name="T0" fmla="*/ 26 w 88"/>
                    <a:gd name="T1" fmla="*/ 119 h 119"/>
                    <a:gd name="T2" fmla="*/ 26 w 88"/>
                    <a:gd name="T3" fmla="*/ 15 h 119"/>
                    <a:gd name="T4" fmla="*/ 0 w 88"/>
                    <a:gd name="T5" fmla="*/ 15 h 119"/>
                    <a:gd name="T6" fmla="*/ 0 w 88"/>
                    <a:gd name="T7" fmla="*/ 0 h 119"/>
                    <a:gd name="T8" fmla="*/ 88 w 88"/>
                    <a:gd name="T9" fmla="*/ 0 h 119"/>
                    <a:gd name="T10" fmla="*/ 88 w 88"/>
                    <a:gd name="T11" fmla="*/ 119 h 119"/>
                    <a:gd name="T12" fmla="*/ 26 w 88"/>
                    <a:gd name="T13" fmla="*/ 119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81" name="Freeform 742"/>
                <p:cNvSpPr>
                  <a:spLocks/>
                </p:cNvSpPr>
                <p:nvPr/>
              </p:nvSpPr>
              <p:spPr bwMode="auto">
                <a:xfrm>
                  <a:off x="4438" y="3138"/>
                  <a:ext cx="17" cy="226"/>
                </a:xfrm>
                <a:custGeom>
                  <a:avLst/>
                  <a:gdLst>
                    <a:gd name="T0" fmla="*/ 0 w 119"/>
                    <a:gd name="T1" fmla="*/ 0 h 1579"/>
                    <a:gd name="T2" fmla="*/ 119 w 119"/>
                    <a:gd name="T3" fmla="*/ 69 h 1579"/>
                    <a:gd name="T4" fmla="*/ 119 w 119"/>
                    <a:gd name="T5" fmla="*/ 1579 h 1579"/>
                    <a:gd name="T6" fmla="*/ 0 w 119"/>
                    <a:gd name="T7" fmla="*/ 1579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82" name="Freeform 743"/>
                <p:cNvSpPr>
                  <a:spLocks/>
                </p:cNvSpPr>
                <p:nvPr/>
              </p:nvSpPr>
              <p:spPr bwMode="auto">
                <a:xfrm>
                  <a:off x="4438" y="3143"/>
                  <a:ext cx="17" cy="180"/>
                </a:xfrm>
                <a:custGeom>
                  <a:avLst/>
                  <a:gdLst>
                    <a:gd name="T0" fmla="*/ 119 w 119"/>
                    <a:gd name="T1" fmla="*/ 73 h 1258"/>
                    <a:gd name="T2" fmla="*/ 0 w 119"/>
                    <a:gd name="T3" fmla="*/ 0 h 1258"/>
                    <a:gd name="T4" fmla="*/ 0 w 119"/>
                    <a:gd name="T5" fmla="*/ 1258 h 1258"/>
                    <a:gd name="T6" fmla="*/ 119 w 119"/>
                    <a:gd name="T7" fmla="*/ 1258 h 1258"/>
                    <a:gd name="T8" fmla="*/ 119 w 119"/>
                    <a:gd name="T9" fmla="*/ 73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83" name="Freeform 744"/>
                <p:cNvSpPr>
                  <a:spLocks/>
                </p:cNvSpPr>
                <p:nvPr/>
              </p:nvSpPr>
              <p:spPr bwMode="auto">
                <a:xfrm>
                  <a:off x="4444" y="3153"/>
                  <a:ext cx="11" cy="165"/>
                </a:xfrm>
                <a:custGeom>
                  <a:avLst/>
                  <a:gdLst>
                    <a:gd name="T0" fmla="*/ 0 w 78"/>
                    <a:gd name="T1" fmla="*/ 0 h 1150"/>
                    <a:gd name="T2" fmla="*/ 0 w 78"/>
                    <a:gd name="T3" fmla="*/ 1150 h 1150"/>
                    <a:gd name="T4" fmla="*/ 78 w 78"/>
                    <a:gd name="T5" fmla="*/ 1150 h 1150"/>
                    <a:gd name="T6" fmla="*/ 78 w 78"/>
                    <a:gd name="T7" fmla="*/ 38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84" name="Line 745"/>
                <p:cNvSpPr>
                  <a:spLocks noChangeShapeType="1"/>
                </p:cNvSpPr>
                <p:nvPr/>
              </p:nvSpPr>
              <p:spPr bwMode="auto">
                <a:xfrm>
                  <a:off x="4443" y="3168"/>
                  <a:ext cx="11"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85" name="Line 746"/>
                <p:cNvSpPr>
                  <a:spLocks noChangeShapeType="1"/>
                </p:cNvSpPr>
                <p:nvPr/>
              </p:nvSpPr>
              <p:spPr bwMode="auto">
                <a:xfrm>
                  <a:off x="4443" y="3184"/>
                  <a:ext cx="12"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86" name="Line 747"/>
                <p:cNvSpPr>
                  <a:spLocks noChangeShapeType="1"/>
                </p:cNvSpPr>
                <p:nvPr/>
              </p:nvSpPr>
              <p:spPr bwMode="auto">
                <a:xfrm>
                  <a:off x="4443" y="3198"/>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87" name="Line 748"/>
                <p:cNvSpPr>
                  <a:spLocks noChangeShapeType="1"/>
                </p:cNvSpPr>
                <p:nvPr/>
              </p:nvSpPr>
              <p:spPr bwMode="auto">
                <a:xfrm>
                  <a:off x="4443" y="3214"/>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88" name="Line 749"/>
                <p:cNvSpPr>
                  <a:spLocks noChangeShapeType="1"/>
                </p:cNvSpPr>
                <p:nvPr/>
              </p:nvSpPr>
              <p:spPr bwMode="auto">
                <a:xfrm>
                  <a:off x="4443" y="3227"/>
                  <a:ext cx="12"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89" name="Line 750"/>
                <p:cNvSpPr>
                  <a:spLocks noChangeShapeType="1"/>
                </p:cNvSpPr>
                <p:nvPr/>
              </p:nvSpPr>
              <p:spPr bwMode="auto">
                <a:xfrm>
                  <a:off x="4443" y="3243"/>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90" name="Line 751"/>
                <p:cNvSpPr>
                  <a:spLocks noChangeShapeType="1"/>
                </p:cNvSpPr>
                <p:nvPr/>
              </p:nvSpPr>
              <p:spPr bwMode="auto">
                <a:xfrm>
                  <a:off x="4443" y="3259"/>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91" name="Line 752"/>
                <p:cNvSpPr>
                  <a:spLocks noChangeShapeType="1"/>
                </p:cNvSpPr>
                <p:nvPr/>
              </p:nvSpPr>
              <p:spPr bwMode="auto">
                <a:xfrm>
                  <a:off x="4443" y="3274"/>
                  <a:ext cx="13"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92" name="Line 753"/>
                <p:cNvSpPr>
                  <a:spLocks noChangeShapeType="1"/>
                </p:cNvSpPr>
                <p:nvPr/>
              </p:nvSpPr>
              <p:spPr bwMode="auto">
                <a:xfrm>
                  <a:off x="4443" y="3289"/>
                  <a:ext cx="12"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93" name="Line 754"/>
                <p:cNvSpPr>
                  <a:spLocks noChangeShapeType="1"/>
                </p:cNvSpPr>
                <p:nvPr/>
              </p:nvSpPr>
              <p:spPr bwMode="auto">
                <a:xfrm>
                  <a:off x="4443" y="3304"/>
                  <a:ext cx="13"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394" name="Rectangle 755"/>
                <p:cNvSpPr>
                  <a:spLocks noChangeArrowheads="1"/>
                </p:cNvSpPr>
                <p:nvPr/>
              </p:nvSpPr>
              <p:spPr bwMode="auto">
                <a:xfrm>
                  <a:off x="4434" y="3346"/>
                  <a:ext cx="8" cy="8"/>
                </a:xfrm>
                <a:prstGeom prst="rect">
                  <a:avLst/>
                </a:prstGeom>
                <a:solidFill>
                  <a:srgbClr val="DFD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95" name="Freeform 756"/>
                <p:cNvSpPr>
                  <a:spLocks/>
                </p:cNvSpPr>
                <p:nvPr/>
              </p:nvSpPr>
              <p:spPr bwMode="auto">
                <a:xfrm>
                  <a:off x="4442" y="3347"/>
                  <a:ext cx="13" cy="17"/>
                </a:xfrm>
                <a:custGeom>
                  <a:avLst/>
                  <a:gdLst>
                    <a:gd name="T0" fmla="*/ 28 w 90"/>
                    <a:gd name="T1" fmla="*/ 118 h 118"/>
                    <a:gd name="T2" fmla="*/ 28 w 90"/>
                    <a:gd name="T3" fmla="*/ 16 h 118"/>
                    <a:gd name="T4" fmla="*/ 0 w 90"/>
                    <a:gd name="T5" fmla="*/ 16 h 118"/>
                    <a:gd name="T6" fmla="*/ 0 w 90"/>
                    <a:gd name="T7" fmla="*/ 0 h 118"/>
                    <a:gd name="T8" fmla="*/ 90 w 90"/>
                    <a:gd name="T9" fmla="*/ 0 h 118"/>
                    <a:gd name="T10" fmla="*/ 90 w 90"/>
                    <a:gd name="T11" fmla="*/ 118 h 118"/>
                    <a:gd name="T12" fmla="*/ 28 w 90"/>
                    <a:gd name="T13" fmla="*/ 118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96" name="Freeform 757"/>
                <p:cNvSpPr>
                  <a:spLocks/>
                </p:cNvSpPr>
                <p:nvPr/>
              </p:nvSpPr>
              <p:spPr bwMode="auto">
                <a:xfrm>
                  <a:off x="4459" y="3145"/>
                  <a:ext cx="17" cy="218"/>
                </a:xfrm>
                <a:custGeom>
                  <a:avLst/>
                  <a:gdLst>
                    <a:gd name="T0" fmla="*/ 0 w 116"/>
                    <a:gd name="T1" fmla="*/ 0 h 1527"/>
                    <a:gd name="T2" fmla="*/ 116 w 116"/>
                    <a:gd name="T3" fmla="*/ 66 h 1527"/>
                    <a:gd name="T4" fmla="*/ 116 w 116"/>
                    <a:gd name="T5" fmla="*/ 1527 h 1527"/>
                    <a:gd name="T6" fmla="*/ 0 w 116"/>
                    <a:gd name="T7" fmla="*/ 1527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97" name="Rectangle 758"/>
                <p:cNvSpPr>
                  <a:spLocks noChangeArrowheads="1"/>
                </p:cNvSpPr>
                <p:nvPr/>
              </p:nvSpPr>
              <p:spPr bwMode="auto">
                <a:xfrm>
                  <a:off x="4450" y="3147"/>
                  <a:ext cx="1" cy="207"/>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398" name="Freeform 759"/>
                <p:cNvSpPr>
                  <a:spLocks/>
                </p:cNvSpPr>
                <p:nvPr/>
              </p:nvSpPr>
              <p:spPr bwMode="auto">
                <a:xfrm>
                  <a:off x="4459" y="3149"/>
                  <a:ext cx="17" cy="175"/>
                </a:xfrm>
                <a:custGeom>
                  <a:avLst/>
                  <a:gdLst>
                    <a:gd name="T0" fmla="*/ 118 w 118"/>
                    <a:gd name="T1" fmla="*/ 71 h 1223"/>
                    <a:gd name="T2" fmla="*/ 0 w 118"/>
                    <a:gd name="T3" fmla="*/ 0 h 1223"/>
                    <a:gd name="T4" fmla="*/ 0 w 118"/>
                    <a:gd name="T5" fmla="*/ 1223 h 1223"/>
                    <a:gd name="T6" fmla="*/ 118 w 118"/>
                    <a:gd name="T7" fmla="*/ 1223 h 1223"/>
                    <a:gd name="T8" fmla="*/ 118 w 118"/>
                    <a:gd name="T9" fmla="*/ 71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399" name="Freeform 760"/>
                <p:cNvSpPr>
                  <a:spLocks/>
                </p:cNvSpPr>
                <p:nvPr/>
              </p:nvSpPr>
              <p:spPr bwMode="auto">
                <a:xfrm>
                  <a:off x="4465" y="3159"/>
                  <a:ext cx="11" cy="160"/>
                </a:xfrm>
                <a:custGeom>
                  <a:avLst/>
                  <a:gdLst>
                    <a:gd name="T0" fmla="*/ 0 w 77"/>
                    <a:gd name="T1" fmla="*/ 0 h 1118"/>
                    <a:gd name="T2" fmla="*/ 0 w 77"/>
                    <a:gd name="T3" fmla="*/ 1118 h 1118"/>
                    <a:gd name="T4" fmla="*/ 77 w 77"/>
                    <a:gd name="T5" fmla="*/ 1118 h 1118"/>
                    <a:gd name="T6" fmla="*/ 77 w 77"/>
                    <a:gd name="T7" fmla="*/ 37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00" name="Line 761"/>
                <p:cNvSpPr>
                  <a:spLocks noChangeShapeType="1"/>
                </p:cNvSpPr>
                <p:nvPr/>
              </p:nvSpPr>
              <p:spPr bwMode="auto">
                <a:xfrm>
                  <a:off x="4465" y="3174"/>
                  <a:ext cx="11"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1" name="Line 762"/>
                <p:cNvSpPr>
                  <a:spLocks noChangeShapeType="1"/>
                </p:cNvSpPr>
                <p:nvPr/>
              </p:nvSpPr>
              <p:spPr bwMode="auto">
                <a:xfrm>
                  <a:off x="4464" y="3189"/>
                  <a:ext cx="12"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2" name="Line 763"/>
                <p:cNvSpPr>
                  <a:spLocks noChangeShapeType="1"/>
                </p:cNvSpPr>
                <p:nvPr/>
              </p:nvSpPr>
              <p:spPr bwMode="auto">
                <a:xfrm>
                  <a:off x="4464" y="3203"/>
                  <a:ext cx="13"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3" name="Line 764"/>
                <p:cNvSpPr>
                  <a:spLocks noChangeShapeType="1"/>
                </p:cNvSpPr>
                <p:nvPr/>
              </p:nvSpPr>
              <p:spPr bwMode="auto">
                <a:xfrm>
                  <a:off x="4464" y="3218"/>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4" name="Line 765"/>
                <p:cNvSpPr>
                  <a:spLocks noChangeShapeType="1"/>
                </p:cNvSpPr>
                <p:nvPr/>
              </p:nvSpPr>
              <p:spPr bwMode="auto">
                <a:xfrm>
                  <a:off x="4464" y="3231"/>
                  <a:ext cx="12"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5" name="Line 766"/>
                <p:cNvSpPr>
                  <a:spLocks noChangeShapeType="1"/>
                </p:cNvSpPr>
                <p:nvPr/>
              </p:nvSpPr>
              <p:spPr bwMode="auto">
                <a:xfrm>
                  <a:off x="4464" y="3247"/>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6" name="Line 767"/>
                <p:cNvSpPr>
                  <a:spLocks noChangeShapeType="1"/>
                </p:cNvSpPr>
                <p:nvPr/>
              </p:nvSpPr>
              <p:spPr bwMode="auto">
                <a:xfrm>
                  <a:off x="4464" y="3262"/>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7" name="Line 768"/>
                <p:cNvSpPr>
                  <a:spLocks noChangeShapeType="1"/>
                </p:cNvSpPr>
                <p:nvPr/>
              </p:nvSpPr>
              <p:spPr bwMode="auto">
                <a:xfrm>
                  <a:off x="4464" y="3276"/>
                  <a:ext cx="13"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8" name="Line 769"/>
                <p:cNvSpPr>
                  <a:spLocks noChangeShapeType="1"/>
                </p:cNvSpPr>
                <p:nvPr/>
              </p:nvSpPr>
              <p:spPr bwMode="auto">
                <a:xfrm>
                  <a:off x="4464" y="3291"/>
                  <a:ext cx="12"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09" name="Line 770"/>
                <p:cNvSpPr>
                  <a:spLocks noChangeShapeType="1"/>
                </p:cNvSpPr>
                <p:nvPr/>
              </p:nvSpPr>
              <p:spPr bwMode="auto">
                <a:xfrm>
                  <a:off x="4464" y="3306"/>
                  <a:ext cx="13"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0" name="Freeform 771"/>
                <p:cNvSpPr>
                  <a:spLocks/>
                </p:cNvSpPr>
                <p:nvPr/>
              </p:nvSpPr>
              <p:spPr bwMode="auto">
                <a:xfrm>
                  <a:off x="4479" y="3151"/>
                  <a:ext cx="12" cy="211"/>
                </a:xfrm>
                <a:custGeom>
                  <a:avLst/>
                  <a:gdLst>
                    <a:gd name="T0" fmla="*/ 0 w 84"/>
                    <a:gd name="T1" fmla="*/ 0 h 1476"/>
                    <a:gd name="T2" fmla="*/ 84 w 84"/>
                    <a:gd name="T3" fmla="*/ 64 h 1476"/>
                    <a:gd name="T4" fmla="*/ 84 w 84"/>
                    <a:gd name="T5" fmla="*/ 1476 h 1476"/>
                    <a:gd name="T6" fmla="*/ 0 w 84"/>
                    <a:gd name="T7" fmla="*/ 1476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11" name="Rectangle 772"/>
                <p:cNvSpPr>
                  <a:spLocks noChangeArrowheads="1"/>
                </p:cNvSpPr>
                <p:nvPr/>
              </p:nvSpPr>
              <p:spPr bwMode="auto">
                <a:xfrm>
                  <a:off x="4474" y="3147"/>
                  <a:ext cx="1" cy="207"/>
                </a:xfrm>
                <a:prstGeom prst="rect">
                  <a:avLst/>
                </a:prstGeom>
                <a:solidFill>
                  <a:srgbClr val="7F7F9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412" name="Freeform 773"/>
                <p:cNvSpPr>
                  <a:spLocks/>
                </p:cNvSpPr>
                <p:nvPr/>
              </p:nvSpPr>
              <p:spPr bwMode="auto">
                <a:xfrm>
                  <a:off x="4479" y="3155"/>
                  <a:ext cx="12" cy="168"/>
                </a:xfrm>
                <a:custGeom>
                  <a:avLst/>
                  <a:gdLst>
                    <a:gd name="T0" fmla="*/ 84 w 84"/>
                    <a:gd name="T1" fmla="*/ 69 h 1178"/>
                    <a:gd name="T2" fmla="*/ 0 w 84"/>
                    <a:gd name="T3" fmla="*/ 0 h 1178"/>
                    <a:gd name="T4" fmla="*/ 0 w 84"/>
                    <a:gd name="T5" fmla="*/ 1178 h 1178"/>
                    <a:gd name="T6" fmla="*/ 84 w 84"/>
                    <a:gd name="T7" fmla="*/ 1178 h 1178"/>
                    <a:gd name="T8" fmla="*/ 84 w 84"/>
                    <a:gd name="T9" fmla="*/ 69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13" name="Freeform 774"/>
                <p:cNvSpPr>
                  <a:spLocks/>
                </p:cNvSpPr>
                <p:nvPr/>
              </p:nvSpPr>
              <p:spPr bwMode="auto">
                <a:xfrm>
                  <a:off x="4483" y="3164"/>
                  <a:ext cx="8" cy="154"/>
                </a:xfrm>
                <a:custGeom>
                  <a:avLst/>
                  <a:gdLst>
                    <a:gd name="T0" fmla="*/ 0 w 55"/>
                    <a:gd name="T1" fmla="*/ 0 h 1076"/>
                    <a:gd name="T2" fmla="*/ 0 w 55"/>
                    <a:gd name="T3" fmla="*/ 1076 h 1076"/>
                    <a:gd name="T4" fmla="*/ 55 w 55"/>
                    <a:gd name="T5" fmla="*/ 1076 h 1076"/>
                    <a:gd name="T6" fmla="*/ 55 w 55"/>
                    <a:gd name="T7" fmla="*/ 35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414" name="Line 775"/>
                <p:cNvSpPr>
                  <a:spLocks noChangeShapeType="1"/>
                </p:cNvSpPr>
                <p:nvPr/>
              </p:nvSpPr>
              <p:spPr bwMode="auto">
                <a:xfrm>
                  <a:off x="4482" y="3179"/>
                  <a:ext cx="8" cy="5"/>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5" name="Line 776"/>
                <p:cNvSpPr>
                  <a:spLocks noChangeShapeType="1"/>
                </p:cNvSpPr>
                <p:nvPr/>
              </p:nvSpPr>
              <p:spPr bwMode="auto">
                <a:xfrm>
                  <a:off x="4481" y="3194"/>
                  <a:ext cx="9"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6" name="Line 777"/>
                <p:cNvSpPr>
                  <a:spLocks noChangeShapeType="1"/>
                </p:cNvSpPr>
                <p:nvPr/>
              </p:nvSpPr>
              <p:spPr bwMode="auto">
                <a:xfrm>
                  <a:off x="4480" y="3207"/>
                  <a:ext cx="10" cy="4"/>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7" name="Line 778"/>
                <p:cNvSpPr>
                  <a:spLocks noChangeShapeType="1"/>
                </p:cNvSpPr>
                <p:nvPr/>
              </p:nvSpPr>
              <p:spPr bwMode="auto">
                <a:xfrm>
                  <a:off x="4481" y="3222"/>
                  <a:ext cx="9"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8" name="Line 779"/>
                <p:cNvSpPr>
                  <a:spLocks noChangeShapeType="1"/>
                </p:cNvSpPr>
                <p:nvPr/>
              </p:nvSpPr>
              <p:spPr bwMode="auto">
                <a:xfrm>
                  <a:off x="4482" y="3235"/>
                  <a:ext cx="8"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19" name="Line 780"/>
                <p:cNvSpPr>
                  <a:spLocks noChangeShapeType="1"/>
                </p:cNvSpPr>
                <p:nvPr/>
              </p:nvSpPr>
              <p:spPr bwMode="auto">
                <a:xfrm>
                  <a:off x="4480" y="3250"/>
                  <a:ext cx="10"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20" name="Line 781"/>
                <p:cNvSpPr>
                  <a:spLocks noChangeShapeType="1"/>
                </p:cNvSpPr>
                <p:nvPr/>
              </p:nvSpPr>
              <p:spPr bwMode="auto">
                <a:xfrm>
                  <a:off x="4480" y="3264"/>
                  <a:ext cx="10" cy="3"/>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21" name="Line 782"/>
                <p:cNvSpPr>
                  <a:spLocks noChangeShapeType="1"/>
                </p:cNvSpPr>
                <p:nvPr/>
              </p:nvSpPr>
              <p:spPr bwMode="auto">
                <a:xfrm>
                  <a:off x="4480" y="3279"/>
                  <a:ext cx="10"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22" name="Line 783"/>
                <p:cNvSpPr>
                  <a:spLocks noChangeShapeType="1"/>
                </p:cNvSpPr>
                <p:nvPr/>
              </p:nvSpPr>
              <p:spPr bwMode="auto">
                <a:xfrm>
                  <a:off x="4481" y="3293"/>
                  <a:ext cx="9" cy="2"/>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23" name="Line 784"/>
                <p:cNvSpPr>
                  <a:spLocks noChangeShapeType="1"/>
                </p:cNvSpPr>
                <p:nvPr/>
              </p:nvSpPr>
              <p:spPr bwMode="auto">
                <a:xfrm>
                  <a:off x="4482" y="3307"/>
                  <a:ext cx="8" cy="1"/>
                </a:xfrm>
                <a:prstGeom prst="line">
                  <a:avLst/>
                </a:prstGeom>
                <a:noFill/>
                <a:ln w="0">
                  <a:solidFill>
                    <a:srgbClr val="9F9FBF"/>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424" name="Freeform 785"/>
                <p:cNvSpPr>
                  <a:spLocks/>
                </p:cNvSpPr>
                <p:nvPr/>
              </p:nvSpPr>
              <p:spPr bwMode="auto">
                <a:xfrm>
                  <a:off x="4149" y="3051"/>
                  <a:ext cx="37" cy="318"/>
                </a:xfrm>
                <a:custGeom>
                  <a:avLst/>
                  <a:gdLst>
                    <a:gd name="T0" fmla="*/ 257 w 257"/>
                    <a:gd name="T1" fmla="*/ 0 h 2225"/>
                    <a:gd name="T2" fmla="*/ 257 w 257"/>
                    <a:gd name="T3" fmla="*/ 2225 h 2225"/>
                    <a:gd name="T4" fmla="*/ 0 w 257"/>
                    <a:gd name="T5" fmla="*/ 2225 h 2225"/>
                    <a:gd name="T6" fmla="*/ 0 w 257"/>
                    <a:gd name="T7" fmla="*/ 163 h 2225"/>
                    <a:gd name="T8" fmla="*/ 257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grpSp>
          <p:sp>
            <p:nvSpPr>
              <p:cNvPr id="3188" name="Freeform 786"/>
              <p:cNvSpPr>
                <a:spLocks/>
              </p:cNvSpPr>
              <p:nvPr/>
            </p:nvSpPr>
            <p:spPr bwMode="auto">
              <a:xfrm>
                <a:off x="4105" y="3075"/>
                <a:ext cx="15" cy="253"/>
              </a:xfrm>
              <a:custGeom>
                <a:avLst/>
                <a:gdLst>
                  <a:gd name="T0" fmla="*/ 104 w 104"/>
                  <a:gd name="T1" fmla="*/ 0 h 1772"/>
                  <a:gd name="T2" fmla="*/ 104 w 104"/>
                  <a:gd name="T3" fmla="*/ 1772 h 1772"/>
                  <a:gd name="T4" fmla="*/ 0 w 104"/>
                  <a:gd name="T5" fmla="*/ 1772 h 1772"/>
                  <a:gd name="T6" fmla="*/ 0 w 104"/>
                  <a:gd name="T7" fmla="*/ 82 h 1772"/>
                  <a:gd name="T8" fmla="*/ 104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89" name="Freeform 787"/>
              <p:cNvSpPr>
                <a:spLocks/>
              </p:cNvSpPr>
              <p:nvPr/>
            </p:nvSpPr>
            <p:spPr bwMode="auto">
              <a:xfrm>
                <a:off x="3995" y="3075"/>
                <a:ext cx="154" cy="294"/>
              </a:xfrm>
              <a:custGeom>
                <a:avLst/>
                <a:gdLst>
                  <a:gd name="T0" fmla="*/ 1083 w 1083"/>
                  <a:gd name="T1" fmla="*/ 0 h 2058"/>
                  <a:gd name="T2" fmla="*/ 1083 w 1083"/>
                  <a:gd name="T3" fmla="*/ 2058 h 2058"/>
                  <a:gd name="T4" fmla="*/ 0 w 1083"/>
                  <a:gd name="T5" fmla="*/ 2058 h 2058"/>
                  <a:gd name="T6" fmla="*/ 0 w 1083"/>
                  <a:gd name="T7" fmla="*/ 1772 h 2058"/>
                  <a:gd name="T8" fmla="*/ 876 w 1083"/>
                  <a:gd name="T9" fmla="*/ 1772 h 2058"/>
                  <a:gd name="T10" fmla="*/ 876 w 1083"/>
                  <a:gd name="T11" fmla="*/ 0 h 2058"/>
                  <a:gd name="T12" fmla="*/ 1083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0" name="Freeform 788"/>
              <p:cNvSpPr>
                <a:spLocks/>
              </p:cNvSpPr>
              <p:nvPr/>
            </p:nvSpPr>
            <p:spPr bwMode="auto">
              <a:xfrm>
                <a:off x="4121" y="3314"/>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1" name="Freeform 789"/>
              <p:cNvSpPr>
                <a:spLocks/>
              </p:cNvSpPr>
              <p:nvPr/>
            </p:nvSpPr>
            <p:spPr bwMode="auto">
              <a:xfrm>
                <a:off x="4121" y="3297"/>
                <a:ext cx="27" cy="12"/>
              </a:xfrm>
              <a:custGeom>
                <a:avLst/>
                <a:gdLst>
                  <a:gd name="T0" fmla="*/ 186 w 186"/>
                  <a:gd name="T1" fmla="*/ 0 h 82"/>
                  <a:gd name="T2" fmla="*/ 132 w 186"/>
                  <a:gd name="T3" fmla="*/ 82 h 82"/>
                  <a:gd name="T4" fmla="*/ 53 w 186"/>
                  <a:gd name="T5" fmla="*/ 82 h 82"/>
                  <a:gd name="T6" fmla="*/ 0 w 186"/>
                  <a:gd name="T7" fmla="*/ 0 h 82"/>
                  <a:gd name="T8" fmla="*/ 186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2" name="Freeform 790"/>
              <p:cNvSpPr>
                <a:spLocks/>
              </p:cNvSpPr>
              <p:nvPr/>
            </p:nvSpPr>
            <p:spPr bwMode="auto">
              <a:xfrm>
                <a:off x="4121" y="3279"/>
                <a:ext cx="27" cy="11"/>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3" name="Freeform 791"/>
              <p:cNvSpPr>
                <a:spLocks/>
              </p:cNvSpPr>
              <p:nvPr/>
            </p:nvSpPr>
            <p:spPr bwMode="auto">
              <a:xfrm>
                <a:off x="4121" y="3262"/>
                <a:ext cx="27" cy="11"/>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4" name="Freeform 792"/>
              <p:cNvSpPr>
                <a:spLocks/>
              </p:cNvSpPr>
              <p:nvPr/>
            </p:nvSpPr>
            <p:spPr bwMode="auto">
              <a:xfrm>
                <a:off x="4121" y="3244"/>
                <a:ext cx="27" cy="11"/>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5" name="Freeform 793"/>
              <p:cNvSpPr>
                <a:spLocks/>
              </p:cNvSpPr>
              <p:nvPr/>
            </p:nvSpPr>
            <p:spPr bwMode="auto">
              <a:xfrm>
                <a:off x="4121" y="3226"/>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6" name="Freeform 794"/>
              <p:cNvSpPr>
                <a:spLocks/>
              </p:cNvSpPr>
              <p:nvPr/>
            </p:nvSpPr>
            <p:spPr bwMode="auto">
              <a:xfrm>
                <a:off x="4121" y="3208"/>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7" name="Freeform 795"/>
              <p:cNvSpPr>
                <a:spLocks/>
              </p:cNvSpPr>
              <p:nvPr/>
            </p:nvSpPr>
            <p:spPr bwMode="auto">
              <a:xfrm>
                <a:off x="4121" y="3191"/>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8" name="Freeform 796"/>
              <p:cNvSpPr>
                <a:spLocks/>
              </p:cNvSpPr>
              <p:nvPr/>
            </p:nvSpPr>
            <p:spPr bwMode="auto">
              <a:xfrm>
                <a:off x="4121" y="3173"/>
                <a:ext cx="27" cy="12"/>
              </a:xfrm>
              <a:custGeom>
                <a:avLst/>
                <a:gdLst>
                  <a:gd name="T0" fmla="*/ 186 w 186"/>
                  <a:gd name="T1" fmla="*/ 0 h 82"/>
                  <a:gd name="T2" fmla="*/ 132 w 186"/>
                  <a:gd name="T3" fmla="*/ 82 h 82"/>
                  <a:gd name="T4" fmla="*/ 53 w 186"/>
                  <a:gd name="T5" fmla="*/ 82 h 82"/>
                  <a:gd name="T6" fmla="*/ 0 w 186"/>
                  <a:gd name="T7" fmla="*/ 0 h 82"/>
                  <a:gd name="T8" fmla="*/ 186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199" name="Freeform 797"/>
              <p:cNvSpPr>
                <a:spLocks/>
              </p:cNvSpPr>
              <p:nvPr/>
            </p:nvSpPr>
            <p:spPr bwMode="auto">
              <a:xfrm>
                <a:off x="4121" y="3156"/>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0" name="Freeform 798"/>
              <p:cNvSpPr>
                <a:spLocks/>
              </p:cNvSpPr>
              <p:nvPr/>
            </p:nvSpPr>
            <p:spPr bwMode="auto">
              <a:xfrm>
                <a:off x="4121" y="3138"/>
                <a:ext cx="27" cy="12"/>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1" name="Freeform 799"/>
              <p:cNvSpPr>
                <a:spLocks/>
              </p:cNvSpPr>
              <p:nvPr/>
            </p:nvSpPr>
            <p:spPr bwMode="auto">
              <a:xfrm>
                <a:off x="4121" y="3121"/>
                <a:ext cx="27" cy="11"/>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2" name="Freeform 800"/>
              <p:cNvSpPr>
                <a:spLocks/>
              </p:cNvSpPr>
              <p:nvPr/>
            </p:nvSpPr>
            <p:spPr bwMode="auto">
              <a:xfrm>
                <a:off x="4121" y="3103"/>
                <a:ext cx="27" cy="11"/>
              </a:xfrm>
              <a:custGeom>
                <a:avLst/>
                <a:gdLst>
                  <a:gd name="T0" fmla="*/ 186 w 186"/>
                  <a:gd name="T1" fmla="*/ 0 h 81"/>
                  <a:gd name="T2" fmla="*/ 132 w 186"/>
                  <a:gd name="T3" fmla="*/ 81 h 81"/>
                  <a:gd name="T4" fmla="*/ 53 w 186"/>
                  <a:gd name="T5" fmla="*/ 81 h 81"/>
                  <a:gd name="T6" fmla="*/ 0 w 186"/>
                  <a:gd name="T7" fmla="*/ 0 h 81"/>
                  <a:gd name="T8" fmla="*/ 186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3" name="Freeform 801"/>
              <p:cNvSpPr>
                <a:spLocks/>
              </p:cNvSpPr>
              <p:nvPr/>
            </p:nvSpPr>
            <p:spPr bwMode="auto">
              <a:xfrm>
                <a:off x="4121" y="3085"/>
                <a:ext cx="27" cy="12"/>
              </a:xfrm>
              <a:custGeom>
                <a:avLst/>
                <a:gdLst>
                  <a:gd name="T0" fmla="*/ 186 w 186"/>
                  <a:gd name="T1" fmla="*/ 0 h 82"/>
                  <a:gd name="T2" fmla="*/ 132 w 186"/>
                  <a:gd name="T3" fmla="*/ 82 h 82"/>
                  <a:gd name="T4" fmla="*/ 53 w 186"/>
                  <a:gd name="T5" fmla="*/ 82 h 82"/>
                  <a:gd name="T6" fmla="*/ 0 w 186"/>
                  <a:gd name="T7" fmla="*/ 0 h 82"/>
                  <a:gd name="T8" fmla="*/ 186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4" name="Freeform 802"/>
              <p:cNvSpPr>
                <a:spLocks/>
              </p:cNvSpPr>
              <p:nvPr/>
            </p:nvSpPr>
            <p:spPr bwMode="auto">
              <a:xfrm>
                <a:off x="3980" y="3328"/>
                <a:ext cx="15" cy="41"/>
              </a:xfrm>
              <a:custGeom>
                <a:avLst/>
                <a:gdLst>
                  <a:gd name="T0" fmla="*/ 103 w 103"/>
                  <a:gd name="T1" fmla="*/ 0 h 283"/>
                  <a:gd name="T2" fmla="*/ 103 w 103"/>
                  <a:gd name="T3" fmla="*/ 283 h 283"/>
                  <a:gd name="T4" fmla="*/ 0 w 103"/>
                  <a:gd name="T5" fmla="*/ 283 h 283"/>
                  <a:gd name="T6" fmla="*/ 0 w 103"/>
                  <a:gd name="T7" fmla="*/ 50 h 283"/>
                  <a:gd name="T8" fmla="*/ 103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05" name="Rectangle 803"/>
              <p:cNvSpPr>
                <a:spLocks noChangeArrowheads="1"/>
              </p:cNvSpPr>
              <p:nvPr/>
            </p:nvSpPr>
            <p:spPr bwMode="auto">
              <a:xfrm>
                <a:off x="4116"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06" name="Rectangle 804"/>
              <p:cNvSpPr>
                <a:spLocks noChangeArrowheads="1"/>
              </p:cNvSpPr>
              <p:nvPr/>
            </p:nvSpPr>
            <p:spPr bwMode="auto">
              <a:xfrm>
                <a:off x="4100"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07" name="Rectangle 805"/>
              <p:cNvSpPr>
                <a:spLocks noChangeArrowheads="1"/>
              </p:cNvSpPr>
              <p:nvPr/>
            </p:nvSpPr>
            <p:spPr bwMode="auto">
              <a:xfrm>
                <a:off x="4092"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08" name="Rectangle 806"/>
              <p:cNvSpPr>
                <a:spLocks noChangeArrowheads="1"/>
              </p:cNvSpPr>
              <p:nvPr/>
            </p:nvSpPr>
            <p:spPr bwMode="auto">
              <a:xfrm>
                <a:off x="4044"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09" name="Rectangle 807"/>
              <p:cNvSpPr>
                <a:spLocks noChangeArrowheads="1"/>
              </p:cNvSpPr>
              <p:nvPr/>
            </p:nvSpPr>
            <p:spPr bwMode="auto">
              <a:xfrm>
                <a:off x="4036"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0" name="Rectangle 808"/>
              <p:cNvSpPr>
                <a:spLocks noChangeArrowheads="1"/>
              </p:cNvSpPr>
              <p:nvPr/>
            </p:nvSpPr>
            <p:spPr bwMode="auto">
              <a:xfrm>
                <a:off x="4020"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1" name="Rectangle 809"/>
              <p:cNvSpPr>
                <a:spLocks noChangeArrowheads="1"/>
              </p:cNvSpPr>
              <p:nvPr/>
            </p:nvSpPr>
            <p:spPr bwMode="auto">
              <a:xfrm>
                <a:off x="4012"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2" name="Rectangle 810"/>
              <p:cNvSpPr>
                <a:spLocks noChangeArrowheads="1"/>
              </p:cNvSpPr>
              <p:nvPr/>
            </p:nvSpPr>
            <p:spPr bwMode="auto">
              <a:xfrm>
                <a:off x="3996"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3" name="Rectangle 811"/>
              <p:cNvSpPr>
                <a:spLocks noChangeArrowheads="1"/>
              </p:cNvSpPr>
              <p:nvPr/>
            </p:nvSpPr>
            <p:spPr bwMode="auto">
              <a:xfrm>
                <a:off x="4076"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4" name="Rectangle 812"/>
              <p:cNvSpPr>
                <a:spLocks noChangeArrowheads="1"/>
              </p:cNvSpPr>
              <p:nvPr/>
            </p:nvSpPr>
            <p:spPr bwMode="auto">
              <a:xfrm>
                <a:off x="4068"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5" name="Rectangle 813"/>
              <p:cNvSpPr>
                <a:spLocks noChangeArrowheads="1"/>
              </p:cNvSpPr>
              <p:nvPr/>
            </p:nvSpPr>
            <p:spPr bwMode="auto">
              <a:xfrm>
                <a:off x="4060" y="3330"/>
                <a:ext cx="1" cy="32"/>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6" name="Rectangle 814"/>
              <p:cNvSpPr>
                <a:spLocks noChangeArrowheads="1"/>
              </p:cNvSpPr>
              <p:nvPr/>
            </p:nvSpPr>
            <p:spPr bwMode="auto">
              <a:xfrm>
                <a:off x="4123" y="3346"/>
                <a:ext cx="16" cy="16"/>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7" name="Rectangle 815"/>
              <p:cNvSpPr>
                <a:spLocks noChangeArrowheads="1"/>
              </p:cNvSpPr>
              <p:nvPr/>
            </p:nvSpPr>
            <p:spPr bwMode="auto">
              <a:xfrm>
                <a:off x="4123" y="3330"/>
                <a:ext cx="9" cy="1"/>
              </a:xfrm>
              <a:prstGeom prst="rect">
                <a:avLst/>
              </a:prstGeom>
              <a:solidFill>
                <a:srgbClr val="000000">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8" name="Rectangle 816"/>
              <p:cNvSpPr>
                <a:spLocks noChangeArrowheads="1"/>
              </p:cNvSpPr>
              <p:nvPr/>
            </p:nvSpPr>
            <p:spPr bwMode="auto">
              <a:xfrm>
                <a:off x="4474" y="3147"/>
                <a:ext cx="1" cy="199"/>
              </a:xfrm>
              <a:prstGeom prst="rect">
                <a:avLst/>
              </a:prstGeom>
              <a:solidFill>
                <a:srgbClr val="FFF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19" name="Rectangle 817"/>
              <p:cNvSpPr>
                <a:spLocks noChangeArrowheads="1"/>
              </p:cNvSpPr>
              <p:nvPr/>
            </p:nvSpPr>
            <p:spPr bwMode="auto">
              <a:xfrm>
                <a:off x="4347" y="3107"/>
                <a:ext cx="1" cy="255"/>
              </a:xfrm>
              <a:prstGeom prst="rect">
                <a:avLst/>
              </a:prstGeom>
              <a:solidFill>
                <a:srgbClr val="FFFFF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20" name="Freeform 818"/>
              <p:cNvSpPr>
                <a:spLocks/>
              </p:cNvSpPr>
              <p:nvPr/>
            </p:nvSpPr>
            <p:spPr bwMode="auto">
              <a:xfrm>
                <a:off x="3995" y="3361"/>
                <a:ext cx="536" cy="41"/>
              </a:xfrm>
              <a:custGeom>
                <a:avLst/>
                <a:gdLst>
                  <a:gd name="T0" fmla="*/ 0 w 3755"/>
                  <a:gd name="T1" fmla="*/ 48 h 284"/>
                  <a:gd name="T2" fmla="*/ 1336 w 3755"/>
                  <a:gd name="T3" fmla="*/ 46 h 284"/>
                  <a:gd name="T4" fmla="*/ 3472 w 3755"/>
                  <a:gd name="T5" fmla="*/ 0 h 284"/>
                  <a:gd name="T6" fmla="*/ 3755 w 3755"/>
                  <a:gd name="T7" fmla="*/ 284 h 284"/>
                  <a:gd name="T8" fmla="*/ 3480 w 3755"/>
                  <a:gd name="T9" fmla="*/ 281 h 284"/>
                  <a:gd name="T10" fmla="*/ 3294 w 3755"/>
                  <a:gd name="T11" fmla="*/ 98 h 284"/>
                  <a:gd name="T12" fmla="*/ 1336 w 3755"/>
                  <a:gd name="T13" fmla="*/ 137 h 284"/>
                  <a:gd name="T14" fmla="*/ 100 w 3755"/>
                  <a:gd name="T15" fmla="*/ 137 h 284"/>
                  <a:gd name="T16" fmla="*/ 0 w 3755"/>
                  <a:gd name="T17" fmla="*/ 48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1" name="Rectangle 819"/>
              <p:cNvSpPr>
                <a:spLocks noChangeArrowheads="1"/>
              </p:cNvSpPr>
              <p:nvPr/>
            </p:nvSpPr>
            <p:spPr bwMode="auto">
              <a:xfrm>
                <a:off x="4466" y="3338"/>
                <a:ext cx="16" cy="24"/>
              </a:xfrm>
              <a:prstGeom prst="rect">
                <a:avLst/>
              </a:prstGeom>
              <a:solidFill>
                <a:srgbClr val="5F5F7F">
                  <a:alpha val="32941"/>
                </a:srgbClr>
              </a:solidFill>
              <a:ln w="9525">
                <a:noFill/>
                <a:miter lim="800000"/>
                <a:headEnd/>
                <a:tailEnd/>
              </a:ln>
            </p:spPr>
            <p:txBody>
              <a:bodyPr/>
              <a:lstStyle/>
              <a:p>
                <a:pPr defTabSz="914400" fontAlgn="base">
                  <a:spcBef>
                    <a:spcPct val="0"/>
                  </a:spcBef>
                  <a:spcAft>
                    <a:spcPct val="0"/>
                  </a:spcAft>
                </a:pPr>
                <a:endParaRPr lang="en-US">
                  <a:solidFill>
                    <a:srgbClr val="000000"/>
                  </a:solidFill>
                </a:endParaRPr>
              </a:p>
            </p:txBody>
          </p:sp>
          <p:sp>
            <p:nvSpPr>
              <p:cNvPr id="3222" name="Freeform 820"/>
              <p:cNvSpPr>
                <a:spLocks/>
              </p:cNvSpPr>
              <p:nvPr/>
            </p:nvSpPr>
            <p:spPr bwMode="auto">
              <a:xfrm>
                <a:off x="4468" y="3337"/>
                <a:ext cx="18" cy="23"/>
              </a:xfrm>
              <a:custGeom>
                <a:avLst/>
                <a:gdLst>
                  <a:gd name="T0" fmla="*/ 128 w 128"/>
                  <a:gd name="T1" fmla="*/ 0 h 160"/>
                  <a:gd name="T2" fmla="*/ 127 w 128"/>
                  <a:gd name="T3" fmla="*/ 76 h 160"/>
                  <a:gd name="T4" fmla="*/ 77 w 128"/>
                  <a:gd name="T5" fmla="*/ 76 h 160"/>
                  <a:gd name="T6" fmla="*/ 0 w 128"/>
                  <a:gd name="T7" fmla="*/ 160 h 160"/>
                  <a:gd name="T8" fmla="*/ 0 w 128"/>
                  <a:gd name="T9" fmla="*/ 0 h 160"/>
                  <a:gd name="T10" fmla="*/ 128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3" name="Freeform 821"/>
              <p:cNvSpPr>
                <a:spLocks/>
              </p:cNvSpPr>
              <p:nvPr/>
            </p:nvSpPr>
            <p:spPr bwMode="auto">
              <a:xfrm>
                <a:off x="4359" y="3329"/>
                <a:ext cx="179" cy="9"/>
              </a:xfrm>
              <a:custGeom>
                <a:avLst/>
                <a:gdLst>
                  <a:gd name="T0" fmla="*/ 0 w 1251"/>
                  <a:gd name="T1" fmla="*/ 3 h 64"/>
                  <a:gd name="T2" fmla="*/ 700 w 1251"/>
                  <a:gd name="T3" fmla="*/ 0 h 64"/>
                  <a:gd name="T4" fmla="*/ 1251 w 1251"/>
                  <a:gd name="T5" fmla="*/ 26 h 64"/>
                  <a:gd name="T6" fmla="*/ 1251 w 1251"/>
                  <a:gd name="T7" fmla="*/ 64 h 64"/>
                  <a:gd name="T8" fmla="*/ 636 w 1251"/>
                  <a:gd name="T9" fmla="*/ 64 h 64"/>
                  <a:gd name="T10" fmla="*/ 0 w 1251"/>
                  <a:gd name="T11" fmla="*/ 61 h 64"/>
                  <a:gd name="T12" fmla="*/ 0 w 1251"/>
                  <a:gd name="T13" fmla="*/ 3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sp>
            <p:nvSpPr>
              <p:cNvPr id="3224" name="Freeform 822"/>
              <p:cNvSpPr>
                <a:spLocks/>
              </p:cNvSpPr>
              <p:nvPr/>
            </p:nvSpPr>
            <p:spPr bwMode="auto">
              <a:xfrm>
                <a:off x="4459" y="3330"/>
                <a:ext cx="79" cy="8"/>
              </a:xfrm>
              <a:custGeom>
                <a:avLst/>
                <a:gdLst>
                  <a:gd name="T0" fmla="*/ 0 w 552"/>
                  <a:gd name="T1" fmla="*/ 0 h 57"/>
                  <a:gd name="T2" fmla="*/ 0 w 552"/>
                  <a:gd name="T3" fmla="*/ 57 h 57"/>
                  <a:gd name="T4" fmla="*/ 552 w 552"/>
                  <a:gd name="T5" fmla="*/ 57 h 57"/>
                  <a:gd name="T6" fmla="*/ 552 w 552"/>
                  <a:gd name="T7" fmla="*/ 26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alpha val="32941"/>
                </a:srgbClr>
              </a:solidFill>
              <a:ln w="9525">
                <a:noFill/>
                <a:round/>
                <a:headEnd/>
                <a:tailEnd/>
              </a:ln>
            </p:spPr>
            <p:txBody>
              <a:bodyPr/>
              <a:lstStyle/>
              <a:p>
                <a:pPr defTabSz="914400" fontAlgn="base">
                  <a:spcBef>
                    <a:spcPct val="0"/>
                  </a:spcBef>
                  <a:spcAft>
                    <a:spcPct val="0"/>
                  </a:spcAft>
                </a:pPr>
                <a:endParaRPr lang="en-US">
                  <a:solidFill>
                    <a:srgbClr val="000000"/>
                  </a:solidFill>
                </a:endParaRPr>
              </a:p>
            </p:txBody>
          </p:sp>
        </p:grpSp>
      </p:grpSp>
      <p:grpSp>
        <p:nvGrpSpPr>
          <p:cNvPr id="3105" name="Group 823"/>
          <p:cNvGrpSpPr>
            <a:grpSpLocks/>
          </p:cNvGrpSpPr>
          <p:nvPr/>
        </p:nvGrpSpPr>
        <p:grpSpPr bwMode="auto">
          <a:xfrm flipH="1">
            <a:off x="-211138" y="4146550"/>
            <a:ext cx="534988" cy="423863"/>
            <a:chOff x="5357" y="2265"/>
            <a:chExt cx="434" cy="327"/>
          </a:xfrm>
        </p:grpSpPr>
        <p:sp>
          <p:nvSpPr>
            <p:cNvPr id="3183" name="Freeform 824"/>
            <p:cNvSpPr>
              <a:spLocks/>
            </p:cNvSpPr>
            <p:nvPr/>
          </p:nvSpPr>
          <p:spPr bwMode="auto">
            <a:xfrm flipH="1">
              <a:off x="5357" y="2272"/>
              <a:ext cx="428" cy="320"/>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184" name="Freeform 825"/>
            <p:cNvSpPr>
              <a:spLocks/>
            </p:cNvSpPr>
            <p:nvPr/>
          </p:nvSpPr>
          <p:spPr bwMode="auto">
            <a:xfrm flipH="1">
              <a:off x="5359" y="2265"/>
              <a:ext cx="432" cy="235"/>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grpSp>
      <p:grpSp>
        <p:nvGrpSpPr>
          <p:cNvPr id="3106" name="Group 826"/>
          <p:cNvGrpSpPr>
            <a:grpSpLocks/>
          </p:cNvGrpSpPr>
          <p:nvPr/>
        </p:nvGrpSpPr>
        <p:grpSpPr bwMode="auto">
          <a:xfrm flipH="1">
            <a:off x="-241300" y="4987925"/>
            <a:ext cx="1069975" cy="498475"/>
            <a:chOff x="5049" y="2793"/>
            <a:chExt cx="756" cy="314"/>
          </a:xfrm>
        </p:grpSpPr>
        <p:sp>
          <p:nvSpPr>
            <p:cNvPr id="3181" name="Freeform 827"/>
            <p:cNvSpPr>
              <a:spLocks/>
            </p:cNvSpPr>
            <p:nvPr/>
          </p:nvSpPr>
          <p:spPr bwMode="auto">
            <a:xfrm flipH="1">
              <a:off x="5054" y="2798"/>
              <a:ext cx="751" cy="309"/>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sp>
          <p:nvSpPr>
            <p:cNvPr id="3182" name="Freeform 828"/>
            <p:cNvSpPr>
              <a:spLocks/>
            </p:cNvSpPr>
            <p:nvPr/>
          </p:nvSpPr>
          <p:spPr bwMode="auto">
            <a:xfrm flipH="1">
              <a:off x="5049" y="2793"/>
              <a:ext cx="756" cy="225"/>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type="none" w="med" len="med"/>
              <a:tailEnd type="none" w="med" len="med"/>
            </a:ln>
          </p:spPr>
          <p:txBody>
            <a:bodyPr/>
            <a:lstStyle/>
            <a:p>
              <a:pPr defTabSz="914400" fontAlgn="base">
                <a:spcBef>
                  <a:spcPct val="0"/>
                </a:spcBef>
                <a:spcAft>
                  <a:spcPct val="0"/>
                </a:spcAft>
              </a:pPr>
              <a:endParaRPr lang="en-US">
                <a:solidFill>
                  <a:srgbClr val="000000"/>
                </a:solidFill>
              </a:endParaRPr>
            </a:p>
          </p:txBody>
        </p:sp>
      </p:grpSp>
      <p:grpSp>
        <p:nvGrpSpPr>
          <p:cNvPr id="3107" name="Group 829"/>
          <p:cNvGrpSpPr>
            <a:grpSpLocks/>
          </p:cNvGrpSpPr>
          <p:nvPr/>
        </p:nvGrpSpPr>
        <p:grpSpPr bwMode="auto">
          <a:xfrm>
            <a:off x="561975" y="4824413"/>
            <a:ext cx="1663700" cy="557212"/>
            <a:chOff x="458" y="2599"/>
            <a:chExt cx="1048" cy="351"/>
          </a:xfrm>
        </p:grpSpPr>
        <p:grpSp>
          <p:nvGrpSpPr>
            <p:cNvPr id="3165" name="Group 830"/>
            <p:cNvGrpSpPr>
              <a:grpSpLocks/>
            </p:cNvGrpSpPr>
            <p:nvPr/>
          </p:nvGrpSpPr>
          <p:grpSpPr bwMode="auto">
            <a:xfrm>
              <a:off x="458" y="2599"/>
              <a:ext cx="194" cy="338"/>
              <a:chOff x="659" y="2708"/>
              <a:chExt cx="194" cy="338"/>
            </a:xfrm>
          </p:grpSpPr>
          <p:grpSp>
            <p:nvGrpSpPr>
              <p:cNvPr id="3174" name="Group 831"/>
              <p:cNvGrpSpPr>
                <a:grpSpLocks/>
              </p:cNvGrpSpPr>
              <p:nvPr/>
            </p:nvGrpSpPr>
            <p:grpSpPr bwMode="auto">
              <a:xfrm>
                <a:off x="696" y="2785"/>
                <a:ext cx="34" cy="52"/>
                <a:chOff x="696" y="2785"/>
                <a:chExt cx="34" cy="52"/>
              </a:xfrm>
            </p:grpSpPr>
            <p:sp>
              <p:nvSpPr>
                <p:cNvPr id="3179" name="Rectangle 832"/>
                <p:cNvSpPr>
                  <a:spLocks noChangeArrowheads="1"/>
                </p:cNvSpPr>
                <p:nvPr/>
              </p:nvSpPr>
              <p:spPr bwMode="auto">
                <a:xfrm flipH="1">
                  <a:off x="702" y="2785"/>
                  <a:ext cx="23" cy="52"/>
                </a:xfrm>
                <a:prstGeom prst="rect">
                  <a:avLst/>
                </a:prstGeom>
                <a:solidFill>
                  <a:srgbClr val="969696"/>
                </a:solidFill>
                <a:ln w="12700">
                  <a:solidFill>
                    <a:srgbClr val="969696"/>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180" name="Rectangle 833"/>
                <p:cNvSpPr>
                  <a:spLocks noChangeArrowheads="1"/>
                </p:cNvSpPr>
                <p:nvPr/>
              </p:nvSpPr>
              <p:spPr bwMode="auto">
                <a:xfrm flipH="1">
                  <a:off x="696" y="2793"/>
                  <a:ext cx="34" cy="34"/>
                </a:xfrm>
                <a:prstGeom prst="rect">
                  <a:avLst/>
                </a:prstGeom>
                <a:solidFill>
                  <a:schemeClr val="bg2"/>
                </a:solidFill>
                <a:ln w="12700">
                  <a:solidFill>
                    <a:schemeClr val="bg2"/>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sp>
            <p:nvSpPr>
              <p:cNvPr id="3175" name="Line 834"/>
              <p:cNvSpPr>
                <a:spLocks noChangeShapeType="1"/>
              </p:cNvSpPr>
              <p:nvPr/>
            </p:nvSpPr>
            <p:spPr bwMode="auto">
              <a:xfrm>
                <a:off x="826" y="2774"/>
                <a:ext cx="0" cy="50"/>
              </a:xfrm>
              <a:prstGeom prst="line">
                <a:avLst/>
              </a:prstGeom>
              <a:noFill/>
              <a:ln w="19050">
                <a:solidFill>
                  <a:srgbClr val="969696"/>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76" name="Line 835"/>
              <p:cNvSpPr>
                <a:spLocks noChangeShapeType="1"/>
              </p:cNvSpPr>
              <p:nvPr/>
            </p:nvSpPr>
            <p:spPr bwMode="auto">
              <a:xfrm flipV="1">
                <a:off x="659" y="2773"/>
                <a:ext cx="194" cy="1"/>
              </a:xfrm>
              <a:prstGeom prst="line">
                <a:avLst/>
              </a:prstGeom>
              <a:noFill/>
              <a:ln w="19050">
                <a:solidFill>
                  <a:srgbClr val="CC9900"/>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77" name="Line 836"/>
              <p:cNvSpPr>
                <a:spLocks noChangeShapeType="1"/>
              </p:cNvSpPr>
              <p:nvPr/>
            </p:nvSpPr>
            <p:spPr bwMode="auto">
              <a:xfrm>
                <a:off x="751" y="2708"/>
                <a:ext cx="0" cy="338"/>
              </a:xfrm>
              <a:prstGeom prst="line">
                <a:avLst/>
              </a:prstGeom>
              <a:noFill/>
              <a:ln w="38100">
                <a:solidFill>
                  <a:srgbClr val="CC9900"/>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78" name="Line 837"/>
              <p:cNvSpPr>
                <a:spLocks noChangeShapeType="1"/>
              </p:cNvSpPr>
              <p:nvPr/>
            </p:nvSpPr>
            <p:spPr bwMode="auto">
              <a:xfrm>
                <a:off x="757" y="2728"/>
                <a:ext cx="41" cy="46"/>
              </a:xfrm>
              <a:prstGeom prst="line">
                <a:avLst/>
              </a:prstGeom>
              <a:noFill/>
              <a:ln w="19050">
                <a:solidFill>
                  <a:srgbClr val="CC9900"/>
                </a:solidFill>
                <a:round/>
                <a:headEnd/>
                <a:tailEnd/>
              </a:ln>
            </p:spPr>
            <p:txBody>
              <a:bodyPr/>
              <a:lstStyle/>
              <a:p>
                <a:pPr defTabSz="914400" fontAlgn="base">
                  <a:spcBef>
                    <a:spcPct val="0"/>
                  </a:spcBef>
                  <a:spcAft>
                    <a:spcPct val="0"/>
                  </a:spcAft>
                </a:pPr>
                <a:endParaRPr lang="en-US">
                  <a:solidFill>
                    <a:srgbClr val="000000"/>
                  </a:solidFill>
                </a:endParaRPr>
              </a:p>
            </p:txBody>
          </p:sp>
        </p:grpSp>
        <p:grpSp>
          <p:nvGrpSpPr>
            <p:cNvPr id="3166" name="Group 838"/>
            <p:cNvGrpSpPr>
              <a:grpSpLocks/>
            </p:cNvGrpSpPr>
            <p:nvPr/>
          </p:nvGrpSpPr>
          <p:grpSpPr bwMode="auto">
            <a:xfrm>
              <a:off x="1312" y="2612"/>
              <a:ext cx="194" cy="338"/>
              <a:chOff x="1312" y="2612"/>
              <a:chExt cx="194" cy="338"/>
            </a:xfrm>
          </p:grpSpPr>
          <p:grpSp>
            <p:nvGrpSpPr>
              <p:cNvPr id="3167" name="Group 839"/>
              <p:cNvGrpSpPr>
                <a:grpSpLocks/>
              </p:cNvGrpSpPr>
              <p:nvPr/>
            </p:nvGrpSpPr>
            <p:grpSpPr bwMode="auto">
              <a:xfrm>
                <a:off x="1349" y="2689"/>
                <a:ext cx="34" cy="52"/>
                <a:chOff x="4124" y="2870"/>
                <a:chExt cx="34" cy="52"/>
              </a:xfrm>
            </p:grpSpPr>
            <p:sp>
              <p:nvSpPr>
                <p:cNvPr id="3172" name="Rectangle 840"/>
                <p:cNvSpPr>
                  <a:spLocks noChangeArrowheads="1"/>
                </p:cNvSpPr>
                <p:nvPr/>
              </p:nvSpPr>
              <p:spPr bwMode="auto">
                <a:xfrm flipH="1">
                  <a:off x="4130" y="2870"/>
                  <a:ext cx="23" cy="52"/>
                </a:xfrm>
                <a:prstGeom prst="rect">
                  <a:avLst/>
                </a:prstGeom>
                <a:solidFill>
                  <a:schemeClr val="bg2"/>
                </a:solidFill>
                <a:ln w="12700">
                  <a:solidFill>
                    <a:schemeClr val="bg2"/>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3173" name="Rectangle 841"/>
                <p:cNvSpPr>
                  <a:spLocks noChangeArrowheads="1"/>
                </p:cNvSpPr>
                <p:nvPr/>
              </p:nvSpPr>
              <p:spPr bwMode="auto">
                <a:xfrm flipH="1">
                  <a:off x="4124" y="2878"/>
                  <a:ext cx="34" cy="34"/>
                </a:xfrm>
                <a:prstGeom prst="rect">
                  <a:avLst/>
                </a:prstGeom>
                <a:solidFill>
                  <a:schemeClr val="tx2"/>
                </a:solidFill>
                <a:ln w="12700">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sp>
            <p:nvSpPr>
              <p:cNvPr id="3168" name="Line 842"/>
              <p:cNvSpPr>
                <a:spLocks noChangeShapeType="1"/>
              </p:cNvSpPr>
              <p:nvPr/>
            </p:nvSpPr>
            <p:spPr bwMode="auto">
              <a:xfrm>
                <a:off x="1479" y="2678"/>
                <a:ext cx="0" cy="50"/>
              </a:xfrm>
              <a:prstGeom prst="line">
                <a:avLst/>
              </a:prstGeom>
              <a:noFill/>
              <a:ln w="19050">
                <a:solidFill>
                  <a:schemeClr val="bg2"/>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69" name="Line 843"/>
              <p:cNvSpPr>
                <a:spLocks noChangeShapeType="1"/>
              </p:cNvSpPr>
              <p:nvPr/>
            </p:nvSpPr>
            <p:spPr bwMode="auto">
              <a:xfrm flipV="1">
                <a:off x="1312" y="2677"/>
                <a:ext cx="194" cy="1"/>
              </a:xfrm>
              <a:prstGeom prst="line">
                <a:avLst/>
              </a:prstGeom>
              <a:noFill/>
              <a:ln w="19050">
                <a:solidFill>
                  <a:srgbClr val="8E3600"/>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70" name="Line 844"/>
              <p:cNvSpPr>
                <a:spLocks noChangeShapeType="1"/>
              </p:cNvSpPr>
              <p:nvPr/>
            </p:nvSpPr>
            <p:spPr bwMode="auto">
              <a:xfrm>
                <a:off x="1404" y="2612"/>
                <a:ext cx="0" cy="338"/>
              </a:xfrm>
              <a:prstGeom prst="line">
                <a:avLst/>
              </a:prstGeom>
              <a:noFill/>
              <a:ln w="38100">
                <a:solidFill>
                  <a:srgbClr val="8E3600"/>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71" name="Line 845"/>
              <p:cNvSpPr>
                <a:spLocks noChangeShapeType="1"/>
              </p:cNvSpPr>
              <p:nvPr/>
            </p:nvSpPr>
            <p:spPr bwMode="auto">
              <a:xfrm>
                <a:off x="1410" y="2632"/>
                <a:ext cx="41" cy="46"/>
              </a:xfrm>
              <a:prstGeom prst="line">
                <a:avLst/>
              </a:prstGeom>
              <a:noFill/>
              <a:ln w="19050">
                <a:solidFill>
                  <a:srgbClr val="8E3600"/>
                </a:solidFill>
                <a:round/>
                <a:headEnd/>
                <a:tailEnd/>
              </a:ln>
            </p:spPr>
            <p:txBody>
              <a:bodyPr/>
              <a:lstStyle/>
              <a:p>
                <a:pPr defTabSz="914400" fontAlgn="base">
                  <a:spcBef>
                    <a:spcPct val="0"/>
                  </a:spcBef>
                  <a:spcAft>
                    <a:spcPct val="0"/>
                  </a:spcAft>
                </a:pPr>
                <a:endParaRPr lang="en-US">
                  <a:solidFill>
                    <a:srgbClr val="000000"/>
                  </a:solidFill>
                </a:endParaRPr>
              </a:p>
            </p:txBody>
          </p:sp>
        </p:grpSp>
      </p:grpSp>
      <p:grpSp>
        <p:nvGrpSpPr>
          <p:cNvPr id="3108" name="Group 1701"/>
          <p:cNvGrpSpPr>
            <a:grpSpLocks/>
          </p:cNvGrpSpPr>
          <p:nvPr/>
        </p:nvGrpSpPr>
        <p:grpSpPr bwMode="auto">
          <a:xfrm>
            <a:off x="738188" y="5021263"/>
            <a:ext cx="1443037" cy="771525"/>
            <a:chOff x="617" y="2941"/>
            <a:chExt cx="909" cy="486"/>
          </a:xfrm>
        </p:grpSpPr>
        <p:sp>
          <p:nvSpPr>
            <p:cNvPr id="3163" name="Freeform 848"/>
            <p:cNvSpPr>
              <a:spLocks/>
            </p:cNvSpPr>
            <p:nvPr/>
          </p:nvSpPr>
          <p:spPr bwMode="auto">
            <a:xfrm>
              <a:off x="617" y="2941"/>
              <a:ext cx="909" cy="454"/>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rgbClr val="969696"/>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3164" name="Freeform 849"/>
            <p:cNvSpPr>
              <a:spLocks/>
            </p:cNvSpPr>
            <p:nvPr/>
          </p:nvSpPr>
          <p:spPr bwMode="auto">
            <a:xfrm>
              <a:off x="1070" y="2943"/>
              <a:ext cx="456" cy="484"/>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pic>
        <p:nvPicPr>
          <p:cNvPr id="3110" name="Picture 1625"/>
          <p:cNvPicPr>
            <a:picLocks noChangeAspect="1" noChangeArrowheads="1"/>
          </p:cNvPicPr>
          <p:nvPr/>
        </p:nvPicPr>
        <p:blipFill>
          <a:blip r:embed="rId6" cstate="print"/>
          <a:srcRect/>
          <a:stretch>
            <a:fillRect/>
          </a:stretch>
        </p:blipFill>
        <p:spPr bwMode="auto">
          <a:xfrm>
            <a:off x="3715202" y="2178732"/>
            <a:ext cx="800877" cy="650193"/>
          </a:xfrm>
          <a:prstGeom prst="rect">
            <a:avLst/>
          </a:prstGeom>
          <a:noFill/>
          <a:ln w="9525" algn="ctr">
            <a:noFill/>
            <a:miter lim="800000"/>
            <a:headEnd/>
            <a:tailEnd/>
          </a:ln>
        </p:spPr>
      </p:pic>
      <p:pic>
        <p:nvPicPr>
          <p:cNvPr id="3111" name="Picture 1668" descr="elcmeter"/>
          <p:cNvPicPr>
            <a:picLocks noChangeAspect="1" noChangeArrowheads="1"/>
          </p:cNvPicPr>
          <p:nvPr/>
        </p:nvPicPr>
        <p:blipFill>
          <a:blip r:embed="rId7" cstate="print"/>
          <a:srcRect/>
          <a:stretch>
            <a:fillRect/>
          </a:stretch>
        </p:blipFill>
        <p:spPr bwMode="auto">
          <a:xfrm>
            <a:off x="1490663" y="5554663"/>
            <a:ext cx="423862" cy="407987"/>
          </a:xfrm>
          <a:prstGeom prst="rect">
            <a:avLst/>
          </a:prstGeom>
          <a:noFill/>
          <a:ln w="9525">
            <a:noFill/>
            <a:miter lim="800000"/>
            <a:headEnd/>
            <a:tailEnd/>
          </a:ln>
        </p:spPr>
      </p:pic>
      <p:pic>
        <p:nvPicPr>
          <p:cNvPr id="3116" name="Picture 1704" descr="elcmeter"/>
          <p:cNvPicPr>
            <a:picLocks noChangeAspect="1" noChangeArrowheads="1"/>
          </p:cNvPicPr>
          <p:nvPr/>
        </p:nvPicPr>
        <p:blipFill>
          <a:blip r:embed="rId7" cstate="print"/>
          <a:srcRect/>
          <a:stretch>
            <a:fillRect/>
          </a:stretch>
        </p:blipFill>
        <p:spPr bwMode="auto">
          <a:xfrm>
            <a:off x="642938" y="5526088"/>
            <a:ext cx="423862" cy="407987"/>
          </a:xfrm>
          <a:prstGeom prst="rect">
            <a:avLst/>
          </a:prstGeom>
          <a:noFill/>
          <a:ln w="9525">
            <a:noFill/>
            <a:miter lim="800000"/>
            <a:headEnd/>
            <a:tailEnd/>
          </a:ln>
        </p:spPr>
      </p:pic>
      <p:sp>
        <p:nvSpPr>
          <p:cNvPr id="690" name="Content Placeholder 2"/>
          <p:cNvSpPr>
            <a:spLocks noGrp="1"/>
          </p:cNvSpPr>
          <p:nvPr>
            <p:ph idx="1"/>
          </p:nvPr>
        </p:nvSpPr>
        <p:spPr>
          <a:xfrm>
            <a:off x="5711484" y="1161043"/>
            <a:ext cx="3291840" cy="4761051"/>
          </a:xfrm>
        </p:spPr>
        <p:txBody>
          <a:bodyPr/>
          <a:lstStyle/>
          <a:p>
            <a:pPr marL="0" lvl="0" indent="0">
              <a:lnSpc>
                <a:spcPct val="100000"/>
              </a:lnSpc>
              <a:buNone/>
            </a:pPr>
            <a:r>
              <a:rPr lang="en-US" b="1" dirty="0" smtClean="0"/>
              <a:t>Node Functionality: </a:t>
            </a:r>
          </a:p>
          <a:p>
            <a:pPr marL="225425" lvl="1" indent="-225425">
              <a:lnSpc>
                <a:spcPct val="100000"/>
              </a:lnSpc>
              <a:buClr>
                <a:schemeClr val="folHlink"/>
              </a:buClr>
              <a:buBlip>
                <a:blip r:embed="rId8"/>
              </a:buBlip>
            </a:pPr>
            <a:r>
              <a:rPr lang="en-US" kern="1200" dirty="0">
                <a:ea typeface="+mn-ea"/>
                <a:cs typeface="+mn-cs"/>
              </a:rPr>
              <a:t>“Contract” for power it needs from the nodes supplying it</a:t>
            </a:r>
          </a:p>
          <a:p>
            <a:pPr marL="225425" lvl="1" indent="-225425">
              <a:lnSpc>
                <a:spcPct val="100000"/>
              </a:lnSpc>
              <a:buClr>
                <a:schemeClr val="folHlink"/>
              </a:buClr>
              <a:buBlip>
                <a:blip r:embed="rId8"/>
              </a:buBlip>
            </a:pPr>
            <a:r>
              <a:rPr lang="en-US" kern="1200" dirty="0">
                <a:ea typeface="+mn-ea"/>
                <a:cs typeface="+mn-cs"/>
              </a:rPr>
              <a:t>“Offer” power to the nodes it supplies</a:t>
            </a:r>
          </a:p>
          <a:p>
            <a:pPr marL="225425" lvl="1" indent="-225425">
              <a:lnSpc>
                <a:spcPct val="100000"/>
              </a:lnSpc>
              <a:buClr>
                <a:schemeClr val="folHlink"/>
              </a:buClr>
              <a:buBlip>
                <a:blip r:embed="rId8"/>
              </a:buBlip>
            </a:pPr>
            <a:r>
              <a:rPr lang="en-US" kern="1200" dirty="0" smtClean="0">
                <a:ea typeface="+mn-ea"/>
                <a:cs typeface="+mn-cs"/>
              </a:rPr>
              <a:t>Resolve price </a:t>
            </a:r>
            <a:r>
              <a:rPr lang="en-US" kern="1200" dirty="0">
                <a:ea typeface="+mn-ea"/>
                <a:cs typeface="+mn-cs"/>
              </a:rPr>
              <a:t>(or cost) &amp; quantity </a:t>
            </a:r>
            <a:r>
              <a:rPr lang="en-US" kern="1200" dirty="0" smtClean="0">
                <a:ea typeface="+mn-ea"/>
                <a:cs typeface="+mn-cs"/>
              </a:rPr>
              <a:t>through </a:t>
            </a:r>
            <a:r>
              <a:rPr lang="en-US" kern="1200" dirty="0">
                <a:ea typeface="+mn-ea"/>
                <a:cs typeface="+mn-cs"/>
              </a:rPr>
              <a:t>a price discovery process </a:t>
            </a:r>
            <a:endParaRPr lang="en-US" kern="1200" dirty="0" smtClean="0">
              <a:ea typeface="+mn-ea"/>
              <a:cs typeface="+mn-cs"/>
            </a:endParaRPr>
          </a:p>
          <a:p>
            <a:pPr marL="576263" lvl="1" indent="-238125">
              <a:lnSpc>
                <a:spcPct val="100000"/>
              </a:lnSpc>
              <a:spcBef>
                <a:spcPts val="1200"/>
              </a:spcBef>
            </a:pPr>
            <a:r>
              <a:rPr lang="en-US" sz="1800" dirty="0"/>
              <a:t>market clearing, for example </a:t>
            </a:r>
          </a:p>
          <a:p>
            <a:pPr marL="225425" lvl="1" indent="-225425">
              <a:lnSpc>
                <a:spcPct val="100000"/>
              </a:lnSpc>
              <a:buClr>
                <a:schemeClr val="folHlink"/>
              </a:buClr>
              <a:buBlip>
                <a:blip r:embed="rId8"/>
              </a:buBlip>
            </a:pPr>
            <a:r>
              <a:rPr lang="en-US" kern="1200" dirty="0">
                <a:ea typeface="+mn-ea"/>
                <a:cs typeface="+mn-cs"/>
              </a:rPr>
              <a:t>Implement internal </a:t>
            </a:r>
            <a:r>
              <a:rPr lang="en-US" kern="1200" dirty="0" smtClean="0">
                <a:ea typeface="+mn-ea"/>
                <a:cs typeface="+mn-cs"/>
              </a:rPr>
              <a:t>price- </a:t>
            </a:r>
            <a:r>
              <a:rPr lang="en-US" kern="1200" dirty="0">
                <a:ea typeface="+mn-ea"/>
                <a:cs typeface="+mn-cs"/>
              </a:rPr>
              <a:t>responsive controls</a:t>
            </a:r>
          </a:p>
          <a:p>
            <a:pPr>
              <a:lnSpc>
                <a:spcPct val="100000"/>
              </a:lnSpc>
            </a:pPr>
            <a:endParaRPr lang="en-US" dirty="0"/>
          </a:p>
        </p:txBody>
      </p:sp>
      <p:pic>
        <p:nvPicPr>
          <p:cNvPr id="691" name="Picture 1625"/>
          <p:cNvPicPr>
            <a:picLocks noChangeAspect="1" noChangeArrowheads="1"/>
          </p:cNvPicPr>
          <p:nvPr/>
        </p:nvPicPr>
        <p:blipFill>
          <a:blip r:embed="rId6" cstate="print"/>
          <a:srcRect/>
          <a:stretch>
            <a:fillRect/>
          </a:stretch>
        </p:blipFill>
        <p:spPr bwMode="auto">
          <a:xfrm>
            <a:off x="2983605" y="3155656"/>
            <a:ext cx="800877" cy="650193"/>
          </a:xfrm>
          <a:prstGeom prst="rect">
            <a:avLst/>
          </a:prstGeom>
          <a:noFill/>
          <a:ln w="9525" algn="ctr">
            <a:noFill/>
            <a:miter lim="800000"/>
            <a:headEnd/>
            <a:tailEnd/>
          </a:ln>
        </p:spPr>
      </p:pic>
      <p:pic>
        <p:nvPicPr>
          <p:cNvPr id="695" name="Picture 1625"/>
          <p:cNvPicPr>
            <a:picLocks noChangeAspect="1" noChangeArrowheads="1"/>
          </p:cNvPicPr>
          <p:nvPr/>
        </p:nvPicPr>
        <p:blipFill>
          <a:blip r:embed="rId6" cstate="print"/>
          <a:srcRect/>
          <a:stretch>
            <a:fillRect/>
          </a:stretch>
        </p:blipFill>
        <p:spPr bwMode="auto">
          <a:xfrm>
            <a:off x="4412496" y="3152860"/>
            <a:ext cx="800877" cy="650193"/>
          </a:xfrm>
          <a:prstGeom prst="rect">
            <a:avLst/>
          </a:prstGeom>
          <a:noFill/>
          <a:ln w="9525" algn="ctr">
            <a:noFill/>
            <a:miter lim="800000"/>
            <a:headEnd/>
            <a:tailEnd/>
          </a:ln>
        </p:spPr>
      </p:pic>
      <p:sp>
        <p:nvSpPr>
          <p:cNvPr id="2" name="Rectangle 1"/>
          <p:cNvSpPr/>
          <p:nvPr/>
        </p:nvSpPr>
        <p:spPr>
          <a:xfrm>
            <a:off x="315382" y="1084773"/>
            <a:ext cx="4944139" cy="830997"/>
          </a:xfrm>
          <a:prstGeom prst="rect">
            <a:avLst/>
          </a:prstGeom>
        </p:spPr>
        <p:txBody>
          <a:bodyPr wrap="square">
            <a:spAutoFit/>
          </a:bodyPr>
          <a:lstStyle/>
          <a:p>
            <a:pPr defTabSz="914400" eaLnBrk="0" fontAlgn="base" hangingPunct="0">
              <a:spcBef>
                <a:spcPct val="30000"/>
              </a:spcBef>
              <a:spcAft>
                <a:spcPct val="0"/>
              </a:spcAft>
              <a:buClr>
                <a:srgbClr val="EAEAEA"/>
              </a:buClr>
            </a:pPr>
            <a:r>
              <a:rPr lang="en-US" sz="2400" b="1" dirty="0">
                <a:solidFill>
                  <a:srgbClr val="000000"/>
                </a:solidFill>
              </a:rPr>
              <a:t>Node:</a:t>
            </a:r>
            <a:r>
              <a:rPr lang="en-US" sz="2400" dirty="0">
                <a:solidFill>
                  <a:srgbClr val="000000"/>
                </a:solidFill>
              </a:rPr>
              <a:t>  point in the grid where flow of power needs to be managed</a:t>
            </a:r>
          </a:p>
        </p:txBody>
      </p:sp>
      <p:pic>
        <p:nvPicPr>
          <p:cNvPr id="697" name="Picture 1625"/>
          <p:cNvPicPr>
            <a:picLocks noChangeAspect="1" noChangeArrowheads="1"/>
          </p:cNvPicPr>
          <p:nvPr/>
        </p:nvPicPr>
        <p:blipFill>
          <a:blip r:embed="rId6" cstate="print"/>
          <a:srcRect/>
          <a:stretch>
            <a:fillRect/>
          </a:stretch>
        </p:blipFill>
        <p:spPr bwMode="auto">
          <a:xfrm>
            <a:off x="4411318" y="4165022"/>
            <a:ext cx="800877" cy="650193"/>
          </a:xfrm>
          <a:prstGeom prst="rect">
            <a:avLst/>
          </a:prstGeom>
          <a:noFill/>
          <a:ln w="9525" algn="ctr">
            <a:noFill/>
            <a:miter lim="800000"/>
            <a:headEnd/>
            <a:tailEnd/>
          </a:ln>
        </p:spPr>
      </p:pic>
      <p:grpSp>
        <p:nvGrpSpPr>
          <p:cNvPr id="699" name="Group 698"/>
          <p:cNvGrpSpPr/>
          <p:nvPr/>
        </p:nvGrpSpPr>
        <p:grpSpPr>
          <a:xfrm>
            <a:off x="3825790" y="5898699"/>
            <a:ext cx="1741487" cy="862013"/>
            <a:chOff x="569913" y="5873750"/>
            <a:chExt cx="1741487" cy="862013"/>
          </a:xfrm>
        </p:grpSpPr>
        <p:sp>
          <p:nvSpPr>
            <p:cNvPr id="700" name="Line 1772"/>
            <p:cNvSpPr>
              <a:spLocks noChangeShapeType="1"/>
            </p:cNvSpPr>
            <p:nvPr/>
          </p:nvSpPr>
          <p:spPr bwMode="auto">
            <a:xfrm flipV="1">
              <a:off x="744538" y="6103938"/>
              <a:ext cx="1476375" cy="0"/>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grpSp>
          <p:nvGrpSpPr>
            <p:cNvPr id="701" name="Group 1773"/>
            <p:cNvGrpSpPr>
              <a:grpSpLocks/>
            </p:cNvGrpSpPr>
            <p:nvPr/>
          </p:nvGrpSpPr>
          <p:grpSpPr bwMode="auto">
            <a:xfrm>
              <a:off x="569913" y="6324600"/>
              <a:ext cx="1741487" cy="411163"/>
              <a:chOff x="4064" y="3685"/>
              <a:chExt cx="1097" cy="259"/>
            </a:xfrm>
          </p:grpSpPr>
          <p:grpSp>
            <p:nvGrpSpPr>
              <p:cNvPr id="709" name="Group 1774"/>
              <p:cNvGrpSpPr>
                <a:grpSpLocks/>
              </p:cNvGrpSpPr>
              <p:nvPr/>
            </p:nvGrpSpPr>
            <p:grpSpPr bwMode="auto">
              <a:xfrm>
                <a:off x="4735" y="3740"/>
                <a:ext cx="249" cy="192"/>
                <a:chOff x="4735" y="3740"/>
                <a:chExt cx="249" cy="192"/>
              </a:xfrm>
            </p:grpSpPr>
            <p:sp>
              <p:nvSpPr>
                <p:cNvPr id="724" name="AutoShape 1775"/>
                <p:cNvSpPr>
                  <a:spLocks noChangeArrowheads="1"/>
                </p:cNvSpPr>
                <p:nvPr/>
              </p:nvSpPr>
              <p:spPr bwMode="auto">
                <a:xfrm>
                  <a:off x="4735" y="3740"/>
                  <a:ext cx="249" cy="192"/>
                </a:xfrm>
                <a:prstGeom prst="cube">
                  <a:avLst>
                    <a:gd name="adj" fmla="val 25000"/>
                  </a:avLst>
                </a:prstGeom>
                <a:solidFill>
                  <a:schemeClr val="bg2"/>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725" name="Line 1776"/>
                <p:cNvSpPr>
                  <a:spLocks noChangeShapeType="1"/>
                </p:cNvSpPr>
                <p:nvPr/>
              </p:nvSpPr>
              <p:spPr bwMode="auto">
                <a:xfrm>
                  <a:off x="4762" y="3815"/>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26" name="Line 1777"/>
                <p:cNvSpPr>
                  <a:spLocks noChangeShapeType="1"/>
                </p:cNvSpPr>
                <p:nvPr/>
              </p:nvSpPr>
              <p:spPr bwMode="auto">
                <a:xfrm>
                  <a:off x="4761" y="3833"/>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27" name="Line 1778"/>
                <p:cNvSpPr>
                  <a:spLocks noChangeShapeType="1"/>
                </p:cNvSpPr>
                <p:nvPr/>
              </p:nvSpPr>
              <p:spPr bwMode="auto">
                <a:xfrm>
                  <a:off x="4760" y="3851"/>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28" name="Line 1779"/>
                <p:cNvSpPr>
                  <a:spLocks noChangeShapeType="1"/>
                </p:cNvSpPr>
                <p:nvPr/>
              </p:nvSpPr>
              <p:spPr bwMode="auto">
                <a:xfrm>
                  <a:off x="4759" y="3869"/>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29" name="Line 1780"/>
                <p:cNvSpPr>
                  <a:spLocks noChangeShapeType="1"/>
                </p:cNvSpPr>
                <p:nvPr/>
              </p:nvSpPr>
              <p:spPr bwMode="auto">
                <a:xfrm>
                  <a:off x="4758" y="3887"/>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0" name="Line 1781"/>
                <p:cNvSpPr>
                  <a:spLocks noChangeShapeType="1"/>
                </p:cNvSpPr>
                <p:nvPr/>
              </p:nvSpPr>
              <p:spPr bwMode="auto">
                <a:xfrm>
                  <a:off x="4757" y="3905"/>
                  <a:ext cx="149" cy="0"/>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1" name="Line 1782"/>
                <p:cNvSpPr>
                  <a:spLocks noChangeShapeType="1"/>
                </p:cNvSpPr>
                <p:nvPr/>
              </p:nvSpPr>
              <p:spPr bwMode="auto">
                <a:xfrm flipV="1">
                  <a:off x="4945" y="3775"/>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2" name="Line 1783"/>
                <p:cNvSpPr>
                  <a:spLocks noChangeShapeType="1"/>
                </p:cNvSpPr>
                <p:nvPr/>
              </p:nvSpPr>
              <p:spPr bwMode="auto">
                <a:xfrm flipV="1">
                  <a:off x="4945" y="3796"/>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3" name="Line 1784"/>
                <p:cNvSpPr>
                  <a:spLocks noChangeShapeType="1"/>
                </p:cNvSpPr>
                <p:nvPr/>
              </p:nvSpPr>
              <p:spPr bwMode="auto">
                <a:xfrm flipV="1">
                  <a:off x="4945" y="3819"/>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4" name="Line 1785"/>
                <p:cNvSpPr>
                  <a:spLocks noChangeShapeType="1"/>
                </p:cNvSpPr>
                <p:nvPr/>
              </p:nvSpPr>
              <p:spPr bwMode="auto">
                <a:xfrm flipV="1">
                  <a:off x="4945" y="3842"/>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sp>
              <p:nvSpPr>
                <p:cNvPr id="735" name="Line 1786"/>
                <p:cNvSpPr>
                  <a:spLocks noChangeShapeType="1"/>
                </p:cNvSpPr>
                <p:nvPr/>
              </p:nvSpPr>
              <p:spPr bwMode="auto">
                <a:xfrm flipV="1">
                  <a:off x="4945" y="3865"/>
                  <a:ext cx="27" cy="27"/>
                </a:xfrm>
                <a:prstGeom prst="line">
                  <a:avLst/>
                </a:prstGeom>
                <a:noFill/>
                <a:ln w="9525">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grpSp>
          <p:grpSp>
            <p:nvGrpSpPr>
              <p:cNvPr id="710" name="Group 1787"/>
              <p:cNvGrpSpPr>
                <a:grpSpLocks/>
              </p:cNvGrpSpPr>
              <p:nvPr/>
            </p:nvGrpSpPr>
            <p:grpSpPr bwMode="auto">
              <a:xfrm>
                <a:off x="4064" y="3685"/>
                <a:ext cx="179" cy="259"/>
                <a:chOff x="3936" y="2352"/>
                <a:chExt cx="816" cy="1344"/>
              </a:xfrm>
            </p:grpSpPr>
            <p:sp>
              <p:nvSpPr>
                <p:cNvPr id="718" name="Rectangle 1788"/>
                <p:cNvSpPr>
                  <a:spLocks noChangeArrowheads="1"/>
                </p:cNvSpPr>
                <p:nvPr/>
              </p:nvSpPr>
              <p:spPr bwMode="auto">
                <a:xfrm>
                  <a:off x="3936" y="2544"/>
                  <a:ext cx="576" cy="1152"/>
                </a:xfrm>
                <a:prstGeom prst="rect">
                  <a:avLst/>
                </a:prstGeom>
                <a:solidFill>
                  <a:schemeClr val="bg1"/>
                </a:solidFill>
                <a:ln w="9525">
                  <a:solidFill>
                    <a:schemeClr val="tx1"/>
                  </a:solidFill>
                  <a:miter lim="800000"/>
                  <a:headEnd/>
                  <a:tailEnd/>
                </a:ln>
              </p:spPr>
              <p:txBody>
                <a:bodyPr wrap="none" anchor="ctr">
                  <a:spAutoFit/>
                </a:bodyPr>
                <a:lstStyle/>
                <a:p>
                  <a:pPr defTabSz="914400" fontAlgn="base">
                    <a:spcBef>
                      <a:spcPct val="0"/>
                    </a:spcBef>
                    <a:spcAft>
                      <a:spcPct val="0"/>
                    </a:spcAft>
                  </a:pPr>
                  <a:endParaRPr lang="en-US">
                    <a:solidFill>
                      <a:srgbClr val="000000"/>
                    </a:solidFill>
                  </a:endParaRPr>
                </a:p>
              </p:txBody>
            </p:sp>
            <p:sp>
              <p:nvSpPr>
                <p:cNvPr id="719" name="Line 1789"/>
                <p:cNvSpPr>
                  <a:spLocks noChangeShapeType="1"/>
                </p:cNvSpPr>
                <p:nvPr/>
              </p:nvSpPr>
              <p:spPr bwMode="auto">
                <a:xfrm>
                  <a:off x="3936" y="2928"/>
                  <a:ext cx="576" cy="0"/>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720" name="Line 1790"/>
                <p:cNvSpPr>
                  <a:spLocks noChangeShapeType="1"/>
                </p:cNvSpPr>
                <p:nvPr/>
              </p:nvSpPr>
              <p:spPr bwMode="auto">
                <a:xfrm>
                  <a:off x="4464" y="2640"/>
                  <a:ext cx="0" cy="192"/>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721" name="Line 1791"/>
                <p:cNvSpPr>
                  <a:spLocks noChangeShapeType="1"/>
                </p:cNvSpPr>
                <p:nvPr/>
              </p:nvSpPr>
              <p:spPr bwMode="auto">
                <a:xfrm>
                  <a:off x="4464" y="3072"/>
                  <a:ext cx="0" cy="192"/>
                </a:xfrm>
                <a:prstGeom prst="line">
                  <a:avLst/>
                </a:prstGeom>
                <a:noFill/>
                <a:ln w="9525">
                  <a:solidFill>
                    <a:schemeClr val="tx1"/>
                  </a:solidFill>
                  <a:round/>
                  <a:headEnd/>
                  <a:tailEnd/>
                </a:ln>
              </p:spPr>
              <p:txBody>
                <a:bodyPr wrap="none">
                  <a:spAutoFit/>
                </a:bodyPr>
                <a:lstStyle/>
                <a:p>
                  <a:pPr defTabSz="914400" fontAlgn="base">
                    <a:spcBef>
                      <a:spcPct val="0"/>
                    </a:spcBef>
                    <a:spcAft>
                      <a:spcPct val="0"/>
                    </a:spcAft>
                  </a:pPr>
                  <a:endParaRPr lang="en-US">
                    <a:solidFill>
                      <a:srgbClr val="000000"/>
                    </a:solidFill>
                  </a:endParaRPr>
                </a:p>
              </p:txBody>
            </p:sp>
            <p:sp>
              <p:nvSpPr>
                <p:cNvPr id="722" name="AutoShape 1792"/>
                <p:cNvSpPr>
                  <a:spLocks noChangeArrowheads="1"/>
                </p:cNvSpPr>
                <p:nvPr/>
              </p:nvSpPr>
              <p:spPr bwMode="auto">
                <a:xfrm>
                  <a:off x="3936" y="2352"/>
                  <a:ext cx="816" cy="192"/>
                </a:xfrm>
                <a:prstGeom prst="parallelogram">
                  <a:avLst>
                    <a:gd name="adj" fmla="val 132084"/>
                  </a:avLst>
                </a:prstGeom>
                <a:solidFill>
                  <a:schemeClr val="bg1"/>
                </a:solidFill>
                <a:ln w="9525">
                  <a:solidFill>
                    <a:schemeClr val="tx1"/>
                  </a:solidFill>
                  <a:miter lim="800000"/>
                  <a:headEnd/>
                  <a:tailEnd/>
                </a:ln>
              </p:spPr>
              <p:txBody>
                <a:bodyPr anchor="ctr">
                  <a:spAutoFit/>
                </a:bodyPr>
                <a:lstStyle/>
                <a:p>
                  <a:pPr defTabSz="914400" fontAlgn="base">
                    <a:spcBef>
                      <a:spcPct val="0"/>
                    </a:spcBef>
                    <a:spcAft>
                      <a:spcPct val="0"/>
                    </a:spcAft>
                  </a:pPr>
                  <a:endParaRPr lang="en-US">
                    <a:solidFill>
                      <a:srgbClr val="000000"/>
                    </a:solidFill>
                  </a:endParaRPr>
                </a:p>
              </p:txBody>
            </p:sp>
            <p:sp>
              <p:nvSpPr>
                <p:cNvPr id="723" name="AutoShape 1793"/>
                <p:cNvSpPr>
                  <a:spLocks noChangeArrowheads="1"/>
                </p:cNvSpPr>
                <p:nvPr/>
              </p:nvSpPr>
              <p:spPr bwMode="auto">
                <a:xfrm rot="16200000" flipV="1">
                  <a:off x="3960" y="2904"/>
                  <a:ext cx="1344" cy="240"/>
                </a:xfrm>
                <a:prstGeom prst="parallelogram">
                  <a:avLst>
                    <a:gd name="adj" fmla="val 80370"/>
                  </a:avLst>
                </a:prstGeom>
                <a:solidFill>
                  <a:schemeClr val="bg1"/>
                </a:solidFill>
                <a:ln w="9525">
                  <a:solidFill>
                    <a:schemeClr val="tx1"/>
                  </a:solidFill>
                  <a:miter lim="800000"/>
                  <a:headEnd/>
                  <a:tailEnd/>
                </a:ln>
              </p:spPr>
              <p:txBody>
                <a:bodyPr anchor="ctr">
                  <a:spAutoFit/>
                </a:bodyPr>
                <a:lstStyle/>
                <a:p>
                  <a:pPr defTabSz="914400" fontAlgn="base">
                    <a:spcBef>
                      <a:spcPct val="0"/>
                    </a:spcBef>
                    <a:spcAft>
                      <a:spcPct val="0"/>
                    </a:spcAft>
                  </a:pPr>
                  <a:endParaRPr lang="en-US">
                    <a:solidFill>
                      <a:srgbClr val="000000"/>
                    </a:solidFill>
                  </a:endParaRPr>
                </a:p>
              </p:txBody>
            </p:sp>
          </p:grpSp>
          <p:sp>
            <p:nvSpPr>
              <p:cNvPr id="711" name="AutoShape 1794"/>
              <p:cNvSpPr>
                <a:spLocks noChangeArrowheads="1"/>
              </p:cNvSpPr>
              <p:nvPr/>
            </p:nvSpPr>
            <p:spPr bwMode="auto">
              <a:xfrm>
                <a:off x="5053" y="3708"/>
                <a:ext cx="108" cy="228"/>
              </a:xfrm>
              <a:prstGeom prst="can">
                <a:avLst>
                  <a:gd name="adj" fmla="val 29634"/>
                </a:avLst>
              </a:prstGeom>
              <a:solidFill>
                <a:schemeClr val="bg1"/>
              </a:solidFill>
              <a:ln w="9525">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endParaRPr>
              </a:p>
            </p:txBody>
          </p:sp>
          <p:grpSp>
            <p:nvGrpSpPr>
              <p:cNvPr id="712" name="Group 1795"/>
              <p:cNvGrpSpPr>
                <a:grpSpLocks/>
              </p:cNvGrpSpPr>
              <p:nvPr/>
            </p:nvGrpSpPr>
            <p:grpSpPr bwMode="auto">
              <a:xfrm>
                <a:off x="4507" y="3743"/>
                <a:ext cx="171" cy="192"/>
                <a:chOff x="4507" y="3743"/>
                <a:chExt cx="171" cy="192"/>
              </a:xfrm>
            </p:grpSpPr>
            <p:sp>
              <p:nvSpPr>
                <p:cNvPr id="716" name="AutoShape 1796"/>
                <p:cNvSpPr>
                  <a:spLocks noChangeArrowheads="1"/>
                </p:cNvSpPr>
                <p:nvPr/>
              </p:nvSpPr>
              <p:spPr bwMode="auto">
                <a:xfrm>
                  <a:off x="4507" y="3743"/>
                  <a:ext cx="171" cy="192"/>
                </a:xfrm>
                <a:prstGeom prst="cube">
                  <a:avLst>
                    <a:gd name="adj" fmla="val 25000"/>
                  </a:avLst>
                </a:prstGeom>
                <a:solidFill>
                  <a:schemeClr val="bg1"/>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717" name="Rectangle 1797"/>
                <p:cNvSpPr>
                  <a:spLocks noChangeArrowheads="1"/>
                </p:cNvSpPr>
                <p:nvPr/>
              </p:nvSpPr>
              <p:spPr bwMode="auto">
                <a:xfrm>
                  <a:off x="4533" y="3810"/>
                  <a:ext cx="77" cy="77"/>
                </a:xfrm>
                <a:prstGeom prst="rect">
                  <a:avLst/>
                </a:prstGeom>
                <a:solidFill>
                  <a:schemeClr val="bg1"/>
                </a:solidFill>
                <a:ln w="6350">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nvGrpSpPr>
              <p:cNvPr id="713" name="Group 1798"/>
              <p:cNvGrpSpPr>
                <a:grpSpLocks/>
              </p:cNvGrpSpPr>
              <p:nvPr/>
            </p:nvGrpSpPr>
            <p:grpSpPr bwMode="auto">
              <a:xfrm>
                <a:off x="4281" y="3745"/>
                <a:ext cx="189" cy="193"/>
                <a:chOff x="4299" y="3745"/>
                <a:chExt cx="178" cy="193"/>
              </a:xfrm>
            </p:grpSpPr>
            <p:sp>
              <p:nvSpPr>
                <p:cNvPr id="714" name="AutoShape 1799"/>
                <p:cNvSpPr>
                  <a:spLocks noChangeArrowheads="1"/>
                </p:cNvSpPr>
                <p:nvPr/>
              </p:nvSpPr>
              <p:spPr bwMode="auto">
                <a:xfrm>
                  <a:off x="4299" y="3745"/>
                  <a:ext cx="178" cy="193"/>
                </a:xfrm>
                <a:prstGeom prst="cube">
                  <a:avLst>
                    <a:gd name="adj" fmla="val 30556"/>
                  </a:avLst>
                </a:prstGeom>
                <a:solidFill>
                  <a:schemeClr val="bg1"/>
                </a:solidFill>
                <a:ln w="9525">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sp>
              <p:nvSpPr>
                <p:cNvPr id="715" name="AutoShape 1800"/>
                <p:cNvSpPr>
                  <a:spLocks noChangeArrowheads="1"/>
                </p:cNvSpPr>
                <p:nvPr/>
              </p:nvSpPr>
              <p:spPr bwMode="auto">
                <a:xfrm>
                  <a:off x="4338" y="3757"/>
                  <a:ext cx="104" cy="27"/>
                </a:xfrm>
                <a:prstGeom prst="parallelogram">
                  <a:avLst>
                    <a:gd name="adj" fmla="val 102449"/>
                  </a:avLst>
                </a:prstGeom>
                <a:solidFill>
                  <a:schemeClr val="bg1"/>
                </a:solidFill>
                <a:ln w="6350">
                  <a:solidFill>
                    <a:schemeClr val="tx1"/>
                  </a:solidFill>
                  <a:miter lim="800000"/>
                  <a:headEnd/>
                  <a:tailEnd/>
                </a:ln>
              </p:spPr>
              <p:txBody>
                <a:bodyPr wrap="none" anchor="ctr"/>
                <a:lstStyle/>
                <a:p>
                  <a:pPr defTabSz="914400" fontAlgn="base">
                    <a:spcBef>
                      <a:spcPct val="0"/>
                    </a:spcBef>
                    <a:spcAft>
                      <a:spcPct val="0"/>
                    </a:spcAft>
                  </a:pPr>
                  <a:endParaRPr lang="en-US">
                    <a:solidFill>
                      <a:srgbClr val="000000"/>
                    </a:solidFill>
                  </a:endParaRPr>
                </a:p>
              </p:txBody>
            </p:sp>
          </p:grpSp>
        </p:grpSp>
        <p:grpSp>
          <p:nvGrpSpPr>
            <p:cNvPr id="702" name="Group 1801"/>
            <p:cNvGrpSpPr>
              <a:grpSpLocks/>
            </p:cNvGrpSpPr>
            <p:nvPr/>
          </p:nvGrpSpPr>
          <p:grpSpPr bwMode="auto">
            <a:xfrm>
              <a:off x="739775" y="5873750"/>
              <a:ext cx="1481138" cy="512763"/>
              <a:chOff x="4171" y="3401"/>
              <a:chExt cx="933" cy="323"/>
            </a:xfrm>
          </p:grpSpPr>
          <p:sp>
            <p:nvSpPr>
              <p:cNvPr id="703" name="Line 1802"/>
              <p:cNvSpPr>
                <a:spLocks noChangeShapeType="1"/>
              </p:cNvSpPr>
              <p:nvPr/>
            </p:nvSpPr>
            <p:spPr bwMode="auto">
              <a:xfrm flipV="1">
                <a:off x="4651" y="3401"/>
                <a:ext cx="0" cy="144"/>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704" name="Line 1803"/>
              <p:cNvSpPr>
                <a:spLocks noChangeShapeType="1"/>
              </p:cNvSpPr>
              <p:nvPr/>
            </p:nvSpPr>
            <p:spPr bwMode="auto">
              <a:xfrm flipH="1" flipV="1">
                <a:off x="4171" y="3545"/>
                <a:ext cx="1" cy="128"/>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705" name="Line 1804"/>
              <p:cNvSpPr>
                <a:spLocks noChangeShapeType="1"/>
              </p:cNvSpPr>
              <p:nvPr/>
            </p:nvSpPr>
            <p:spPr bwMode="auto">
              <a:xfrm flipH="1" flipV="1">
                <a:off x="4600" y="3546"/>
                <a:ext cx="0" cy="176"/>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706" name="Line 1805"/>
              <p:cNvSpPr>
                <a:spLocks noChangeShapeType="1"/>
              </p:cNvSpPr>
              <p:nvPr/>
            </p:nvSpPr>
            <p:spPr bwMode="auto">
              <a:xfrm flipH="1" flipV="1">
                <a:off x="5104" y="3546"/>
                <a:ext cx="0" cy="145"/>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707" name="Line 1806"/>
              <p:cNvSpPr>
                <a:spLocks noChangeShapeType="1"/>
              </p:cNvSpPr>
              <p:nvPr/>
            </p:nvSpPr>
            <p:spPr bwMode="auto">
              <a:xfrm flipV="1">
                <a:off x="4397" y="3546"/>
                <a:ext cx="0" cy="177"/>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sp>
            <p:nvSpPr>
              <p:cNvPr id="708" name="Line 1807"/>
              <p:cNvSpPr>
                <a:spLocks noChangeShapeType="1"/>
              </p:cNvSpPr>
              <p:nvPr/>
            </p:nvSpPr>
            <p:spPr bwMode="auto">
              <a:xfrm flipV="1">
                <a:off x="4864" y="3546"/>
                <a:ext cx="0" cy="178"/>
              </a:xfrm>
              <a:prstGeom prst="line">
                <a:avLst/>
              </a:prstGeom>
              <a:noFill/>
              <a:ln w="19050">
                <a:solidFill>
                  <a:schemeClr val="tx1"/>
                </a:solidFill>
                <a:round/>
                <a:headEnd/>
                <a:tailEnd/>
              </a:ln>
            </p:spPr>
            <p:txBody>
              <a:bodyPr>
                <a:spAutoFit/>
              </a:bodyPr>
              <a:lstStyle/>
              <a:p>
                <a:pPr defTabSz="914400" fontAlgn="base">
                  <a:spcBef>
                    <a:spcPct val="0"/>
                  </a:spcBef>
                  <a:spcAft>
                    <a:spcPct val="0"/>
                  </a:spcAft>
                </a:pPr>
                <a:endParaRPr lang="en-US">
                  <a:solidFill>
                    <a:srgbClr val="000000"/>
                  </a:solidFill>
                </a:endParaRPr>
              </a:p>
            </p:txBody>
          </p:sp>
        </p:grpSp>
      </p:grpSp>
      <p:pic>
        <p:nvPicPr>
          <p:cNvPr id="685" name="Picture 1668" descr="elcmeter"/>
          <p:cNvPicPr>
            <a:picLocks noChangeAspect="1" noChangeArrowheads="1"/>
          </p:cNvPicPr>
          <p:nvPr/>
        </p:nvPicPr>
        <p:blipFill>
          <a:blip r:embed="rId7" cstate="print"/>
          <a:srcRect/>
          <a:stretch>
            <a:fillRect/>
          </a:stretch>
        </p:blipFill>
        <p:spPr bwMode="auto">
          <a:xfrm>
            <a:off x="4549692" y="5592204"/>
            <a:ext cx="423862" cy="407987"/>
          </a:xfrm>
          <a:prstGeom prst="rect">
            <a:avLst/>
          </a:prstGeom>
          <a:noFill/>
          <a:ln w="9525">
            <a:noFill/>
            <a:miter lim="800000"/>
            <a:headEnd/>
            <a:tailEnd/>
          </a:ln>
        </p:spPr>
      </p:pic>
      <p:cxnSp>
        <p:nvCxnSpPr>
          <p:cNvPr id="748" name="Curved Connector 747"/>
          <p:cNvCxnSpPr>
            <a:stCxn id="695" idx="2"/>
            <a:endCxn id="697" idx="0"/>
          </p:cNvCxnSpPr>
          <p:nvPr/>
        </p:nvCxnSpPr>
        <p:spPr bwMode="auto">
          <a:xfrm rot="5400000">
            <a:off x="4631362" y="3983448"/>
            <a:ext cx="361969" cy="1178"/>
          </a:xfrm>
          <a:prstGeom prst="curvedConnector3">
            <a:avLst>
              <a:gd name="adj1" fmla="val 50000"/>
            </a:avLst>
          </a:prstGeom>
          <a:solidFill>
            <a:schemeClr val="accent1"/>
          </a:solidFill>
          <a:ln w="25400" cap="flat" cmpd="sng" algn="ctr">
            <a:solidFill>
              <a:schemeClr val="tx1"/>
            </a:solidFill>
            <a:prstDash val="solid"/>
            <a:round/>
            <a:headEnd type="triangle" w="med" len="med"/>
            <a:tailEnd type="triangle"/>
          </a:ln>
          <a:effectLst/>
        </p:spPr>
      </p:cxnSp>
      <p:cxnSp>
        <p:nvCxnSpPr>
          <p:cNvPr id="752" name="Curved Connector 751"/>
          <p:cNvCxnSpPr>
            <a:stCxn id="691" idx="2"/>
            <a:endCxn id="784" idx="0"/>
          </p:cNvCxnSpPr>
          <p:nvPr/>
        </p:nvCxnSpPr>
        <p:spPr bwMode="auto">
          <a:xfrm rot="16200000" flipH="1">
            <a:off x="3221116" y="3968776"/>
            <a:ext cx="325856" cy="1"/>
          </a:xfrm>
          <a:prstGeom prst="curvedConnector3">
            <a:avLst>
              <a:gd name="adj1" fmla="val 50000"/>
            </a:avLst>
          </a:prstGeom>
          <a:solidFill>
            <a:schemeClr val="accent1"/>
          </a:solidFill>
          <a:ln w="25400" cap="flat" cmpd="sng" algn="ctr">
            <a:solidFill>
              <a:schemeClr val="bg1">
                <a:lumMod val="65000"/>
              </a:schemeClr>
            </a:solidFill>
            <a:prstDash val="solid"/>
            <a:round/>
            <a:headEnd type="triangle" w="med" len="med"/>
            <a:tailEnd type="triangle"/>
          </a:ln>
          <a:effectLst/>
        </p:spPr>
      </p:cxnSp>
      <p:cxnSp>
        <p:nvCxnSpPr>
          <p:cNvPr id="755" name="Curved Connector 754"/>
          <p:cNvCxnSpPr>
            <a:stCxn id="3110" idx="1"/>
            <a:endCxn id="691" idx="0"/>
          </p:cNvCxnSpPr>
          <p:nvPr/>
        </p:nvCxnSpPr>
        <p:spPr bwMode="auto">
          <a:xfrm rot="10800000" flipV="1">
            <a:off x="3384044" y="2503828"/>
            <a:ext cx="331158" cy="651827"/>
          </a:xfrm>
          <a:prstGeom prst="curvedConnector2">
            <a:avLst/>
          </a:prstGeom>
          <a:solidFill>
            <a:schemeClr val="accent1"/>
          </a:solidFill>
          <a:ln w="25400" cap="flat" cmpd="sng" algn="ctr">
            <a:solidFill>
              <a:schemeClr val="tx1"/>
            </a:solidFill>
            <a:prstDash val="solid"/>
            <a:round/>
            <a:headEnd type="triangle" w="med" len="med"/>
            <a:tailEnd type="triangle"/>
          </a:ln>
          <a:effectLst/>
        </p:spPr>
      </p:cxnSp>
      <p:cxnSp>
        <p:nvCxnSpPr>
          <p:cNvPr id="758" name="Curved Connector 757"/>
          <p:cNvCxnSpPr>
            <a:stCxn id="3110" idx="3"/>
            <a:endCxn id="695" idx="0"/>
          </p:cNvCxnSpPr>
          <p:nvPr/>
        </p:nvCxnSpPr>
        <p:spPr bwMode="auto">
          <a:xfrm>
            <a:off x="4516079" y="2503829"/>
            <a:ext cx="296856" cy="649031"/>
          </a:xfrm>
          <a:prstGeom prst="curvedConnector2">
            <a:avLst/>
          </a:prstGeom>
          <a:solidFill>
            <a:schemeClr val="accent1"/>
          </a:solidFill>
          <a:ln w="25400" cap="flat" cmpd="sng" algn="ctr">
            <a:solidFill>
              <a:schemeClr val="tx1"/>
            </a:solidFill>
            <a:prstDash val="solid"/>
            <a:round/>
            <a:headEnd type="triangle" w="med" len="med"/>
            <a:tailEnd type="triangle"/>
          </a:ln>
          <a:effectLst/>
        </p:spPr>
      </p:cxnSp>
      <p:pic>
        <p:nvPicPr>
          <p:cNvPr id="761" name="Picture 1668" descr="elcmeter"/>
          <p:cNvPicPr>
            <a:picLocks noChangeAspect="1" noChangeArrowheads="1"/>
          </p:cNvPicPr>
          <p:nvPr/>
        </p:nvPicPr>
        <p:blipFill>
          <a:blip r:embed="rId7" cstate="print"/>
          <a:srcRect/>
          <a:stretch>
            <a:fillRect/>
          </a:stretch>
        </p:blipFill>
        <p:spPr bwMode="auto">
          <a:xfrm>
            <a:off x="3644301" y="5617576"/>
            <a:ext cx="423862" cy="407987"/>
          </a:xfrm>
          <a:prstGeom prst="rect">
            <a:avLst/>
          </a:prstGeom>
          <a:noFill/>
          <a:ln w="9525">
            <a:noFill/>
            <a:miter lim="800000"/>
            <a:headEnd/>
            <a:tailEnd/>
          </a:ln>
        </p:spPr>
      </p:pic>
      <p:cxnSp>
        <p:nvCxnSpPr>
          <p:cNvPr id="27" name="Straight Arrow Connector 26"/>
          <p:cNvCxnSpPr>
            <a:stCxn id="697" idx="2"/>
            <a:endCxn id="685" idx="0"/>
          </p:cNvCxnSpPr>
          <p:nvPr/>
        </p:nvCxnSpPr>
        <p:spPr bwMode="auto">
          <a:xfrm flipH="1">
            <a:off x="4761623" y="4815215"/>
            <a:ext cx="50134" cy="776989"/>
          </a:xfrm>
          <a:prstGeom prst="straightConnector1">
            <a:avLst/>
          </a:prstGeom>
          <a:solidFill>
            <a:schemeClr val="accent1"/>
          </a:solidFill>
          <a:ln w="25400" cap="flat" cmpd="sng" algn="ctr">
            <a:solidFill>
              <a:schemeClr val="tx1"/>
            </a:solidFill>
            <a:prstDash val="solid"/>
            <a:round/>
            <a:headEnd type="triangle" w="med" len="med"/>
            <a:tailEnd type="triangle"/>
          </a:ln>
          <a:effectLst/>
        </p:spPr>
      </p:cxnSp>
      <p:cxnSp>
        <p:nvCxnSpPr>
          <p:cNvPr id="771" name="Straight Arrow Connector 770"/>
          <p:cNvCxnSpPr>
            <a:endCxn id="761" idx="0"/>
          </p:cNvCxnSpPr>
          <p:nvPr/>
        </p:nvCxnSpPr>
        <p:spPr bwMode="auto">
          <a:xfrm flipH="1">
            <a:off x="3856232" y="4824413"/>
            <a:ext cx="808275" cy="793163"/>
          </a:xfrm>
          <a:prstGeom prst="straightConnector1">
            <a:avLst/>
          </a:prstGeom>
          <a:solidFill>
            <a:schemeClr val="accent1"/>
          </a:solidFill>
          <a:ln w="25400" cap="flat" cmpd="sng" algn="ctr">
            <a:solidFill>
              <a:schemeClr val="bg1">
                <a:lumMod val="65000"/>
              </a:schemeClr>
            </a:solidFill>
            <a:prstDash val="solid"/>
            <a:round/>
            <a:headEnd type="triangle" w="med" len="med"/>
            <a:tailEnd type="triangle"/>
          </a:ln>
          <a:effectLst/>
        </p:spPr>
      </p:cxnSp>
      <p:cxnSp>
        <p:nvCxnSpPr>
          <p:cNvPr id="777" name="Straight Arrow Connector 776"/>
          <p:cNvCxnSpPr>
            <a:stCxn id="695" idx="1"/>
            <a:endCxn id="691" idx="3"/>
          </p:cNvCxnSpPr>
          <p:nvPr/>
        </p:nvCxnSpPr>
        <p:spPr bwMode="auto">
          <a:xfrm flipH="1">
            <a:off x="3784482" y="3477957"/>
            <a:ext cx="628014" cy="2796"/>
          </a:xfrm>
          <a:prstGeom prst="straightConnector1">
            <a:avLst/>
          </a:prstGeom>
          <a:solidFill>
            <a:schemeClr val="accent1"/>
          </a:solidFill>
          <a:ln w="25400" cap="flat" cmpd="sng" algn="ctr">
            <a:solidFill>
              <a:schemeClr val="tx1"/>
            </a:solidFill>
            <a:prstDash val="solid"/>
            <a:round/>
            <a:headEnd type="triangle" w="med" len="med"/>
            <a:tailEnd type="triangle"/>
          </a:ln>
          <a:effectLst/>
        </p:spPr>
      </p:cxnSp>
      <p:sp>
        <p:nvSpPr>
          <p:cNvPr id="783" name="Freeform 299"/>
          <p:cNvSpPr>
            <a:spLocks/>
          </p:cNvSpPr>
          <p:nvPr/>
        </p:nvSpPr>
        <p:spPr bwMode="auto">
          <a:xfrm rot="18601488" flipH="1">
            <a:off x="1101386" y="2976689"/>
            <a:ext cx="751650" cy="838666"/>
          </a:xfrm>
          <a:custGeom>
            <a:avLst/>
            <a:gdLst>
              <a:gd name="T0" fmla="*/ 520 w 520"/>
              <a:gd name="T1" fmla="*/ 0 h 296"/>
              <a:gd name="T2" fmla="*/ 424 w 520"/>
              <a:gd name="T3" fmla="*/ 144 h 296"/>
              <a:gd name="T4" fmla="*/ 232 w 520"/>
              <a:gd name="T5" fmla="*/ 240 h 296"/>
              <a:gd name="T6" fmla="*/ 40 w 520"/>
              <a:gd name="T7" fmla="*/ 288 h 296"/>
              <a:gd name="T8" fmla="*/ 0 60000 65536"/>
              <a:gd name="T9" fmla="*/ 0 60000 65536"/>
              <a:gd name="T10" fmla="*/ 0 60000 65536"/>
              <a:gd name="T11" fmla="*/ 0 60000 65536"/>
              <a:gd name="T12" fmla="*/ 0 w 520"/>
              <a:gd name="T13" fmla="*/ 0 h 296"/>
              <a:gd name="T14" fmla="*/ 520 w 520"/>
              <a:gd name="T15" fmla="*/ 296 h 296"/>
            </a:gdLst>
            <a:ahLst/>
            <a:cxnLst>
              <a:cxn ang="T8">
                <a:pos x="T0" y="T1"/>
              </a:cxn>
              <a:cxn ang="T9">
                <a:pos x="T2" y="T3"/>
              </a:cxn>
              <a:cxn ang="T10">
                <a:pos x="T4" y="T5"/>
              </a:cxn>
              <a:cxn ang="T11">
                <a:pos x="T6" y="T7"/>
              </a:cxn>
            </a:cxnLst>
            <a:rect l="T12" t="T13" r="T14" b="T15"/>
            <a:pathLst>
              <a:path w="520" h="296">
                <a:moveTo>
                  <a:pt x="520" y="0"/>
                </a:moveTo>
                <a:cubicBezTo>
                  <a:pt x="496" y="52"/>
                  <a:pt x="472" y="104"/>
                  <a:pt x="424" y="144"/>
                </a:cubicBezTo>
                <a:cubicBezTo>
                  <a:pt x="376" y="184"/>
                  <a:pt x="296" y="216"/>
                  <a:pt x="232" y="240"/>
                </a:cubicBezTo>
                <a:cubicBezTo>
                  <a:pt x="168" y="264"/>
                  <a:pt x="0" y="296"/>
                  <a:pt x="40" y="288"/>
                </a:cubicBezTo>
              </a:path>
            </a:pathLst>
          </a:custGeom>
          <a:noFill/>
          <a:ln w="19050" cmpd="sng">
            <a:solidFill>
              <a:schemeClr val="tx1"/>
            </a:solidFill>
            <a:round/>
            <a:headEnd/>
            <a:tailEnd/>
          </a:ln>
        </p:spPr>
        <p:txBody>
          <a:bodyPr/>
          <a:lstStyle/>
          <a:p>
            <a:pPr defTabSz="914400" fontAlgn="base">
              <a:spcBef>
                <a:spcPct val="0"/>
              </a:spcBef>
              <a:spcAft>
                <a:spcPct val="0"/>
              </a:spcAft>
            </a:pPr>
            <a:endParaRPr lang="en-US">
              <a:solidFill>
                <a:srgbClr val="000000"/>
              </a:solidFill>
            </a:endParaRPr>
          </a:p>
        </p:txBody>
      </p:sp>
      <p:pic>
        <p:nvPicPr>
          <p:cNvPr id="784" name="Picture 1625"/>
          <p:cNvPicPr>
            <a:picLocks noChangeAspect="1" noChangeArrowheads="1"/>
          </p:cNvPicPr>
          <p:nvPr/>
        </p:nvPicPr>
        <p:blipFill>
          <a:blip r:embed="rId6" cstate="print"/>
          <a:srcRect/>
          <a:stretch>
            <a:fillRect/>
          </a:stretch>
        </p:blipFill>
        <p:spPr bwMode="auto">
          <a:xfrm>
            <a:off x="2983606" y="4131705"/>
            <a:ext cx="800877" cy="650193"/>
          </a:xfrm>
          <a:prstGeom prst="rect">
            <a:avLst/>
          </a:prstGeom>
          <a:noFill/>
          <a:ln w="9525" algn="ctr">
            <a:noFill/>
            <a:miter lim="800000"/>
            <a:headEnd/>
            <a:tailEnd/>
          </a:ln>
        </p:spPr>
      </p:pic>
      <p:cxnSp>
        <p:nvCxnSpPr>
          <p:cNvPr id="804" name="Straight Arrow Connector 803"/>
          <p:cNvCxnSpPr/>
          <p:nvPr/>
        </p:nvCxnSpPr>
        <p:spPr bwMode="auto">
          <a:xfrm flipH="1">
            <a:off x="3402843" y="4740544"/>
            <a:ext cx="50134" cy="551912"/>
          </a:xfrm>
          <a:prstGeom prst="straightConnector1">
            <a:avLst/>
          </a:prstGeom>
          <a:solidFill>
            <a:schemeClr val="accent1"/>
          </a:solidFill>
          <a:ln w="25400" cap="flat" cmpd="sng" algn="ctr">
            <a:solidFill>
              <a:schemeClr val="bg1">
                <a:lumMod val="65000"/>
              </a:schemeClr>
            </a:solidFill>
            <a:prstDash val="solid"/>
            <a:round/>
            <a:headEnd type="triangle" w="med" len="med"/>
            <a:tailEnd type="triangle"/>
          </a:ln>
          <a:effectLst/>
        </p:spPr>
      </p:cxnSp>
      <p:cxnSp>
        <p:nvCxnSpPr>
          <p:cNvPr id="805" name="Straight Arrow Connector 804"/>
          <p:cNvCxnSpPr/>
          <p:nvPr/>
        </p:nvCxnSpPr>
        <p:spPr bwMode="auto">
          <a:xfrm flipH="1">
            <a:off x="2686929" y="4768024"/>
            <a:ext cx="665657" cy="473108"/>
          </a:xfrm>
          <a:prstGeom prst="straightConnector1">
            <a:avLst/>
          </a:prstGeom>
          <a:solidFill>
            <a:schemeClr val="accent1"/>
          </a:solidFill>
          <a:ln w="25400" cap="flat" cmpd="sng" algn="ctr">
            <a:solidFill>
              <a:schemeClr val="bg1">
                <a:lumMod val="65000"/>
              </a:schemeClr>
            </a:solidFill>
            <a:prstDash val="solid"/>
            <a:round/>
            <a:headEnd type="triangle" w="med" len="med"/>
            <a:tailEnd type="triangle"/>
          </a:ln>
          <a:effectLst/>
        </p:spPr>
      </p:cxnSp>
      <p:cxnSp>
        <p:nvCxnSpPr>
          <p:cNvPr id="813" name="Straight Arrow Connector 812"/>
          <p:cNvCxnSpPr/>
          <p:nvPr/>
        </p:nvCxnSpPr>
        <p:spPr bwMode="auto">
          <a:xfrm flipH="1">
            <a:off x="2574388" y="3827405"/>
            <a:ext cx="693792" cy="552508"/>
          </a:xfrm>
          <a:prstGeom prst="straightConnector1">
            <a:avLst/>
          </a:prstGeom>
          <a:solidFill>
            <a:schemeClr val="accent1"/>
          </a:solidFill>
          <a:ln w="25400" cap="flat" cmpd="sng" algn="ctr">
            <a:solidFill>
              <a:schemeClr val="bg1">
                <a:lumMod val="65000"/>
              </a:schemeClr>
            </a:solidFill>
            <a:prstDash val="solid"/>
            <a:round/>
            <a:headEnd type="triangle" w="med" len="med"/>
            <a:tailEnd type="triangle"/>
          </a:ln>
          <a:effectLst/>
        </p:spPr>
      </p:cxnSp>
    </p:spTree>
    <p:extLst>
      <p:ext uri="{BB962C8B-B14F-4D97-AF65-F5344CB8AC3E}">
        <p14:creationId xmlns:p14="http://schemas.microsoft.com/office/powerpoint/2010/main" val="5652672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tabLst>
                <a:tab pos="457200" algn="l"/>
                <a:tab pos="800100" algn="l"/>
                <a:tab pos="1257300" algn="l"/>
              </a:tabLst>
              <a:defRPr>
                <a:solidFill>
                  <a:schemeClr val="tx1"/>
                </a:solidFill>
                <a:latin typeface="Arial" charset="0"/>
              </a:defRPr>
            </a:lvl1pPr>
            <a:lvl2pPr marL="742950" indent="-285750" eaLnBrk="0" hangingPunct="0">
              <a:tabLst>
                <a:tab pos="457200" algn="l"/>
                <a:tab pos="800100" algn="l"/>
                <a:tab pos="1257300" algn="l"/>
              </a:tabLst>
              <a:defRPr>
                <a:solidFill>
                  <a:schemeClr val="tx1"/>
                </a:solidFill>
                <a:latin typeface="Arial" charset="0"/>
              </a:defRPr>
            </a:lvl2pPr>
            <a:lvl3pPr marL="1143000" indent="-228600" eaLnBrk="0" hangingPunct="0">
              <a:tabLst>
                <a:tab pos="457200" algn="l"/>
                <a:tab pos="800100" algn="l"/>
                <a:tab pos="1257300" algn="l"/>
              </a:tabLst>
              <a:defRPr>
                <a:solidFill>
                  <a:schemeClr val="tx1"/>
                </a:solidFill>
                <a:latin typeface="Arial" charset="0"/>
              </a:defRPr>
            </a:lvl3pPr>
            <a:lvl4pPr marL="1600200" indent="-228600" eaLnBrk="0" hangingPunct="0">
              <a:tabLst>
                <a:tab pos="457200" algn="l"/>
                <a:tab pos="800100" algn="l"/>
                <a:tab pos="1257300" algn="l"/>
              </a:tabLst>
              <a:defRPr>
                <a:solidFill>
                  <a:schemeClr val="tx1"/>
                </a:solidFill>
                <a:latin typeface="Arial" charset="0"/>
              </a:defRPr>
            </a:lvl4pPr>
            <a:lvl5pPr marL="2057400" indent="-228600" eaLnBrk="0" hangingPunct="0">
              <a:tabLst>
                <a:tab pos="457200" algn="l"/>
                <a:tab pos="800100" algn="l"/>
                <a:tab pos="1257300" algn="l"/>
              </a:tabLst>
              <a:defRPr>
                <a:solidFill>
                  <a:schemeClr val="tx1"/>
                </a:solidFill>
                <a:latin typeface="Arial" charset="0"/>
              </a:defRPr>
            </a:lvl5pPr>
            <a:lvl6pPr marL="25146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6pPr>
            <a:lvl7pPr marL="29718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7pPr>
            <a:lvl8pPr marL="34290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8pPr>
            <a:lvl9pPr marL="38862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9pPr>
          </a:lstStyle>
          <a:p>
            <a:pPr eaLnBrk="1" hangingPunct="1"/>
            <a:fld id="{29297B86-AA4F-4786-BE25-0D0A13C86293}" type="slidenum">
              <a:rPr lang="en-US" smtClean="0">
                <a:solidFill>
                  <a:srgbClr val="777777"/>
                </a:solidFill>
              </a:rPr>
              <a:pPr eaLnBrk="1" hangingPunct="1"/>
              <a:t>56</a:t>
            </a:fld>
            <a:r>
              <a:rPr lang="en-US" smtClean="0">
                <a:solidFill>
                  <a:srgbClr val="777777"/>
                </a:solidFill>
                <a:latin typeface="Times New Roman" pitchFamily="18" charset="0"/>
              </a:rPr>
              <a:t> </a:t>
            </a:r>
          </a:p>
        </p:txBody>
      </p:sp>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smtClean="0">
              <a:solidFill>
                <a:srgbClr val="000000"/>
              </a:solidFill>
            </a:endParaRPr>
          </a:p>
        </p:txBody>
      </p:sp>
      <p:grpSp>
        <p:nvGrpSpPr>
          <p:cNvPr id="614403" name="Group 3"/>
          <p:cNvGrpSpPr>
            <a:grpSpLocks/>
          </p:cNvGrpSpPr>
          <p:nvPr/>
        </p:nvGrpSpPr>
        <p:grpSpPr bwMode="auto">
          <a:xfrm>
            <a:off x="3286125" y="2447925"/>
            <a:ext cx="4605338" cy="1381125"/>
            <a:chOff x="1422" y="2250"/>
            <a:chExt cx="2901" cy="870"/>
          </a:xfrm>
        </p:grpSpPr>
        <p:sp>
          <p:nvSpPr>
            <p:cNvPr id="19098" name="Freeform 4"/>
            <p:cNvSpPr>
              <a:spLocks/>
            </p:cNvSpPr>
            <p:nvPr/>
          </p:nvSpPr>
          <p:spPr bwMode="auto">
            <a:xfrm>
              <a:off x="1422" y="2250"/>
              <a:ext cx="1584" cy="870"/>
            </a:xfrm>
            <a:custGeom>
              <a:avLst/>
              <a:gdLst>
                <a:gd name="T0" fmla="*/ 0 w 1584"/>
                <a:gd name="T1" fmla="*/ 870 h 588"/>
                <a:gd name="T2" fmla="*/ 6 w 1584"/>
                <a:gd name="T3" fmla="*/ 453 h 588"/>
                <a:gd name="T4" fmla="*/ 108 w 1584"/>
                <a:gd name="T5" fmla="*/ 382 h 588"/>
                <a:gd name="T6" fmla="*/ 150 w 1584"/>
                <a:gd name="T7" fmla="*/ 249 h 588"/>
                <a:gd name="T8" fmla="*/ 204 w 1584"/>
                <a:gd name="T9" fmla="*/ 124 h 588"/>
                <a:gd name="T10" fmla="*/ 264 w 1584"/>
                <a:gd name="T11" fmla="*/ 27 h 588"/>
                <a:gd name="T12" fmla="*/ 312 w 1584"/>
                <a:gd name="T13" fmla="*/ 293 h 588"/>
                <a:gd name="T14" fmla="*/ 408 w 1584"/>
                <a:gd name="T15" fmla="*/ 399 h 588"/>
                <a:gd name="T16" fmla="*/ 504 w 1584"/>
                <a:gd name="T17" fmla="*/ 391 h 588"/>
                <a:gd name="T18" fmla="*/ 570 w 1584"/>
                <a:gd name="T19" fmla="*/ 346 h 588"/>
                <a:gd name="T20" fmla="*/ 642 w 1584"/>
                <a:gd name="T21" fmla="*/ 204 h 588"/>
                <a:gd name="T22" fmla="*/ 672 w 1584"/>
                <a:gd name="T23" fmla="*/ 98 h 588"/>
                <a:gd name="T24" fmla="*/ 702 w 1584"/>
                <a:gd name="T25" fmla="*/ 36 h 588"/>
                <a:gd name="T26" fmla="*/ 804 w 1584"/>
                <a:gd name="T27" fmla="*/ 0 h 588"/>
                <a:gd name="T28" fmla="*/ 882 w 1584"/>
                <a:gd name="T29" fmla="*/ 151 h 588"/>
                <a:gd name="T30" fmla="*/ 1020 w 1584"/>
                <a:gd name="T31" fmla="*/ 195 h 588"/>
                <a:gd name="T32" fmla="*/ 1080 w 1584"/>
                <a:gd name="T33" fmla="*/ 240 h 588"/>
                <a:gd name="T34" fmla="*/ 1182 w 1584"/>
                <a:gd name="T35" fmla="*/ 266 h 588"/>
                <a:gd name="T36" fmla="*/ 1278 w 1584"/>
                <a:gd name="T37" fmla="*/ 399 h 588"/>
                <a:gd name="T38" fmla="*/ 1476 w 1584"/>
                <a:gd name="T39" fmla="*/ 497 h 588"/>
                <a:gd name="T40" fmla="*/ 1584 w 1584"/>
                <a:gd name="T41" fmla="*/ 497 h 588"/>
                <a:gd name="T42" fmla="*/ 1578 w 1584"/>
                <a:gd name="T43" fmla="*/ 870 h 588"/>
                <a:gd name="T44" fmla="*/ 0 w 1584"/>
                <a:gd name="T45" fmla="*/ 870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sp>
          <p:nvSpPr>
            <p:cNvPr id="19099" name="Text Box 5"/>
            <p:cNvSpPr txBox="1">
              <a:spLocks noChangeArrowheads="1"/>
            </p:cNvSpPr>
            <p:nvPr/>
          </p:nvSpPr>
          <p:spPr bwMode="auto">
            <a:xfrm>
              <a:off x="3111" y="2253"/>
              <a:ext cx="121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ancillary services</a:t>
              </a:r>
            </a:p>
          </p:txBody>
        </p:sp>
        <p:sp>
          <p:nvSpPr>
            <p:cNvPr id="19100"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grpSp>
      <p:sp>
        <p:nvSpPr>
          <p:cNvPr id="614407" name="Text Box 7"/>
          <p:cNvSpPr txBox="1">
            <a:spLocks noChangeArrowheads="1"/>
          </p:cNvSpPr>
          <p:nvPr/>
        </p:nvSpPr>
        <p:spPr bwMode="auto">
          <a:xfrm>
            <a:off x="3200400" y="3829050"/>
            <a:ext cx="2809875"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tabLst>
                <a:tab pos="571500" algn="l"/>
                <a:tab pos="1143000" algn="l"/>
                <a:tab pos="1714500" algn="l"/>
                <a:tab pos="2286000" algn="l"/>
              </a:tabLst>
              <a:defRPr>
                <a:solidFill>
                  <a:schemeClr val="tx1"/>
                </a:solidFill>
                <a:latin typeface="Arial" charset="0"/>
              </a:defRPr>
            </a:lvl1pPr>
            <a:lvl2pPr marL="742950" indent="-285750" eaLnBrk="0" hangingPunct="0">
              <a:tabLst>
                <a:tab pos="571500" algn="l"/>
                <a:tab pos="1143000" algn="l"/>
                <a:tab pos="1714500" algn="l"/>
                <a:tab pos="2286000" algn="l"/>
              </a:tabLst>
              <a:defRPr>
                <a:solidFill>
                  <a:schemeClr val="tx1"/>
                </a:solidFill>
                <a:latin typeface="Arial" charset="0"/>
              </a:defRPr>
            </a:lvl2pPr>
            <a:lvl3pPr marL="1143000" indent="-228600" eaLnBrk="0" hangingPunct="0">
              <a:tabLst>
                <a:tab pos="571500" algn="l"/>
                <a:tab pos="1143000" algn="l"/>
                <a:tab pos="1714500" algn="l"/>
                <a:tab pos="2286000" algn="l"/>
              </a:tabLst>
              <a:defRPr>
                <a:solidFill>
                  <a:schemeClr val="tx1"/>
                </a:solidFill>
                <a:latin typeface="Arial" charset="0"/>
              </a:defRPr>
            </a:lvl3pPr>
            <a:lvl4pPr marL="1600200" indent="-228600" eaLnBrk="0" hangingPunct="0">
              <a:tabLst>
                <a:tab pos="571500" algn="l"/>
                <a:tab pos="1143000" algn="l"/>
                <a:tab pos="1714500" algn="l"/>
                <a:tab pos="2286000" algn="l"/>
              </a:tabLst>
              <a:defRPr>
                <a:solidFill>
                  <a:schemeClr val="tx1"/>
                </a:solidFill>
                <a:latin typeface="Arial" charset="0"/>
              </a:defRPr>
            </a:lvl4pPr>
            <a:lvl5pPr marL="2057400" indent="-228600" eaLnBrk="0" hangingPunct="0">
              <a:tabLst>
                <a:tab pos="571500" algn="l"/>
                <a:tab pos="1143000" algn="l"/>
                <a:tab pos="1714500" algn="l"/>
                <a:tab pos="2286000" algn="l"/>
              </a:tabLst>
              <a:defRPr>
                <a:solidFill>
                  <a:schemeClr val="tx1"/>
                </a:solidFill>
                <a:latin typeface="Arial" charset="0"/>
              </a:defRPr>
            </a:lvl5pPr>
            <a:lvl6pPr marL="25146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6pPr>
            <a:lvl7pPr marL="29718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7pPr>
            <a:lvl8pPr marL="34290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8pPr>
            <a:lvl9pPr marL="38862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9pPr>
          </a:lstStyle>
          <a:p>
            <a:pPr eaLnBrk="1" hangingPunct="1">
              <a:spcBef>
                <a:spcPct val="50000"/>
              </a:spcBef>
            </a:pPr>
            <a:r>
              <a:rPr lang="en-US" sz="1200" smtClean="0">
                <a:solidFill>
                  <a:srgbClr val="000000"/>
                </a:solidFill>
              </a:rPr>
              <a:t>0	6	12	18	24</a:t>
            </a:r>
          </a:p>
        </p:txBody>
      </p:sp>
      <p:grpSp>
        <p:nvGrpSpPr>
          <p:cNvPr id="614408" name="Group 8"/>
          <p:cNvGrpSpPr>
            <a:grpSpLocks/>
          </p:cNvGrpSpPr>
          <p:nvPr/>
        </p:nvGrpSpPr>
        <p:grpSpPr bwMode="auto">
          <a:xfrm>
            <a:off x="2266950" y="923925"/>
            <a:ext cx="4610100" cy="3792538"/>
            <a:chOff x="1428" y="582"/>
            <a:chExt cx="2904" cy="2389"/>
          </a:xfrm>
        </p:grpSpPr>
        <p:sp>
          <p:nvSpPr>
            <p:cNvPr id="19096"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US" smtClean="0">
                <a:solidFill>
                  <a:srgbClr val="CC0099"/>
                </a:solidFill>
              </a:endParaRPr>
            </a:p>
          </p:txBody>
        </p:sp>
        <p:sp>
          <p:nvSpPr>
            <p:cNvPr id="19097" name="Text Box 10"/>
            <p:cNvSpPr txBox="1">
              <a:spLocks noChangeArrowheads="1"/>
            </p:cNvSpPr>
            <p:nvPr/>
          </p:nvSpPr>
          <p:spPr bwMode="auto">
            <a:xfrm>
              <a:off x="2650" y="793"/>
              <a:ext cx="457"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smtClean="0">
                  <a:solidFill>
                    <a:srgbClr val="CC0099"/>
                  </a:solidFill>
                </a:rPr>
                <a:t>IBM</a:t>
              </a:r>
            </a:p>
          </p:txBody>
        </p:sp>
      </p:grpSp>
      <p:grpSp>
        <p:nvGrpSpPr>
          <p:cNvPr id="614411" name="Group 11"/>
          <p:cNvGrpSpPr>
            <a:grpSpLocks/>
          </p:cNvGrpSpPr>
          <p:nvPr/>
        </p:nvGrpSpPr>
        <p:grpSpPr bwMode="auto">
          <a:xfrm>
            <a:off x="3295650" y="2609850"/>
            <a:ext cx="5110163" cy="1219200"/>
            <a:chOff x="1428" y="2352"/>
            <a:chExt cx="3219" cy="768"/>
          </a:xfrm>
        </p:grpSpPr>
        <p:sp>
          <p:nvSpPr>
            <p:cNvPr id="19093" name="Freeform 12"/>
            <p:cNvSpPr>
              <a:spLocks/>
            </p:cNvSpPr>
            <p:nvPr/>
          </p:nvSpPr>
          <p:spPr bwMode="auto">
            <a:xfrm>
              <a:off x="1428" y="2352"/>
              <a:ext cx="1584" cy="768"/>
            </a:xfrm>
            <a:custGeom>
              <a:avLst/>
              <a:gdLst>
                <a:gd name="T0" fmla="*/ 0 w 1584"/>
                <a:gd name="T1" fmla="*/ 768 h 588"/>
                <a:gd name="T2" fmla="*/ 6 w 1584"/>
                <a:gd name="T3" fmla="*/ 400 h 588"/>
                <a:gd name="T4" fmla="*/ 108 w 1584"/>
                <a:gd name="T5" fmla="*/ 337 h 588"/>
                <a:gd name="T6" fmla="*/ 150 w 1584"/>
                <a:gd name="T7" fmla="*/ 219 h 588"/>
                <a:gd name="T8" fmla="*/ 204 w 1584"/>
                <a:gd name="T9" fmla="*/ 110 h 588"/>
                <a:gd name="T10" fmla="*/ 264 w 1584"/>
                <a:gd name="T11" fmla="*/ 24 h 588"/>
                <a:gd name="T12" fmla="*/ 312 w 1584"/>
                <a:gd name="T13" fmla="*/ 259 h 588"/>
                <a:gd name="T14" fmla="*/ 408 w 1584"/>
                <a:gd name="T15" fmla="*/ 353 h 588"/>
                <a:gd name="T16" fmla="*/ 504 w 1584"/>
                <a:gd name="T17" fmla="*/ 345 h 588"/>
                <a:gd name="T18" fmla="*/ 570 w 1584"/>
                <a:gd name="T19" fmla="*/ 306 h 588"/>
                <a:gd name="T20" fmla="*/ 642 w 1584"/>
                <a:gd name="T21" fmla="*/ 180 h 588"/>
                <a:gd name="T22" fmla="*/ 672 w 1584"/>
                <a:gd name="T23" fmla="*/ 86 h 588"/>
                <a:gd name="T24" fmla="*/ 702 w 1584"/>
                <a:gd name="T25" fmla="*/ 31 h 588"/>
                <a:gd name="T26" fmla="*/ 804 w 1584"/>
                <a:gd name="T27" fmla="*/ 0 h 588"/>
                <a:gd name="T28" fmla="*/ 882 w 1584"/>
                <a:gd name="T29" fmla="*/ 133 h 588"/>
                <a:gd name="T30" fmla="*/ 1020 w 1584"/>
                <a:gd name="T31" fmla="*/ 172 h 588"/>
                <a:gd name="T32" fmla="*/ 1080 w 1584"/>
                <a:gd name="T33" fmla="*/ 212 h 588"/>
                <a:gd name="T34" fmla="*/ 1182 w 1584"/>
                <a:gd name="T35" fmla="*/ 235 h 588"/>
                <a:gd name="T36" fmla="*/ 1278 w 1584"/>
                <a:gd name="T37" fmla="*/ 353 h 588"/>
                <a:gd name="T38" fmla="*/ 1476 w 1584"/>
                <a:gd name="T39" fmla="*/ 439 h 588"/>
                <a:gd name="T40" fmla="*/ 1584 w 1584"/>
                <a:gd name="T41" fmla="*/ 439 h 588"/>
                <a:gd name="T42" fmla="*/ 1578 w 1584"/>
                <a:gd name="T43" fmla="*/ 768 h 588"/>
                <a:gd name="T44" fmla="*/ 0 w 1584"/>
                <a:gd name="T45" fmla="*/ 768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sp>
          <p:nvSpPr>
            <p:cNvPr id="19094" name="Text Box 13"/>
            <p:cNvSpPr txBox="1">
              <a:spLocks noChangeArrowheads="1"/>
            </p:cNvSpPr>
            <p:nvPr/>
          </p:nvSpPr>
          <p:spPr bwMode="auto">
            <a:xfrm>
              <a:off x="3099" y="2463"/>
              <a:ext cx="154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distribution congestion</a:t>
              </a:r>
            </a:p>
          </p:txBody>
        </p:sp>
        <p:sp>
          <p:nvSpPr>
            <p:cNvPr id="19095"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grpSp>
      <p:grpSp>
        <p:nvGrpSpPr>
          <p:cNvPr id="614415" name="Group 15"/>
          <p:cNvGrpSpPr>
            <a:grpSpLocks/>
          </p:cNvGrpSpPr>
          <p:nvPr/>
        </p:nvGrpSpPr>
        <p:grpSpPr bwMode="auto">
          <a:xfrm>
            <a:off x="3286125" y="2981325"/>
            <a:ext cx="5326063" cy="847725"/>
            <a:chOff x="1422" y="2586"/>
            <a:chExt cx="3355" cy="534"/>
          </a:xfrm>
        </p:grpSpPr>
        <p:sp>
          <p:nvSpPr>
            <p:cNvPr id="19090" name="Freeform 16"/>
            <p:cNvSpPr>
              <a:spLocks/>
            </p:cNvSpPr>
            <p:nvPr/>
          </p:nvSpPr>
          <p:spPr bwMode="auto">
            <a:xfrm>
              <a:off x="1422" y="2586"/>
              <a:ext cx="1578" cy="534"/>
            </a:xfrm>
            <a:custGeom>
              <a:avLst/>
              <a:gdLst>
                <a:gd name="T0" fmla="*/ 6 w 1578"/>
                <a:gd name="T1" fmla="*/ 527 h 468"/>
                <a:gd name="T2" fmla="*/ 0 w 1578"/>
                <a:gd name="T3" fmla="*/ 335 h 468"/>
                <a:gd name="T4" fmla="*/ 96 w 1578"/>
                <a:gd name="T5" fmla="*/ 308 h 468"/>
                <a:gd name="T6" fmla="*/ 144 w 1578"/>
                <a:gd name="T7" fmla="*/ 253 h 468"/>
                <a:gd name="T8" fmla="*/ 204 w 1578"/>
                <a:gd name="T9" fmla="*/ 212 h 468"/>
                <a:gd name="T10" fmla="*/ 228 w 1578"/>
                <a:gd name="T11" fmla="*/ 116 h 468"/>
                <a:gd name="T12" fmla="*/ 264 w 1578"/>
                <a:gd name="T13" fmla="*/ 144 h 468"/>
                <a:gd name="T14" fmla="*/ 324 w 1578"/>
                <a:gd name="T15" fmla="*/ 178 h 468"/>
                <a:gd name="T16" fmla="*/ 402 w 1578"/>
                <a:gd name="T17" fmla="*/ 219 h 468"/>
                <a:gd name="T18" fmla="*/ 552 w 1578"/>
                <a:gd name="T19" fmla="*/ 212 h 468"/>
                <a:gd name="T20" fmla="*/ 678 w 1578"/>
                <a:gd name="T21" fmla="*/ 116 h 468"/>
                <a:gd name="T22" fmla="*/ 756 w 1578"/>
                <a:gd name="T23" fmla="*/ 0 h 468"/>
                <a:gd name="T24" fmla="*/ 846 w 1578"/>
                <a:gd name="T25" fmla="*/ 27 h 468"/>
                <a:gd name="T26" fmla="*/ 954 w 1578"/>
                <a:gd name="T27" fmla="*/ 89 h 468"/>
                <a:gd name="T28" fmla="*/ 1050 w 1578"/>
                <a:gd name="T29" fmla="*/ 144 h 468"/>
                <a:gd name="T30" fmla="*/ 1188 w 1578"/>
                <a:gd name="T31" fmla="*/ 116 h 468"/>
                <a:gd name="T32" fmla="*/ 1266 w 1578"/>
                <a:gd name="T33" fmla="*/ 274 h 468"/>
                <a:gd name="T34" fmla="*/ 1434 w 1578"/>
                <a:gd name="T35" fmla="*/ 349 h 468"/>
                <a:gd name="T36" fmla="*/ 1578 w 1578"/>
                <a:gd name="T37" fmla="*/ 349 h 468"/>
                <a:gd name="T38" fmla="*/ 1578 w 1578"/>
                <a:gd name="T39" fmla="*/ 534 h 468"/>
                <a:gd name="T40" fmla="*/ 6 w 1578"/>
                <a:gd name="T41" fmla="*/ 527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sp>
          <p:nvSpPr>
            <p:cNvPr id="19091" name="Text Box 17"/>
            <p:cNvSpPr txBox="1">
              <a:spLocks noChangeArrowheads="1"/>
            </p:cNvSpPr>
            <p:nvPr/>
          </p:nvSpPr>
          <p:spPr bwMode="auto">
            <a:xfrm>
              <a:off x="3117" y="2691"/>
              <a:ext cx="166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transmission congestion</a:t>
              </a:r>
            </a:p>
          </p:txBody>
        </p:sp>
        <p:sp>
          <p:nvSpPr>
            <p:cNvPr id="19092"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grpSp>
      <p:grpSp>
        <p:nvGrpSpPr>
          <p:cNvPr id="614419" name="Group 19"/>
          <p:cNvGrpSpPr>
            <a:grpSpLocks/>
          </p:cNvGrpSpPr>
          <p:nvPr/>
        </p:nvGrpSpPr>
        <p:grpSpPr bwMode="auto">
          <a:xfrm>
            <a:off x="3286125" y="3267075"/>
            <a:ext cx="4383088" cy="628650"/>
            <a:chOff x="1422" y="2766"/>
            <a:chExt cx="2761" cy="396"/>
          </a:xfrm>
        </p:grpSpPr>
        <p:sp>
          <p:nvSpPr>
            <p:cNvPr id="19087"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cap="flat" cmpd="sng">
              <a:solidFill>
                <a:schemeClr val="accent2"/>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smtClean="0">
                <a:solidFill>
                  <a:srgbClr val="000000"/>
                </a:solidFill>
              </a:endParaRPr>
            </a:p>
          </p:txBody>
        </p:sp>
        <p:sp>
          <p:nvSpPr>
            <p:cNvPr id="19088" name="Text Box 21"/>
            <p:cNvSpPr txBox="1">
              <a:spLocks noChangeArrowheads="1"/>
            </p:cNvSpPr>
            <p:nvPr/>
          </p:nvSpPr>
          <p:spPr bwMode="auto">
            <a:xfrm>
              <a:off x="3123" y="2931"/>
              <a:ext cx="106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wholesale cost</a:t>
              </a:r>
            </a:p>
          </p:txBody>
        </p:sp>
        <p:sp>
          <p:nvSpPr>
            <p:cNvPr id="19089"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smtClean="0">
                <a:solidFill>
                  <a:srgbClr val="000000"/>
                </a:solidFill>
              </a:endParaRPr>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smtClean="0">
              <a:solidFill>
                <a:srgbClr val="000000"/>
              </a:solidFill>
            </a:endParaRPr>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smtClean="0">
              <a:solidFill>
                <a:srgbClr val="000000"/>
              </a:solidFill>
            </a:endParaRPr>
          </a:p>
        </p:txBody>
      </p:sp>
      <p:grpSp>
        <p:nvGrpSpPr>
          <p:cNvPr id="614425" name="Group 25"/>
          <p:cNvGrpSpPr>
            <a:grpSpLocks/>
          </p:cNvGrpSpPr>
          <p:nvPr/>
        </p:nvGrpSpPr>
        <p:grpSpPr bwMode="auto">
          <a:xfrm>
            <a:off x="3771900" y="2454275"/>
            <a:ext cx="5922963" cy="3943350"/>
            <a:chOff x="2376" y="1546"/>
            <a:chExt cx="3731" cy="2484"/>
          </a:xfrm>
        </p:grpSpPr>
        <p:grpSp>
          <p:nvGrpSpPr>
            <p:cNvPr id="19083" name="Group 26"/>
            <p:cNvGrpSpPr>
              <a:grpSpLocks/>
            </p:cNvGrpSpPr>
            <p:nvPr/>
          </p:nvGrpSpPr>
          <p:grpSpPr bwMode="auto">
            <a:xfrm>
              <a:off x="2376" y="1546"/>
              <a:ext cx="3731" cy="2484"/>
              <a:chOff x="2586" y="1546"/>
              <a:chExt cx="3521" cy="2352"/>
            </a:xfrm>
          </p:grpSpPr>
          <p:sp>
            <p:nvSpPr>
              <p:cNvPr id="19085"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US" smtClean="0">
                  <a:solidFill>
                    <a:srgbClr val="CC0099"/>
                  </a:solidFill>
                </a:endParaRPr>
              </a:p>
            </p:txBody>
          </p:sp>
          <p:sp>
            <p:nvSpPr>
              <p:cNvPr id="19086" name="Oval 28"/>
              <p:cNvSpPr>
                <a:spLocks noChangeArrowheads="1"/>
              </p:cNvSpPr>
              <p:nvPr/>
            </p:nvSpPr>
            <p:spPr bwMode="auto">
              <a:xfrm rot="1961406">
                <a:off x="5226" y="3136"/>
                <a:ext cx="864" cy="762"/>
              </a:xfrm>
              <a:prstGeom prst="ellipse">
                <a:avLst/>
              </a:prstGeom>
              <a:solidFill>
                <a:srgbClr val="DDDDDD"/>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smtClean="0">
                  <a:solidFill>
                    <a:srgbClr val="000000"/>
                  </a:solidFill>
                </a:endParaRPr>
              </a:p>
            </p:txBody>
          </p:sp>
        </p:grpSp>
        <p:sp>
          <p:nvSpPr>
            <p:cNvPr id="19084" name="Text Box 29"/>
            <p:cNvSpPr txBox="1">
              <a:spLocks noChangeArrowheads="1"/>
            </p:cNvSpPr>
            <p:nvPr/>
          </p:nvSpPr>
          <p:spPr bwMode="auto">
            <a:xfrm>
              <a:off x="3935" y="3282"/>
              <a:ext cx="843" cy="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smtClean="0">
                  <a:solidFill>
                    <a:srgbClr val="CC0099"/>
                  </a:solidFill>
                </a:rPr>
                <a:t>Johnson</a:t>
              </a:r>
              <a:br>
                <a:rPr lang="en-US" sz="2400" i="1" smtClean="0">
                  <a:solidFill>
                    <a:srgbClr val="CC0099"/>
                  </a:solidFill>
                </a:rPr>
              </a:br>
              <a:r>
                <a:rPr lang="en-US" sz="2400" i="1" smtClean="0">
                  <a:solidFill>
                    <a:srgbClr val="CC0099"/>
                  </a:solidFill>
                </a:rPr>
                <a:t>Controls</a:t>
              </a:r>
            </a:p>
          </p:txBody>
        </p:sp>
      </p:grpSp>
      <p:grpSp>
        <p:nvGrpSpPr>
          <p:cNvPr id="614430" name="Group 30"/>
          <p:cNvGrpSpPr>
            <a:grpSpLocks/>
          </p:cNvGrpSpPr>
          <p:nvPr/>
        </p:nvGrpSpPr>
        <p:grpSpPr bwMode="auto">
          <a:xfrm>
            <a:off x="-333375" y="1533525"/>
            <a:ext cx="3357563" cy="3514725"/>
            <a:chOff x="-72" y="1008"/>
            <a:chExt cx="2115" cy="2214"/>
          </a:xfrm>
        </p:grpSpPr>
        <p:grpSp>
          <p:nvGrpSpPr>
            <p:cNvPr id="19079" name="Group 31"/>
            <p:cNvGrpSpPr>
              <a:grpSpLocks/>
            </p:cNvGrpSpPr>
            <p:nvPr/>
          </p:nvGrpSpPr>
          <p:grpSpPr bwMode="auto">
            <a:xfrm>
              <a:off x="-72" y="1008"/>
              <a:ext cx="2115" cy="2214"/>
              <a:chOff x="-72" y="1008"/>
              <a:chExt cx="2115" cy="2214"/>
            </a:xfrm>
          </p:grpSpPr>
          <p:sp>
            <p:nvSpPr>
              <p:cNvPr id="19081"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US" smtClean="0">
                  <a:solidFill>
                    <a:srgbClr val="CC0099"/>
                  </a:solidFill>
                </a:endParaRPr>
              </a:p>
            </p:txBody>
          </p:sp>
          <p:sp>
            <p:nvSpPr>
              <p:cNvPr id="19082" name="Oval 33"/>
              <p:cNvSpPr>
                <a:spLocks noChangeArrowheads="1"/>
              </p:cNvSpPr>
              <p:nvPr/>
            </p:nvSpPr>
            <p:spPr bwMode="auto">
              <a:xfrm rot="3296582">
                <a:off x="1488" y="2666"/>
                <a:ext cx="650" cy="461"/>
              </a:xfrm>
              <a:prstGeom prst="ellipse">
                <a:avLst/>
              </a:prstGeom>
              <a:solidFill>
                <a:schemeClr val="bg1"/>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smtClean="0">
                  <a:solidFill>
                    <a:srgbClr val="000000"/>
                  </a:solidFill>
                </a:endParaRPr>
              </a:p>
            </p:txBody>
          </p:sp>
        </p:grpSp>
        <p:sp>
          <p:nvSpPr>
            <p:cNvPr id="19080" name="Text Box 34"/>
            <p:cNvSpPr txBox="1">
              <a:spLocks noChangeArrowheads="1"/>
            </p:cNvSpPr>
            <p:nvPr/>
          </p:nvSpPr>
          <p:spPr bwMode="auto">
            <a:xfrm>
              <a:off x="620" y="1171"/>
              <a:ext cx="87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smtClean="0">
                  <a:solidFill>
                    <a:srgbClr val="CC0099"/>
                  </a:solidFill>
                </a:rPr>
                <a:t>Invensys</a:t>
              </a:r>
            </a:p>
          </p:txBody>
        </p:sp>
      </p:grpSp>
      <p:grpSp>
        <p:nvGrpSpPr>
          <p:cNvPr id="614435" name="Group 35"/>
          <p:cNvGrpSpPr>
            <a:grpSpLocks/>
          </p:cNvGrpSpPr>
          <p:nvPr/>
        </p:nvGrpSpPr>
        <p:grpSpPr bwMode="auto">
          <a:xfrm>
            <a:off x="1282700" y="3951288"/>
            <a:ext cx="3436938" cy="3730625"/>
            <a:chOff x="406" y="2423"/>
            <a:chExt cx="2501" cy="2536"/>
          </a:xfrm>
        </p:grpSpPr>
        <p:grpSp>
          <p:nvGrpSpPr>
            <p:cNvPr id="19075" name="Group 36"/>
            <p:cNvGrpSpPr>
              <a:grpSpLocks/>
            </p:cNvGrpSpPr>
            <p:nvPr/>
          </p:nvGrpSpPr>
          <p:grpSpPr bwMode="auto">
            <a:xfrm>
              <a:off x="406" y="2423"/>
              <a:ext cx="2501" cy="2536"/>
              <a:chOff x="682" y="2423"/>
              <a:chExt cx="2225" cy="2536"/>
            </a:xfrm>
          </p:grpSpPr>
          <p:sp>
            <p:nvSpPr>
              <p:cNvPr id="19077"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n-US" smtClean="0">
                  <a:solidFill>
                    <a:srgbClr val="CC0099"/>
                  </a:solidFill>
                </a:endParaRPr>
              </a:p>
            </p:txBody>
          </p:sp>
          <p:sp>
            <p:nvSpPr>
              <p:cNvPr id="19078" name="Oval 38"/>
              <p:cNvSpPr>
                <a:spLocks noChangeArrowheads="1"/>
              </p:cNvSpPr>
              <p:nvPr/>
            </p:nvSpPr>
            <p:spPr bwMode="auto">
              <a:xfrm rot="3248687">
                <a:off x="2226" y="4278"/>
                <a:ext cx="774" cy="588"/>
              </a:xfrm>
              <a:prstGeom prst="ellipse">
                <a:avLst/>
              </a:prstGeom>
              <a:solidFill>
                <a:srgbClr val="DDDDDD"/>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n-US" smtClean="0">
                  <a:solidFill>
                    <a:srgbClr val="000000"/>
                  </a:solidFill>
                </a:endParaRPr>
              </a:p>
            </p:txBody>
          </p:sp>
        </p:grpSp>
        <p:sp>
          <p:nvSpPr>
            <p:cNvPr id="19076" name="Text Box 39"/>
            <p:cNvSpPr txBox="1">
              <a:spLocks noChangeArrowheads="1"/>
            </p:cNvSpPr>
            <p:nvPr/>
          </p:nvSpPr>
          <p:spPr bwMode="auto">
            <a:xfrm>
              <a:off x="488" y="3163"/>
              <a:ext cx="1019" cy="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smtClean="0">
                  <a:solidFill>
                    <a:srgbClr val="CC0099"/>
                  </a:solidFill>
                </a:rPr>
                <a:t>Johnson</a:t>
              </a:r>
            </a:p>
            <a:p>
              <a:pPr eaLnBrk="1" hangingPunct="1"/>
              <a:r>
                <a:rPr lang="en-US" sz="2400" i="1" smtClean="0">
                  <a:solidFill>
                    <a:srgbClr val="CC0099"/>
                  </a:solidFill>
                </a:rPr>
                <a:t>Controls</a:t>
              </a:r>
            </a:p>
          </p:txBody>
        </p:sp>
      </p:grpSp>
      <p:grpSp>
        <p:nvGrpSpPr>
          <p:cNvPr id="614440" name="Group 40"/>
          <p:cNvGrpSpPr>
            <a:grpSpLocks/>
          </p:cNvGrpSpPr>
          <p:nvPr/>
        </p:nvGrpSpPr>
        <p:grpSpPr bwMode="auto">
          <a:xfrm>
            <a:off x="3219450" y="2190750"/>
            <a:ext cx="2571750" cy="1692275"/>
            <a:chOff x="2034" y="1380"/>
            <a:chExt cx="1620" cy="1066"/>
          </a:xfrm>
        </p:grpSpPr>
        <p:sp>
          <p:nvSpPr>
            <p:cNvPr id="19070"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smtClean="0">
                <a:solidFill>
                  <a:srgbClr val="000000"/>
                </a:solidFill>
              </a:endParaRPr>
            </a:p>
          </p:txBody>
        </p:sp>
        <p:sp>
          <p:nvSpPr>
            <p:cNvPr id="19071" name="Freeform 42"/>
            <p:cNvSpPr>
              <a:spLocks/>
            </p:cNvSpPr>
            <p:nvPr/>
          </p:nvSpPr>
          <p:spPr bwMode="auto">
            <a:xfrm>
              <a:off x="2232" y="1446"/>
              <a:ext cx="1266" cy="900"/>
            </a:xfrm>
            <a:custGeom>
              <a:avLst/>
              <a:gdLst>
                <a:gd name="T0" fmla="*/ 0 w 1548"/>
                <a:gd name="T1" fmla="*/ 900 h 1164"/>
                <a:gd name="T2" fmla="*/ 0 w 1548"/>
                <a:gd name="T3" fmla="*/ 742 h 1164"/>
                <a:gd name="T4" fmla="*/ 393 w 1548"/>
                <a:gd name="T5" fmla="*/ 742 h 1164"/>
                <a:gd name="T6" fmla="*/ 393 w 1548"/>
                <a:gd name="T7" fmla="*/ 585 h 1164"/>
                <a:gd name="T8" fmla="*/ 815 w 1548"/>
                <a:gd name="T9" fmla="*/ 585 h 1164"/>
                <a:gd name="T10" fmla="*/ 815 w 1548"/>
                <a:gd name="T11" fmla="*/ 343 h 1164"/>
                <a:gd name="T12" fmla="*/ 1256 w 1548"/>
                <a:gd name="T13" fmla="*/ 348 h 1164"/>
                <a:gd name="T14" fmla="*/ 1266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cmpd="sng">
              <a:solidFill>
                <a:srgbClr val="008000"/>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19072"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19073" name="Text Box 44"/>
            <p:cNvSpPr txBox="1">
              <a:spLocks noChangeArrowheads="1"/>
            </p:cNvSpPr>
            <p:nvPr/>
          </p:nvSpPr>
          <p:spPr bwMode="auto">
            <a:xfrm>
              <a:off x="2034" y="1686"/>
              <a:ext cx="18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smtClean="0">
                  <a:solidFill>
                    <a:srgbClr val="000000"/>
                  </a:solidFill>
                </a:rPr>
                <a:t>$</a:t>
              </a:r>
            </a:p>
          </p:txBody>
        </p:sp>
        <p:sp>
          <p:nvSpPr>
            <p:cNvPr id="19074" name="Text Box 45"/>
            <p:cNvSpPr txBox="1">
              <a:spLocks noChangeArrowheads="1"/>
            </p:cNvSpPr>
            <p:nvPr/>
          </p:nvSpPr>
          <p:spPr bwMode="auto">
            <a:xfrm>
              <a:off x="2664" y="2196"/>
              <a:ext cx="52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smtClean="0">
                  <a:solidFill>
                    <a:srgbClr val="000000"/>
                  </a:solidFill>
                </a:rPr>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defRPr/>
            </a:pPr>
            <a:r>
              <a:rPr lang="en-US" sz="2400" b="1">
                <a:solidFill>
                  <a:srgbClr val="000000"/>
                </a:solidFill>
                <a:effectLst>
                  <a:outerShdw blurRad="38100" dist="38100" dir="2700000" algn="tl">
                    <a:srgbClr val="C0C0C0"/>
                  </a:outerShdw>
                </a:effectLst>
              </a:rPr>
              <a:t>Market</a:t>
            </a:r>
          </a:p>
        </p:txBody>
      </p:sp>
      <p:grpSp>
        <p:nvGrpSpPr>
          <p:cNvPr id="614447" name="Group 47"/>
          <p:cNvGrpSpPr>
            <a:grpSpLocks/>
          </p:cNvGrpSpPr>
          <p:nvPr/>
        </p:nvGrpSpPr>
        <p:grpSpPr bwMode="auto">
          <a:xfrm>
            <a:off x="176213" y="2663825"/>
            <a:ext cx="1651000" cy="1284288"/>
            <a:chOff x="111" y="1678"/>
            <a:chExt cx="1040" cy="809"/>
          </a:xfrm>
        </p:grpSpPr>
        <p:sp>
          <p:nvSpPr>
            <p:cNvPr id="19047"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9048"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9049"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nvGrpSpPr>
            <p:cNvPr id="19050" name="Group 51"/>
            <p:cNvGrpSpPr>
              <a:grpSpLocks/>
            </p:cNvGrpSpPr>
            <p:nvPr/>
          </p:nvGrpSpPr>
          <p:grpSpPr bwMode="auto">
            <a:xfrm>
              <a:off x="501" y="2140"/>
              <a:ext cx="387" cy="347"/>
              <a:chOff x="501" y="2140"/>
              <a:chExt cx="387" cy="347"/>
            </a:xfrm>
          </p:grpSpPr>
          <p:sp>
            <p:nvSpPr>
              <p:cNvPr id="19058"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tx1"/>
                      </a:outerShdw>
                    </a:effectLst>
                  </a14:hiddenEffects>
                </a:ext>
              </a:extLst>
            </p:spPr>
            <p:txBody>
              <a:bodyPr wrap="none" anchor="ctr"/>
              <a:lstStyle/>
              <a:p>
                <a:endParaRPr lang="en-US" smtClean="0">
                  <a:solidFill>
                    <a:srgbClr val="000000"/>
                  </a:solidFill>
                </a:endParaRPr>
              </a:p>
            </p:txBody>
          </p:sp>
          <p:sp>
            <p:nvSpPr>
              <p:cNvPr id="19059" name="Line 53"/>
              <p:cNvSpPr>
                <a:spLocks noChangeShapeType="1"/>
              </p:cNvSpPr>
              <p:nvPr/>
            </p:nvSpPr>
            <p:spPr bwMode="auto">
              <a:xfrm>
                <a:off x="542" y="2275"/>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0" name="Line 54"/>
              <p:cNvSpPr>
                <a:spLocks noChangeShapeType="1"/>
              </p:cNvSpPr>
              <p:nvPr/>
            </p:nvSpPr>
            <p:spPr bwMode="auto">
              <a:xfrm>
                <a:off x="541" y="2308"/>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1" name="Line 55"/>
              <p:cNvSpPr>
                <a:spLocks noChangeShapeType="1"/>
              </p:cNvSpPr>
              <p:nvPr/>
            </p:nvSpPr>
            <p:spPr bwMode="auto">
              <a:xfrm>
                <a:off x="539" y="2341"/>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2" name="Line 56"/>
              <p:cNvSpPr>
                <a:spLocks noChangeShapeType="1"/>
              </p:cNvSpPr>
              <p:nvPr/>
            </p:nvSpPr>
            <p:spPr bwMode="auto">
              <a:xfrm>
                <a:off x="538" y="2373"/>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3" name="Line 57"/>
              <p:cNvSpPr>
                <a:spLocks noChangeShapeType="1"/>
              </p:cNvSpPr>
              <p:nvPr/>
            </p:nvSpPr>
            <p:spPr bwMode="auto">
              <a:xfrm>
                <a:off x="536" y="2406"/>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4" name="Line 58"/>
              <p:cNvSpPr>
                <a:spLocks noChangeShapeType="1"/>
              </p:cNvSpPr>
              <p:nvPr/>
            </p:nvSpPr>
            <p:spPr bwMode="auto">
              <a:xfrm>
                <a:off x="534" y="2438"/>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5" name="Line 59"/>
              <p:cNvSpPr>
                <a:spLocks noChangeShapeType="1"/>
              </p:cNvSpPr>
              <p:nvPr/>
            </p:nvSpPr>
            <p:spPr bwMode="auto">
              <a:xfrm flipV="1">
                <a:off x="828" y="2203"/>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6" name="Line 60"/>
              <p:cNvSpPr>
                <a:spLocks noChangeShapeType="1"/>
              </p:cNvSpPr>
              <p:nvPr/>
            </p:nvSpPr>
            <p:spPr bwMode="auto">
              <a:xfrm flipV="1">
                <a:off x="828" y="2241"/>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7" name="Line 61"/>
              <p:cNvSpPr>
                <a:spLocks noChangeShapeType="1"/>
              </p:cNvSpPr>
              <p:nvPr/>
            </p:nvSpPr>
            <p:spPr bwMode="auto">
              <a:xfrm flipV="1">
                <a:off x="828" y="2283"/>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8" name="Line 62"/>
              <p:cNvSpPr>
                <a:spLocks noChangeShapeType="1"/>
              </p:cNvSpPr>
              <p:nvPr/>
            </p:nvSpPr>
            <p:spPr bwMode="auto">
              <a:xfrm flipV="1">
                <a:off x="828" y="2324"/>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9069" name="Line 63"/>
              <p:cNvSpPr>
                <a:spLocks noChangeShapeType="1"/>
              </p:cNvSpPr>
              <p:nvPr/>
            </p:nvSpPr>
            <p:spPr bwMode="auto">
              <a:xfrm flipV="1">
                <a:off x="828" y="2366"/>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grpSp>
        <p:grpSp>
          <p:nvGrpSpPr>
            <p:cNvPr id="19051" name="Group 64"/>
            <p:cNvGrpSpPr>
              <a:grpSpLocks/>
            </p:cNvGrpSpPr>
            <p:nvPr/>
          </p:nvGrpSpPr>
          <p:grpSpPr bwMode="auto">
            <a:xfrm>
              <a:off x="111" y="2134"/>
              <a:ext cx="341" cy="336"/>
              <a:chOff x="111" y="2134"/>
              <a:chExt cx="341" cy="336"/>
            </a:xfrm>
          </p:grpSpPr>
          <p:sp>
            <p:nvSpPr>
              <p:cNvPr id="19056"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tx1"/>
                      </a:outerShdw>
                    </a:effectLst>
                  </a14:hiddenEffects>
                </a:ext>
              </a:extLst>
            </p:spPr>
            <p:txBody>
              <a:bodyPr wrap="none" anchor="ctr"/>
              <a:lstStyle/>
              <a:p>
                <a:endParaRPr lang="en-US" smtClean="0">
                  <a:solidFill>
                    <a:srgbClr val="000000"/>
                  </a:solidFill>
                </a:endParaRPr>
              </a:p>
            </p:txBody>
          </p:sp>
          <p:sp>
            <p:nvSpPr>
              <p:cNvPr id="19057"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tx1"/>
                      </a:outerShdw>
                    </a:effectLst>
                  </a14:hiddenEffects>
                </a:ext>
              </a:extLst>
            </p:spPr>
            <p:txBody>
              <a:bodyPr wrap="none" anchor="ctr"/>
              <a:lstStyle/>
              <a:p>
                <a:endParaRPr lang="en-US" smtClean="0">
                  <a:solidFill>
                    <a:srgbClr val="000000"/>
                  </a:solidFill>
                </a:endParaRPr>
              </a:p>
            </p:txBody>
          </p:sp>
        </p:grpSp>
        <p:grpSp>
          <p:nvGrpSpPr>
            <p:cNvPr id="19052" name="Group 67"/>
            <p:cNvGrpSpPr>
              <a:grpSpLocks/>
            </p:cNvGrpSpPr>
            <p:nvPr/>
          </p:nvGrpSpPr>
          <p:grpSpPr bwMode="auto">
            <a:xfrm>
              <a:off x="1011" y="2014"/>
              <a:ext cx="140" cy="461"/>
              <a:chOff x="15866" y="12816"/>
              <a:chExt cx="590" cy="1842"/>
            </a:xfrm>
          </p:grpSpPr>
          <p:sp>
            <p:nvSpPr>
              <p:cNvPr id="19053"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107763" dir="2700000" algn="ctr" rotWithShape="0">
                        <a:schemeClr val="tx1"/>
                      </a:outerShdw>
                    </a:effectLst>
                  </a14:hiddenEffects>
                </a:ext>
              </a:extLst>
            </p:spPr>
            <p:txBody>
              <a:bodyPr wrap="none" anchor="ctr"/>
              <a:lstStyle/>
              <a:p>
                <a:endParaRPr lang="en-US" smtClean="0">
                  <a:solidFill>
                    <a:srgbClr val="000000"/>
                  </a:solidFill>
                </a:endParaRPr>
              </a:p>
            </p:txBody>
          </p:sp>
          <p:sp>
            <p:nvSpPr>
              <p:cNvPr id="19054" name="Line 69"/>
              <p:cNvSpPr>
                <a:spLocks noChangeShapeType="1"/>
              </p:cNvSpPr>
              <p:nvPr/>
            </p:nvSpPr>
            <p:spPr bwMode="auto">
              <a:xfrm>
                <a:off x="16080" y="12816"/>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19055" name="Line 70"/>
              <p:cNvSpPr>
                <a:spLocks noChangeShapeType="1"/>
              </p:cNvSpPr>
              <p:nvPr/>
            </p:nvSpPr>
            <p:spPr bwMode="auto">
              <a:xfrm>
                <a:off x="16272" y="12864"/>
                <a:ext cx="0" cy="336"/>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grpSp>
      </p:grpSp>
      <p:grpSp>
        <p:nvGrpSpPr>
          <p:cNvPr id="614471" name="Group 71"/>
          <p:cNvGrpSpPr>
            <a:grpSpLocks/>
          </p:cNvGrpSpPr>
          <p:nvPr/>
        </p:nvGrpSpPr>
        <p:grpSpPr bwMode="auto">
          <a:xfrm>
            <a:off x="279400" y="2365375"/>
            <a:ext cx="1744663" cy="617538"/>
            <a:chOff x="4634" y="3212"/>
            <a:chExt cx="493" cy="95"/>
          </a:xfrm>
        </p:grpSpPr>
        <p:sp>
          <p:nvSpPr>
            <p:cNvPr id="18909" name="Rectangle 72"/>
            <p:cNvSpPr>
              <a:spLocks noChangeArrowheads="1"/>
            </p:cNvSpPr>
            <p:nvPr/>
          </p:nvSpPr>
          <p:spPr bwMode="auto">
            <a:xfrm>
              <a:off x="4987" y="3249"/>
              <a:ext cx="136" cy="56"/>
            </a:xfrm>
            <a:prstGeom prst="rect">
              <a:avLst/>
            </a:prstGeom>
            <a:solidFill>
              <a:srgbClr val="FFA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0" name="Rectangle 73"/>
            <p:cNvSpPr>
              <a:spLocks noChangeArrowheads="1"/>
            </p:cNvSpPr>
            <p:nvPr/>
          </p:nvSpPr>
          <p:spPr bwMode="auto">
            <a:xfrm>
              <a:off x="4987" y="3275"/>
              <a:ext cx="136"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1" name="Rectangle 74"/>
            <p:cNvSpPr>
              <a:spLocks noChangeArrowheads="1"/>
            </p:cNvSpPr>
            <p:nvPr/>
          </p:nvSpPr>
          <p:spPr bwMode="auto">
            <a:xfrm>
              <a:off x="4987" y="3283"/>
              <a:ext cx="136"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2" name="Rectangle 75"/>
            <p:cNvSpPr>
              <a:spLocks noChangeArrowheads="1"/>
            </p:cNvSpPr>
            <p:nvPr/>
          </p:nvSpPr>
          <p:spPr bwMode="auto">
            <a:xfrm>
              <a:off x="4987" y="3291"/>
              <a:ext cx="136"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3" name="Rectangle 76"/>
            <p:cNvSpPr>
              <a:spLocks noChangeArrowheads="1"/>
            </p:cNvSpPr>
            <p:nvPr/>
          </p:nvSpPr>
          <p:spPr bwMode="auto">
            <a:xfrm>
              <a:off x="4987" y="3299"/>
              <a:ext cx="136"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4" name="Rectangle 77"/>
            <p:cNvSpPr>
              <a:spLocks noChangeArrowheads="1"/>
            </p:cNvSpPr>
            <p:nvPr/>
          </p:nvSpPr>
          <p:spPr bwMode="auto">
            <a:xfrm>
              <a:off x="4987" y="3267"/>
              <a:ext cx="136"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5" name="Rectangle 78"/>
            <p:cNvSpPr>
              <a:spLocks noChangeArrowheads="1"/>
            </p:cNvSpPr>
            <p:nvPr/>
          </p:nvSpPr>
          <p:spPr bwMode="auto">
            <a:xfrm>
              <a:off x="4987" y="3249"/>
              <a:ext cx="4"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6" name="Rectangle 79"/>
            <p:cNvSpPr>
              <a:spLocks noChangeArrowheads="1"/>
            </p:cNvSpPr>
            <p:nvPr/>
          </p:nvSpPr>
          <p:spPr bwMode="auto">
            <a:xfrm>
              <a:off x="5119" y="3249"/>
              <a:ext cx="4"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7" name="Rectangle 80"/>
            <p:cNvSpPr>
              <a:spLocks noChangeArrowheads="1"/>
            </p:cNvSpPr>
            <p:nvPr/>
          </p:nvSpPr>
          <p:spPr bwMode="auto">
            <a:xfrm>
              <a:off x="4987" y="3222"/>
              <a:ext cx="140" cy="32"/>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18" name="Rectangle 81"/>
            <p:cNvSpPr>
              <a:spLocks noChangeArrowheads="1"/>
            </p:cNvSpPr>
            <p:nvPr/>
          </p:nvSpPr>
          <p:spPr bwMode="auto">
            <a:xfrm>
              <a:off x="4987" y="3222"/>
              <a:ext cx="140" cy="32"/>
            </a:xfrm>
            <a:prstGeom prst="rect">
              <a:avLst/>
            </a:prstGeom>
            <a:noFill/>
            <a:ln w="0">
              <a:solidFill>
                <a:srgbClr val="C0C0C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919" name="Rectangle 82"/>
            <p:cNvSpPr>
              <a:spLocks noChangeArrowheads="1"/>
            </p:cNvSpPr>
            <p:nvPr/>
          </p:nvSpPr>
          <p:spPr bwMode="auto">
            <a:xfrm>
              <a:off x="4987" y="3256"/>
              <a:ext cx="136" cy="8"/>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0" name="Rectangle 83"/>
            <p:cNvSpPr>
              <a:spLocks noChangeArrowheads="1"/>
            </p:cNvSpPr>
            <p:nvPr/>
          </p:nvSpPr>
          <p:spPr bwMode="auto">
            <a:xfrm>
              <a:off x="5004" y="3264"/>
              <a:ext cx="101" cy="41"/>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1" name="Rectangle 84"/>
            <p:cNvSpPr>
              <a:spLocks noChangeArrowheads="1"/>
            </p:cNvSpPr>
            <p:nvPr/>
          </p:nvSpPr>
          <p:spPr bwMode="auto">
            <a:xfrm>
              <a:off x="5004" y="3264"/>
              <a:ext cx="101" cy="41"/>
            </a:xfrm>
            <a:prstGeom prst="rect">
              <a:avLst/>
            </a:prstGeom>
            <a:noFill/>
            <a:ln w="0">
              <a:solidFill>
                <a:srgbClr val="FF8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922" name="Rectangle 85"/>
            <p:cNvSpPr>
              <a:spLocks noChangeArrowheads="1"/>
            </p:cNvSpPr>
            <p:nvPr/>
          </p:nvSpPr>
          <p:spPr bwMode="auto">
            <a:xfrm>
              <a:off x="5009" y="3294"/>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3"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24" name="Rectangle 87"/>
            <p:cNvSpPr>
              <a:spLocks noChangeArrowheads="1"/>
            </p:cNvSpPr>
            <p:nvPr/>
          </p:nvSpPr>
          <p:spPr bwMode="auto">
            <a:xfrm>
              <a:off x="5032" y="3294"/>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5"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26" name="Rectangle 89"/>
            <p:cNvSpPr>
              <a:spLocks noChangeArrowheads="1"/>
            </p:cNvSpPr>
            <p:nvPr/>
          </p:nvSpPr>
          <p:spPr bwMode="auto">
            <a:xfrm>
              <a:off x="5056" y="3294"/>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7"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28" name="Rectangle 91"/>
            <p:cNvSpPr>
              <a:spLocks noChangeArrowheads="1"/>
            </p:cNvSpPr>
            <p:nvPr/>
          </p:nvSpPr>
          <p:spPr bwMode="auto">
            <a:xfrm>
              <a:off x="5080" y="3294"/>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29"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30" name="Rectangle 93"/>
            <p:cNvSpPr>
              <a:spLocks noChangeArrowheads="1"/>
            </p:cNvSpPr>
            <p:nvPr/>
          </p:nvSpPr>
          <p:spPr bwMode="auto">
            <a:xfrm>
              <a:off x="5009" y="3267"/>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31"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32" name="Rectangle 95"/>
            <p:cNvSpPr>
              <a:spLocks noChangeArrowheads="1"/>
            </p:cNvSpPr>
            <p:nvPr/>
          </p:nvSpPr>
          <p:spPr bwMode="auto">
            <a:xfrm>
              <a:off x="5032" y="3267"/>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33"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34" name="Rectangle 97"/>
            <p:cNvSpPr>
              <a:spLocks noChangeArrowheads="1"/>
            </p:cNvSpPr>
            <p:nvPr/>
          </p:nvSpPr>
          <p:spPr bwMode="auto">
            <a:xfrm>
              <a:off x="5056" y="3267"/>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35"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36" name="Rectangle 99"/>
            <p:cNvSpPr>
              <a:spLocks noChangeArrowheads="1"/>
            </p:cNvSpPr>
            <p:nvPr/>
          </p:nvSpPr>
          <p:spPr bwMode="auto">
            <a:xfrm>
              <a:off x="5080" y="3267"/>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37"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38" name="Rectangle 101"/>
            <p:cNvSpPr>
              <a:spLocks noChangeArrowheads="1"/>
            </p:cNvSpPr>
            <p:nvPr/>
          </p:nvSpPr>
          <p:spPr bwMode="auto">
            <a:xfrm>
              <a:off x="5009" y="3276"/>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39"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40" name="Rectangle 103"/>
            <p:cNvSpPr>
              <a:spLocks noChangeArrowheads="1"/>
            </p:cNvSpPr>
            <p:nvPr/>
          </p:nvSpPr>
          <p:spPr bwMode="auto">
            <a:xfrm>
              <a:off x="5032" y="3276"/>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41"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42" name="Rectangle 105"/>
            <p:cNvSpPr>
              <a:spLocks noChangeArrowheads="1"/>
            </p:cNvSpPr>
            <p:nvPr/>
          </p:nvSpPr>
          <p:spPr bwMode="auto">
            <a:xfrm>
              <a:off x="5056" y="3276"/>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43"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44" name="Rectangle 107"/>
            <p:cNvSpPr>
              <a:spLocks noChangeArrowheads="1"/>
            </p:cNvSpPr>
            <p:nvPr/>
          </p:nvSpPr>
          <p:spPr bwMode="auto">
            <a:xfrm>
              <a:off x="5080" y="3276"/>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45"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46" name="Rectangle 109"/>
            <p:cNvSpPr>
              <a:spLocks noChangeArrowheads="1"/>
            </p:cNvSpPr>
            <p:nvPr/>
          </p:nvSpPr>
          <p:spPr bwMode="auto">
            <a:xfrm>
              <a:off x="5009" y="3285"/>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47"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48" name="Rectangle 111"/>
            <p:cNvSpPr>
              <a:spLocks noChangeArrowheads="1"/>
            </p:cNvSpPr>
            <p:nvPr/>
          </p:nvSpPr>
          <p:spPr bwMode="auto">
            <a:xfrm>
              <a:off x="5032" y="3285"/>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49"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50" name="Rectangle 113"/>
            <p:cNvSpPr>
              <a:spLocks noChangeArrowheads="1"/>
            </p:cNvSpPr>
            <p:nvPr/>
          </p:nvSpPr>
          <p:spPr bwMode="auto">
            <a:xfrm>
              <a:off x="5056" y="3285"/>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1"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52" name="Rectangle 115"/>
            <p:cNvSpPr>
              <a:spLocks noChangeArrowheads="1"/>
            </p:cNvSpPr>
            <p:nvPr/>
          </p:nvSpPr>
          <p:spPr bwMode="auto">
            <a:xfrm>
              <a:off x="5080" y="3285"/>
              <a:ext cx="20" cy="7"/>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3"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smtClean="0">
                <a:solidFill>
                  <a:srgbClr val="000000"/>
                </a:solidFill>
              </a:endParaRPr>
            </a:p>
          </p:txBody>
        </p:sp>
        <p:sp>
          <p:nvSpPr>
            <p:cNvPr id="18954" name="Rectangle 117"/>
            <p:cNvSpPr>
              <a:spLocks noChangeArrowheads="1"/>
            </p:cNvSpPr>
            <p:nvPr/>
          </p:nvSpPr>
          <p:spPr bwMode="auto">
            <a:xfrm>
              <a:off x="4987" y="3254"/>
              <a:ext cx="140" cy="8"/>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5" name="Rectangle 118"/>
            <p:cNvSpPr>
              <a:spLocks noChangeArrowheads="1"/>
            </p:cNvSpPr>
            <p:nvPr/>
          </p:nvSpPr>
          <p:spPr bwMode="auto">
            <a:xfrm>
              <a:off x="4787" y="3249"/>
              <a:ext cx="200" cy="56"/>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6" name="Rectangle 119"/>
            <p:cNvSpPr>
              <a:spLocks noChangeArrowheads="1"/>
            </p:cNvSpPr>
            <p:nvPr/>
          </p:nvSpPr>
          <p:spPr bwMode="auto">
            <a:xfrm>
              <a:off x="4837" y="3249"/>
              <a:ext cx="150" cy="56"/>
            </a:xfrm>
            <a:prstGeom prst="rect">
              <a:avLst/>
            </a:prstGeom>
            <a:solidFill>
              <a:srgbClr val="FFA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7" name="Rectangle 120"/>
            <p:cNvSpPr>
              <a:spLocks noChangeArrowheads="1"/>
            </p:cNvSpPr>
            <p:nvPr/>
          </p:nvSpPr>
          <p:spPr bwMode="auto">
            <a:xfrm>
              <a:off x="4841" y="3249"/>
              <a:ext cx="1" cy="56"/>
            </a:xfrm>
            <a:prstGeom prst="rect">
              <a:avLst/>
            </a:prstGeom>
            <a:solidFill>
              <a:srgbClr val="A46E0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8" name="Rectangle 121"/>
            <p:cNvSpPr>
              <a:spLocks noChangeArrowheads="1"/>
            </p:cNvSpPr>
            <p:nvPr/>
          </p:nvSpPr>
          <p:spPr bwMode="auto">
            <a:xfrm>
              <a:off x="4850"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59" name="Rectangle 122"/>
            <p:cNvSpPr>
              <a:spLocks noChangeArrowheads="1"/>
            </p:cNvSpPr>
            <p:nvPr/>
          </p:nvSpPr>
          <p:spPr bwMode="auto">
            <a:xfrm>
              <a:off x="4860"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0" name="Rectangle 123"/>
            <p:cNvSpPr>
              <a:spLocks noChangeArrowheads="1"/>
            </p:cNvSpPr>
            <p:nvPr/>
          </p:nvSpPr>
          <p:spPr bwMode="auto">
            <a:xfrm>
              <a:off x="4869"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1" name="Rectangle 124"/>
            <p:cNvSpPr>
              <a:spLocks noChangeArrowheads="1"/>
            </p:cNvSpPr>
            <p:nvPr/>
          </p:nvSpPr>
          <p:spPr bwMode="auto">
            <a:xfrm>
              <a:off x="4878"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2" name="Rectangle 125"/>
            <p:cNvSpPr>
              <a:spLocks noChangeArrowheads="1"/>
            </p:cNvSpPr>
            <p:nvPr/>
          </p:nvSpPr>
          <p:spPr bwMode="auto">
            <a:xfrm>
              <a:off x="4888"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3" name="Rectangle 126"/>
            <p:cNvSpPr>
              <a:spLocks noChangeArrowheads="1"/>
            </p:cNvSpPr>
            <p:nvPr/>
          </p:nvSpPr>
          <p:spPr bwMode="auto">
            <a:xfrm>
              <a:off x="4897" y="3249"/>
              <a:ext cx="1" cy="56"/>
            </a:xfrm>
            <a:prstGeom prst="rect">
              <a:avLst/>
            </a:prstGeom>
            <a:solidFill>
              <a:srgbClr val="A46E0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4" name="Rectangle 127"/>
            <p:cNvSpPr>
              <a:spLocks noChangeArrowheads="1"/>
            </p:cNvSpPr>
            <p:nvPr/>
          </p:nvSpPr>
          <p:spPr bwMode="auto">
            <a:xfrm>
              <a:off x="4906"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5" name="Rectangle 128"/>
            <p:cNvSpPr>
              <a:spLocks noChangeArrowheads="1"/>
            </p:cNvSpPr>
            <p:nvPr/>
          </p:nvSpPr>
          <p:spPr bwMode="auto">
            <a:xfrm>
              <a:off x="4916"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6" name="Rectangle 129"/>
            <p:cNvSpPr>
              <a:spLocks noChangeArrowheads="1"/>
            </p:cNvSpPr>
            <p:nvPr/>
          </p:nvSpPr>
          <p:spPr bwMode="auto">
            <a:xfrm>
              <a:off x="4925"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7" name="Rectangle 130"/>
            <p:cNvSpPr>
              <a:spLocks noChangeArrowheads="1"/>
            </p:cNvSpPr>
            <p:nvPr/>
          </p:nvSpPr>
          <p:spPr bwMode="auto">
            <a:xfrm>
              <a:off x="4934"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8" name="Rectangle 131"/>
            <p:cNvSpPr>
              <a:spLocks noChangeArrowheads="1"/>
            </p:cNvSpPr>
            <p:nvPr/>
          </p:nvSpPr>
          <p:spPr bwMode="auto">
            <a:xfrm>
              <a:off x="4944"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69" name="Rectangle 132"/>
            <p:cNvSpPr>
              <a:spLocks noChangeArrowheads="1"/>
            </p:cNvSpPr>
            <p:nvPr/>
          </p:nvSpPr>
          <p:spPr bwMode="auto">
            <a:xfrm>
              <a:off x="4953"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0" name="Rectangle 133"/>
            <p:cNvSpPr>
              <a:spLocks noChangeArrowheads="1"/>
            </p:cNvSpPr>
            <p:nvPr/>
          </p:nvSpPr>
          <p:spPr bwMode="auto">
            <a:xfrm>
              <a:off x="4962"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1" name="Rectangle 134"/>
            <p:cNvSpPr>
              <a:spLocks noChangeArrowheads="1"/>
            </p:cNvSpPr>
            <p:nvPr/>
          </p:nvSpPr>
          <p:spPr bwMode="auto">
            <a:xfrm>
              <a:off x="4972" y="3249"/>
              <a:ext cx="1" cy="56"/>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2"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smtClean="0">
                <a:solidFill>
                  <a:srgbClr val="000000"/>
                </a:solidFill>
              </a:endParaRPr>
            </a:p>
          </p:txBody>
        </p:sp>
        <p:sp>
          <p:nvSpPr>
            <p:cNvPr id="18973" name="Rectangle 136"/>
            <p:cNvSpPr>
              <a:spLocks noChangeArrowheads="1"/>
            </p:cNvSpPr>
            <p:nvPr/>
          </p:nvSpPr>
          <p:spPr bwMode="auto">
            <a:xfrm>
              <a:off x="4848" y="3257"/>
              <a:ext cx="44" cy="1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4" name="Rectangle 137"/>
            <p:cNvSpPr>
              <a:spLocks noChangeArrowheads="1"/>
            </p:cNvSpPr>
            <p:nvPr/>
          </p:nvSpPr>
          <p:spPr bwMode="auto">
            <a:xfrm>
              <a:off x="4862" y="3257"/>
              <a:ext cx="1" cy="16"/>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5" name="Rectangle 138"/>
            <p:cNvSpPr>
              <a:spLocks noChangeArrowheads="1"/>
            </p:cNvSpPr>
            <p:nvPr/>
          </p:nvSpPr>
          <p:spPr bwMode="auto">
            <a:xfrm>
              <a:off x="4877" y="3257"/>
              <a:ext cx="1" cy="16"/>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6" name="Rectangle 139"/>
            <p:cNvSpPr>
              <a:spLocks noChangeArrowheads="1"/>
            </p:cNvSpPr>
            <p:nvPr/>
          </p:nvSpPr>
          <p:spPr bwMode="auto">
            <a:xfrm>
              <a:off x="4840" y="3249"/>
              <a:ext cx="5"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7" name="Rectangle 140"/>
            <p:cNvSpPr>
              <a:spLocks noChangeArrowheads="1"/>
            </p:cNvSpPr>
            <p:nvPr/>
          </p:nvSpPr>
          <p:spPr bwMode="auto">
            <a:xfrm>
              <a:off x="4896" y="3249"/>
              <a:ext cx="4"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78" name="Freeform 141"/>
            <p:cNvSpPr>
              <a:spLocks/>
            </p:cNvSpPr>
            <p:nvPr/>
          </p:nvSpPr>
          <p:spPr bwMode="auto">
            <a:xfrm>
              <a:off x="4889" y="3254"/>
              <a:ext cx="18" cy="10"/>
            </a:xfrm>
            <a:custGeom>
              <a:avLst/>
              <a:gdLst>
                <a:gd name="T0" fmla="*/ 0 w 141"/>
                <a:gd name="T1" fmla="*/ 0 h 75"/>
                <a:gd name="T2" fmla="*/ 7 w 141"/>
                <a:gd name="T3" fmla="*/ 10 h 75"/>
                <a:gd name="T4" fmla="*/ 11 w 141"/>
                <a:gd name="T5" fmla="*/ 10 h 75"/>
                <a:gd name="T6" fmla="*/ 18 w 141"/>
                <a:gd name="T7" fmla="*/ 0 h 75"/>
                <a:gd name="T8" fmla="*/ 0 w 14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75">
                  <a:moveTo>
                    <a:pt x="0" y="0"/>
                  </a:moveTo>
                  <a:lnTo>
                    <a:pt x="51" y="75"/>
                  </a:lnTo>
                  <a:lnTo>
                    <a:pt x="89" y="75"/>
                  </a:lnTo>
                  <a:lnTo>
                    <a:pt x="141" y="0"/>
                  </a:lnTo>
                  <a:lnTo>
                    <a:pt x="0" y="0"/>
                  </a:lnTo>
                  <a:close/>
                </a:path>
              </a:pathLst>
            </a:custGeom>
            <a:solidFill>
              <a:srgbClr val="C06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979" name="Freeform 142"/>
            <p:cNvSpPr>
              <a:spLocks/>
            </p:cNvSpPr>
            <p:nvPr/>
          </p:nvSpPr>
          <p:spPr bwMode="auto">
            <a:xfrm>
              <a:off x="4834" y="3254"/>
              <a:ext cx="18" cy="10"/>
            </a:xfrm>
            <a:custGeom>
              <a:avLst/>
              <a:gdLst>
                <a:gd name="T0" fmla="*/ 0 w 141"/>
                <a:gd name="T1" fmla="*/ 0 h 75"/>
                <a:gd name="T2" fmla="*/ 7 w 141"/>
                <a:gd name="T3" fmla="*/ 10 h 75"/>
                <a:gd name="T4" fmla="*/ 11 w 141"/>
                <a:gd name="T5" fmla="*/ 10 h 75"/>
                <a:gd name="T6" fmla="*/ 18 w 141"/>
                <a:gd name="T7" fmla="*/ 0 h 75"/>
                <a:gd name="T8" fmla="*/ 0 w 14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75">
                  <a:moveTo>
                    <a:pt x="0" y="0"/>
                  </a:moveTo>
                  <a:lnTo>
                    <a:pt x="52" y="75"/>
                  </a:lnTo>
                  <a:lnTo>
                    <a:pt x="89" y="75"/>
                  </a:lnTo>
                  <a:lnTo>
                    <a:pt x="141" y="0"/>
                  </a:lnTo>
                  <a:lnTo>
                    <a:pt x="0" y="0"/>
                  </a:lnTo>
                  <a:close/>
                </a:path>
              </a:pathLst>
            </a:custGeom>
            <a:solidFill>
              <a:srgbClr val="A05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980" name="Rectangle 143"/>
            <p:cNvSpPr>
              <a:spLocks noChangeArrowheads="1"/>
            </p:cNvSpPr>
            <p:nvPr/>
          </p:nvSpPr>
          <p:spPr bwMode="auto">
            <a:xfrm>
              <a:off x="4652" y="3249"/>
              <a:ext cx="135" cy="56"/>
            </a:xfrm>
            <a:prstGeom prst="rect">
              <a:avLst/>
            </a:prstGeom>
            <a:solidFill>
              <a:srgbClr val="FFA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1" name="Rectangle 144"/>
            <p:cNvSpPr>
              <a:spLocks noChangeArrowheads="1"/>
            </p:cNvSpPr>
            <p:nvPr/>
          </p:nvSpPr>
          <p:spPr bwMode="auto">
            <a:xfrm>
              <a:off x="4652" y="3263"/>
              <a:ext cx="135"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2" name="Rectangle 145"/>
            <p:cNvSpPr>
              <a:spLocks noChangeArrowheads="1"/>
            </p:cNvSpPr>
            <p:nvPr/>
          </p:nvSpPr>
          <p:spPr bwMode="auto">
            <a:xfrm>
              <a:off x="4652" y="3270"/>
              <a:ext cx="135"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3" name="Rectangle 146"/>
            <p:cNvSpPr>
              <a:spLocks noChangeArrowheads="1"/>
            </p:cNvSpPr>
            <p:nvPr/>
          </p:nvSpPr>
          <p:spPr bwMode="auto">
            <a:xfrm>
              <a:off x="4652" y="3277"/>
              <a:ext cx="135" cy="2"/>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4" name="Rectangle 147"/>
            <p:cNvSpPr>
              <a:spLocks noChangeArrowheads="1"/>
            </p:cNvSpPr>
            <p:nvPr/>
          </p:nvSpPr>
          <p:spPr bwMode="auto">
            <a:xfrm>
              <a:off x="4652" y="3285"/>
              <a:ext cx="135"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5" name="Rectangle 148"/>
            <p:cNvSpPr>
              <a:spLocks noChangeArrowheads="1"/>
            </p:cNvSpPr>
            <p:nvPr/>
          </p:nvSpPr>
          <p:spPr bwMode="auto">
            <a:xfrm>
              <a:off x="4652" y="3292"/>
              <a:ext cx="135"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6" name="Rectangle 149"/>
            <p:cNvSpPr>
              <a:spLocks noChangeArrowheads="1"/>
            </p:cNvSpPr>
            <p:nvPr/>
          </p:nvSpPr>
          <p:spPr bwMode="auto">
            <a:xfrm>
              <a:off x="4652" y="3299"/>
              <a:ext cx="135" cy="1"/>
            </a:xfrm>
            <a:prstGeom prst="rect">
              <a:avLst/>
            </a:prstGeom>
            <a:solidFill>
              <a:srgbClr val="FF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7" name="Rectangle 150"/>
            <p:cNvSpPr>
              <a:spLocks noChangeArrowheads="1"/>
            </p:cNvSpPr>
            <p:nvPr/>
          </p:nvSpPr>
          <p:spPr bwMode="auto">
            <a:xfrm>
              <a:off x="4652" y="3249"/>
              <a:ext cx="6" cy="56"/>
            </a:xfrm>
            <a:prstGeom prst="rect">
              <a:avLst/>
            </a:prstGeom>
            <a:solidFill>
              <a:srgbClr val="FAC77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8" name="Rectangle 151"/>
            <p:cNvSpPr>
              <a:spLocks noChangeArrowheads="1"/>
            </p:cNvSpPr>
            <p:nvPr/>
          </p:nvSpPr>
          <p:spPr bwMode="auto">
            <a:xfrm>
              <a:off x="4907" y="3256"/>
              <a:ext cx="66" cy="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89" name="Rectangle 152"/>
            <p:cNvSpPr>
              <a:spLocks noChangeArrowheads="1"/>
            </p:cNvSpPr>
            <p:nvPr/>
          </p:nvSpPr>
          <p:spPr bwMode="auto">
            <a:xfrm>
              <a:off x="4910" y="3259"/>
              <a:ext cx="59" cy="27"/>
            </a:xfrm>
            <a:prstGeom prst="rect">
              <a:avLst/>
            </a:prstGeom>
            <a:solidFill>
              <a:srgbClr val="2020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0" name="Rectangle 153"/>
            <p:cNvSpPr>
              <a:spLocks noChangeArrowheads="1"/>
            </p:cNvSpPr>
            <p:nvPr/>
          </p:nvSpPr>
          <p:spPr bwMode="auto">
            <a:xfrm>
              <a:off x="4928" y="3259"/>
              <a:ext cx="2" cy="2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1" name="Rectangle 154"/>
            <p:cNvSpPr>
              <a:spLocks noChangeArrowheads="1"/>
            </p:cNvSpPr>
            <p:nvPr/>
          </p:nvSpPr>
          <p:spPr bwMode="auto">
            <a:xfrm>
              <a:off x="4949" y="3259"/>
              <a:ext cx="2" cy="2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2" name="Rectangle 155"/>
            <p:cNvSpPr>
              <a:spLocks noChangeArrowheads="1"/>
            </p:cNvSpPr>
            <p:nvPr/>
          </p:nvSpPr>
          <p:spPr bwMode="auto">
            <a:xfrm>
              <a:off x="4979" y="3249"/>
              <a:ext cx="5"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3" name="Freeform 156"/>
            <p:cNvSpPr>
              <a:spLocks/>
            </p:cNvSpPr>
            <p:nvPr/>
          </p:nvSpPr>
          <p:spPr bwMode="auto">
            <a:xfrm>
              <a:off x="4973" y="3254"/>
              <a:ext cx="17" cy="10"/>
            </a:xfrm>
            <a:custGeom>
              <a:avLst/>
              <a:gdLst>
                <a:gd name="T0" fmla="*/ 0 w 141"/>
                <a:gd name="T1" fmla="*/ 0 h 75"/>
                <a:gd name="T2" fmla="*/ 6 w 141"/>
                <a:gd name="T3" fmla="*/ 10 h 75"/>
                <a:gd name="T4" fmla="*/ 11 w 141"/>
                <a:gd name="T5" fmla="*/ 10 h 75"/>
                <a:gd name="T6" fmla="*/ 17 w 141"/>
                <a:gd name="T7" fmla="*/ 0 h 75"/>
                <a:gd name="T8" fmla="*/ 0 w 14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75">
                  <a:moveTo>
                    <a:pt x="0" y="0"/>
                  </a:moveTo>
                  <a:lnTo>
                    <a:pt x="52" y="75"/>
                  </a:lnTo>
                  <a:lnTo>
                    <a:pt x="89" y="75"/>
                  </a:lnTo>
                  <a:lnTo>
                    <a:pt x="141" y="0"/>
                  </a:lnTo>
                  <a:lnTo>
                    <a:pt x="0" y="0"/>
                  </a:lnTo>
                  <a:close/>
                </a:path>
              </a:pathLst>
            </a:custGeom>
            <a:solidFill>
              <a:srgbClr val="C06000"/>
            </a:solidFill>
            <a:ln w="0">
              <a:solidFill>
                <a:srgbClr val="C06000"/>
              </a:solidFill>
              <a:prstDash val="solid"/>
              <a:round/>
              <a:headEnd/>
              <a:tailEnd/>
            </a:ln>
          </p:spPr>
          <p:txBody>
            <a:bodyPr/>
            <a:lstStyle/>
            <a:p>
              <a:endParaRPr lang="en-US" smtClean="0">
                <a:solidFill>
                  <a:srgbClr val="000000"/>
                </a:solidFill>
              </a:endParaRPr>
            </a:p>
          </p:txBody>
        </p:sp>
        <p:sp>
          <p:nvSpPr>
            <p:cNvPr id="18994" name="Rectangle 157"/>
            <p:cNvSpPr>
              <a:spLocks noChangeArrowheads="1"/>
            </p:cNvSpPr>
            <p:nvPr/>
          </p:nvSpPr>
          <p:spPr bwMode="auto">
            <a:xfrm>
              <a:off x="4667" y="3262"/>
              <a:ext cx="43" cy="23"/>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5" name="Rectangle 158"/>
            <p:cNvSpPr>
              <a:spLocks noChangeArrowheads="1"/>
            </p:cNvSpPr>
            <p:nvPr/>
          </p:nvSpPr>
          <p:spPr bwMode="auto">
            <a:xfrm>
              <a:off x="4669" y="3264"/>
              <a:ext cx="39"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6" name="Rectangle 159"/>
            <p:cNvSpPr>
              <a:spLocks noChangeArrowheads="1"/>
            </p:cNvSpPr>
            <p:nvPr/>
          </p:nvSpPr>
          <p:spPr bwMode="auto">
            <a:xfrm>
              <a:off x="4681" y="3264"/>
              <a:ext cx="2" cy="19"/>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7" name="Rectangle 160"/>
            <p:cNvSpPr>
              <a:spLocks noChangeArrowheads="1"/>
            </p:cNvSpPr>
            <p:nvPr/>
          </p:nvSpPr>
          <p:spPr bwMode="auto">
            <a:xfrm>
              <a:off x="4694" y="3264"/>
              <a:ext cx="2" cy="19"/>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8" name="Rectangle 161"/>
            <p:cNvSpPr>
              <a:spLocks noChangeArrowheads="1"/>
            </p:cNvSpPr>
            <p:nvPr/>
          </p:nvSpPr>
          <p:spPr bwMode="auto">
            <a:xfrm>
              <a:off x="4729" y="3262"/>
              <a:ext cx="43" cy="23"/>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999" name="Rectangle 162"/>
            <p:cNvSpPr>
              <a:spLocks noChangeArrowheads="1"/>
            </p:cNvSpPr>
            <p:nvPr/>
          </p:nvSpPr>
          <p:spPr bwMode="auto">
            <a:xfrm>
              <a:off x="4732" y="3264"/>
              <a:ext cx="38"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0" name="Rectangle 163"/>
            <p:cNvSpPr>
              <a:spLocks noChangeArrowheads="1"/>
            </p:cNvSpPr>
            <p:nvPr/>
          </p:nvSpPr>
          <p:spPr bwMode="auto">
            <a:xfrm>
              <a:off x="4743" y="3264"/>
              <a:ext cx="2" cy="19"/>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1" name="Rectangle 164"/>
            <p:cNvSpPr>
              <a:spLocks noChangeArrowheads="1"/>
            </p:cNvSpPr>
            <p:nvPr/>
          </p:nvSpPr>
          <p:spPr bwMode="auto">
            <a:xfrm>
              <a:off x="4757" y="3264"/>
              <a:ext cx="1" cy="19"/>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2" name="Rectangle 165"/>
            <p:cNvSpPr>
              <a:spLocks noChangeArrowheads="1"/>
            </p:cNvSpPr>
            <p:nvPr/>
          </p:nvSpPr>
          <p:spPr bwMode="auto">
            <a:xfrm>
              <a:off x="4787" y="3261"/>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3" name="Rectangle 166"/>
            <p:cNvSpPr>
              <a:spLocks noChangeArrowheads="1"/>
            </p:cNvSpPr>
            <p:nvPr/>
          </p:nvSpPr>
          <p:spPr bwMode="auto">
            <a:xfrm>
              <a:off x="4787" y="3268"/>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4" name="Rectangle 167"/>
            <p:cNvSpPr>
              <a:spLocks noChangeArrowheads="1"/>
            </p:cNvSpPr>
            <p:nvPr/>
          </p:nvSpPr>
          <p:spPr bwMode="auto">
            <a:xfrm>
              <a:off x="4787" y="3275"/>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5" name="Rectangle 168"/>
            <p:cNvSpPr>
              <a:spLocks noChangeArrowheads="1"/>
            </p:cNvSpPr>
            <p:nvPr/>
          </p:nvSpPr>
          <p:spPr bwMode="auto">
            <a:xfrm>
              <a:off x="4787" y="3283"/>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6" name="Rectangle 169"/>
            <p:cNvSpPr>
              <a:spLocks noChangeArrowheads="1"/>
            </p:cNvSpPr>
            <p:nvPr/>
          </p:nvSpPr>
          <p:spPr bwMode="auto">
            <a:xfrm>
              <a:off x="4787" y="3290"/>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7" name="Rectangle 170"/>
            <p:cNvSpPr>
              <a:spLocks noChangeArrowheads="1"/>
            </p:cNvSpPr>
            <p:nvPr/>
          </p:nvSpPr>
          <p:spPr bwMode="auto">
            <a:xfrm>
              <a:off x="4787" y="3297"/>
              <a:ext cx="50" cy="1"/>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8" name="Rectangle 171"/>
            <p:cNvSpPr>
              <a:spLocks noChangeArrowheads="1"/>
            </p:cNvSpPr>
            <p:nvPr/>
          </p:nvSpPr>
          <p:spPr bwMode="auto">
            <a:xfrm>
              <a:off x="4792" y="3249"/>
              <a:ext cx="42" cy="56"/>
            </a:xfrm>
            <a:prstGeom prst="rect">
              <a:avLst/>
            </a:prstGeom>
            <a:solidFill>
              <a:srgbClr val="804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09" name="Rectangle 172"/>
            <p:cNvSpPr>
              <a:spLocks noChangeArrowheads="1"/>
            </p:cNvSpPr>
            <p:nvPr/>
          </p:nvSpPr>
          <p:spPr bwMode="auto">
            <a:xfrm>
              <a:off x="4792" y="3249"/>
              <a:ext cx="42" cy="56"/>
            </a:xfrm>
            <a:prstGeom prst="rect">
              <a:avLst/>
            </a:prstGeom>
            <a:noFill/>
            <a:ln w="0">
              <a:solidFill>
                <a:srgbClr val="80808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9010" name="Rectangle 173"/>
            <p:cNvSpPr>
              <a:spLocks noChangeArrowheads="1"/>
            </p:cNvSpPr>
            <p:nvPr/>
          </p:nvSpPr>
          <p:spPr bwMode="auto">
            <a:xfrm>
              <a:off x="4814" y="3255"/>
              <a:ext cx="17" cy="50"/>
            </a:xfrm>
            <a:prstGeom prst="rect">
              <a:avLst/>
            </a:prstGeom>
            <a:solidFill>
              <a:srgbClr val="A05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1" name="Rectangle 174"/>
            <p:cNvSpPr>
              <a:spLocks noChangeArrowheads="1"/>
            </p:cNvSpPr>
            <p:nvPr/>
          </p:nvSpPr>
          <p:spPr bwMode="auto">
            <a:xfrm>
              <a:off x="4816" y="3255"/>
              <a:ext cx="14" cy="18"/>
            </a:xfrm>
            <a:prstGeom prst="rect">
              <a:avLst/>
            </a:prstGeom>
            <a:solidFill>
              <a:srgbClr val="2020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2" name="Rectangle 175"/>
            <p:cNvSpPr>
              <a:spLocks noChangeArrowheads="1"/>
            </p:cNvSpPr>
            <p:nvPr/>
          </p:nvSpPr>
          <p:spPr bwMode="auto">
            <a:xfrm>
              <a:off x="4827"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3" name="Rectangle 176"/>
            <p:cNvSpPr>
              <a:spLocks noChangeArrowheads="1"/>
            </p:cNvSpPr>
            <p:nvPr/>
          </p:nvSpPr>
          <p:spPr bwMode="auto">
            <a:xfrm>
              <a:off x="4822"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4" name="Rectangle 177"/>
            <p:cNvSpPr>
              <a:spLocks noChangeArrowheads="1"/>
            </p:cNvSpPr>
            <p:nvPr/>
          </p:nvSpPr>
          <p:spPr bwMode="auto">
            <a:xfrm>
              <a:off x="4818"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5" name="Rectangle 178"/>
            <p:cNvSpPr>
              <a:spLocks noChangeArrowheads="1"/>
            </p:cNvSpPr>
            <p:nvPr/>
          </p:nvSpPr>
          <p:spPr bwMode="auto">
            <a:xfrm>
              <a:off x="4816" y="3258"/>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6" name="Rectangle 179"/>
            <p:cNvSpPr>
              <a:spLocks noChangeArrowheads="1"/>
            </p:cNvSpPr>
            <p:nvPr/>
          </p:nvSpPr>
          <p:spPr bwMode="auto">
            <a:xfrm>
              <a:off x="4816" y="3264"/>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7" name="Rectangle 180"/>
            <p:cNvSpPr>
              <a:spLocks noChangeArrowheads="1"/>
            </p:cNvSpPr>
            <p:nvPr/>
          </p:nvSpPr>
          <p:spPr bwMode="auto">
            <a:xfrm>
              <a:off x="4816" y="3269"/>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8" name="Rectangle 181"/>
            <p:cNvSpPr>
              <a:spLocks noChangeArrowheads="1"/>
            </p:cNvSpPr>
            <p:nvPr/>
          </p:nvSpPr>
          <p:spPr bwMode="auto">
            <a:xfrm>
              <a:off x="4794" y="3255"/>
              <a:ext cx="18" cy="50"/>
            </a:xfrm>
            <a:prstGeom prst="rect">
              <a:avLst/>
            </a:prstGeom>
            <a:solidFill>
              <a:srgbClr val="A05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19" name="Rectangle 182"/>
            <p:cNvSpPr>
              <a:spLocks noChangeArrowheads="1"/>
            </p:cNvSpPr>
            <p:nvPr/>
          </p:nvSpPr>
          <p:spPr bwMode="auto">
            <a:xfrm>
              <a:off x="4796" y="3255"/>
              <a:ext cx="14" cy="18"/>
            </a:xfrm>
            <a:prstGeom prst="rect">
              <a:avLst/>
            </a:prstGeom>
            <a:solidFill>
              <a:srgbClr val="2020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0" name="Rectangle 183"/>
            <p:cNvSpPr>
              <a:spLocks noChangeArrowheads="1"/>
            </p:cNvSpPr>
            <p:nvPr/>
          </p:nvSpPr>
          <p:spPr bwMode="auto">
            <a:xfrm>
              <a:off x="4807"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1" name="Rectangle 184"/>
            <p:cNvSpPr>
              <a:spLocks noChangeArrowheads="1"/>
            </p:cNvSpPr>
            <p:nvPr/>
          </p:nvSpPr>
          <p:spPr bwMode="auto">
            <a:xfrm>
              <a:off x="4803"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2" name="Rectangle 185"/>
            <p:cNvSpPr>
              <a:spLocks noChangeArrowheads="1"/>
            </p:cNvSpPr>
            <p:nvPr/>
          </p:nvSpPr>
          <p:spPr bwMode="auto">
            <a:xfrm>
              <a:off x="4799" y="3255"/>
              <a:ext cx="1" cy="18"/>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3" name="Rectangle 186"/>
            <p:cNvSpPr>
              <a:spLocks noChangeArrowheads="1"/>
            </p:cNvSpPr>
            <p:nvPr/>
          </p:nvSpPr>
          <p:spPr bwMode="auto">
            <a:xfrm>
              <a:off x="4782" y="3249"/>
              <a:ext cx="5" cy="56"/>
            </a:xfrm>
            <a:prstGeom prst="rect">
              <a:avLst/>
            </a:prstGeom>
            <a:solidFill>
              <a:srgbClr val="FFC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4" name="Rectangle 187"/>
            <p:cNvSpPr>
              <a:spLocks noChangeArrowheads="1"/>
            </p:cNvSpPr>
            <p:nvPr/>
          </p:nvSpPr>
          <p:spPr bwMode="auto">
            <a:xfrm>
              <a:off x="4816" y="3276"/>
              <a:ext cx="14" cy="27"/>
            </a:xfrm>
            <a:prstGeom prst="rect">
              <a:avLst/>
            </a:prstGeom>
            <a:noFill/>
            <a:ln w="0">
              <a:solidFill>
                <a:srgbClr val="60606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9025" name="Rectangle 188"/>
            <p:cNvSpPr>
              <a:spLocks noChangeArrowheads="1"/>
            </p:cNvSpPr>
            <p:nvPr/>
          </p:nvSpPr>
          <p:spPr bwMode="auto">
            <a:xfrm>
              <a:off x="4796" y="3276"/>
              <a:ext cx="14" cy="27"/>
            </a:xfrm>
            <a:prstGeom prst="rect">
              <a:avLst/>
            </a:prstGeom>
            <a:noFill/>
            <a:ln w="0">
              <a:solidFill>
                <a:srgbClr val="60606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9026" name="Rectangle 189"/>
            <p:cNvSpPr>
              <a:spLocks noChangeArrowheads="1"/>
            </p:cNvSpPr>
            <p:nvPr/>
          </p:nvSpPr>
          <p:spPr bwMode="auto">
            <a:xfrm>
              <a:off x="4796" y="3258"/>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7" name="Rectangle 190"/>
            <p:cNvSpPr>
              <a:spLocks noChangeArrowheads="1"/>
            </p:cNvSpPr>
            <p:nvPr/>
          </p:nvSpPr>
          <p:spPr bwMode="auto">
            <a:xfrm>
              <a:off x="4796" y="3264"/>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8" name="Rectangle 191"/>
            <p:cNvSpPr>
              <a:spLocks noChangeArrowheads="1"/>
            </p:cNvSpPr>
            <p:nvPr/>
          </p:nvSpPr>
          <p:spPr bwMode="auto">
            <a:xfrm>
              <a:off x="4796" y="3269"/>
              <a:ext cx="14" cy="1"/>
            </a:xfrm>
            <a:prstGeom prst="rect">
              <a:avLst/>
            </a:prstGeom>
            <a:solidFill>
              <a:srgbClr val="A0A0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29" name="Freeform 192"/>
            <p:cNvSpPr>
              <a:spLocks/>
            </p:cNvSpPr>
            <p:nvPr/>
          </p:nvSpPr>
          <p:spPr bwMode="auto">
            <a:xfrm>
              <a:off x="4720" y="3212"/>
              <a:ext cx="267" cy="37"/>
            </a:xfrm>
            <a:custGeom>
              <a:avLst/>
              <a:gdLst>
                <a:gd name="T0" fmla="*/ 0 w 2137"/>
                <a:gd name="T1" fmla="*/ 0 h 293"/>
                <a:gd name="T2" fmla="*/ 267 w 2137"/>
                <a:gd name="T3" fmla="*/ 0 h 293"/>
                <a:gd name="T4" fmla="*/ 267 w 2137"/>
                <a:gd name="T5" fmla="*/ 37 h 293"/>
                <a:gd name="T6" fmla="*/ 67 w 2137"/>
                <a:gd name="T7" fmla="*/ 37 h 293"/>
                <a:gd name="T8" fmla="*/ 0 w 2137"/>
                <a:gd name="T9" fmla="*/ 0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7" h="293">
                  <a:moveTo>
                    <a:pt x="0" y="0"/>
                  </a:moveTo>
                  <a:lnTo>
                    <a:pt x="2137" y="0"/>
                  </a:lnTo>
                  <a:lnTo>
                    <a:pt x="2137" y="293"/>
                  </a:lnTo>
                  <a:lnTo>
                    <a:pt x="540" y="293"/>
                  </a:lnTo>
                  <a:lnTo>
                    <a:pt x="0" y="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30" name="Freeform 193"/>
            <p:cNvSpPr>
              <a:spLocks/>
            </p:cNvSpPr>
            <p:nvPr/>
          </p:nvSpPr>
          <p:spPr bwMode="auto">
            <a:xfrm>
              <a:off x="4646" y="3212"/>
              <a:ext cx="148" cy="37"/>
            </a:xfrm>
            <a:custGeom>
              <a:avLst/>
              <a:gdLst>
                <a:gd name="T0" fmla="*/ 0 w 1185"/>
                <a:gd name="T1" fmla="*/ 37 h 293"/>
                <a:gd name="T2" fmla="*/ 74 w 1185"/>
                <a:gd name="T3" fmla="*/ 0 h 293"/>
                <a:gd name="T4" fmla="*/ 148 w 1185"/>
                <a:gd name="T5" fmla="*/ 37 h 293"/>
                <a:gd name="T6" fmla="*/ 0 w 1185"/>
                <a:gd name="T7" fmla="*/ 37 h 2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5" h="293">
                  <a:moveTo>
                    <a:pt x="0" y="293"/>
                  </a:moveTo>
                  <a:lnTo>
                    <a:pt x="593" y="0"/>
                  </a:lnTo>
                  <a:lnTo>
                    <a:pt x="1185" y="293"/>
                  </a:lnTo>
                  <a:lnTo>
                    <a:pt x="0" y="293"/>
                  </a:lnTo>
                </a:path>
              </a:pathLst>
            </a:custGeom>
            <a:noFill/>
            <a:ln w="0">
              <a:solidFill>
                <a:srgbClr val="60606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9031" name="Rectangle 194"/>
            <p:cNvSpPr>
              <a:spLocks noChangeArrowheads="1"/>
            </p:cNvSpPr>
            <p:nvPr/>
          </p:nvSpPr>
          <p:spPr bwMode="auto">
            <a:xfrm>
              <a:off x="4652" y="3249"/>
              <a:ext cx="135" cy="9"/>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32" name="Rectangle 195"/>
            <p:cNvSpPr>
              <a:spLocks noChangeArrowheads="1"/>
            </p:cNvSpPr>
            <p:nvPr/>
          </p:nvSpPr>
          <p:spPr bwMode="auto">
            <a:xfrm>
              <a:off x="4787" y="3251"/>
              <a:ext cx="200" cy="7"/>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33" name="Freeform 196"/>
            <p:cNvSpPr>
              <a:spLocks/>
            </p:cNvSpPr>
            <p:nvPr/>
          </p:nvSpPr>
          <p:spPr bwMode="auto">
            <a:xfrm>
              <a:off x="4646" y="3212"/>
              <a:ext cx="148" cy="37"/>
            </a:xfrm>
            <a:custGeom>
              <a:avLst/>
              <a:gdLst>
                <a:gd name="T0" fmla="*/ 0 w 1185"/>
                <a:gd name="T1" fmla="*/ 37 h 293"/>
                <a:gd name="T2" fmla="*/ 74 w 1185"/>
                <a:gd name="T3" fmla="*/ 0 h 293"/>
                <a:gd name="T4" fmla="*/ 148 w 1185"/>
                <a:gd name="T5" fmla="*/ 37 h 293"/>
                <a:gd name="T6" fmla="*/ 0 w 1185"/>
                <a:gd name="T7" fmla="*/ 37 h 2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5" h="293">
                  <a:moveTo>
                    <a:pt x="0" y="293"/>
                  </a:moveTo>
                  <a:lnTo>
                    <a:pt x="593" y="0"/>
                  </a:lnTo>
                  <a:lnTo>
                    <a:pt x="1185" y="293"/>
                  </a:lnTo>
                  <a:lnTo>
                    <a:pt x="0" y="293"/>
                  </a:lnTo>
                  <a:close/>
                </a:path>
              </a:pathLst>
            </a:custGeom>
            <a:solidFill>
              <a:srgbClr val="FFC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34" name="Freeform 197"/>
            <p:cNvSpPr>
              <a:spLocks/>
            </p:cNvSpPr>
            <p:nvPr/>
          </p:nvSpPr>
          <p:spPr bwMode="auto">
            <a:xfrm>
              <a:off x="4658" y="3219"/>
              <a:ext cx="123" cy="30"/>
            </a:xfrm>
            <a:custGeom>
              <a:avLst/>
              <a:gdLst>
                <a:gd name="T0" fmla="*/ 0 w 981"/>
                <a:gd name="T1" fmla="*/ 30 h 243"/>
                <a:gd name="T2" fmla="*/ 62 w 981"/>
                <a:gd name="T3" fmla="*/ 0 h 243"/>
                <a:gd name="T4" fmla="*/ 123 w 981"/>
                <a:gd name="T5" fmla="*/ 30 h 243"/>
                <a:gd name="T6" fmla="*/ 0 w 981"/>
                <a:gd name="T7" fmla="*/ 30 h 2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1" h="243">
                  <a:moveTo>
                    <a:pt x="0" y="243"/>
                  </a:moveTo>
                  <a:lnTo>
                    <a:pt x="491" y="0"/>
                  </a:lnTo>
                  <a:lnTo>
                    <a:pt x="981" y="243"/>
                  </a:lnTo>
                  <a:lnTo>
                    <a:pt x="0" y="243"/>
                  </a:lnTo>
                </a:path>
              </a:pathLst>
            </a:custGeom>
            <a:noFill/>
            <a:ln w="0">
              <a:solidFill>
                <a:srgbClr val="A0A0A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9035" name="Rectangle 198"/>
            <p:cNvSpPr>
              <a:spLocks noChangeArrowheads="1"/>
            </p:cNvSpPr>
            <p:nvPr/>
          </p:nvSpPr>
          <p:spPr bwMode="auto">
            <a:xfrm>
              <a:off x="4720" y="3249"/>
              <a:ext cx="267" cy="7"/>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36" name="Rectangle 199"/>
            <p:cNvSpPr>
              <a:spLocks noChangeArrowheads="1"/>
            </p:cNvSpPr>
            <p:nvPr/>
          </p:nvSpPr>
          <p:spPr bwMode="auto">
            <a:xfrm>
              <a:off x="4648" y="3248"/>
              <a:ext cx="143" cy="8"/>
            </a:xfrm>
            <a:prstGeom prst="rect">
              <a:avLst/>
            </a:prstGeom>
            <a:solidFill>
              <a:srgbClr val="E0E0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37" name="Freeform 200"/>
            <p:cNvSpPr>
              <a:spLocks/>
            </p:cNvSpPr>
            <p:nvPr/>
          </p:nvSpPr>
          <p:spPr bwMode="auto">
            <a:xfrm>
              <a:off x="4817" y="3288"/>
              <a:ext cx="24" cy="18"/>
            </a:xfrm>
            <a:custGeom>
              <a:avLst/>
              <a:gdLst>
                <a:gd name="T0" fmla="*/ 20 w 190"/>
                <a:gd name="T1" fmla="*/ 17 h 142"/>
                <a:gd name="T2" fmla="*/ 21 w 190"/>
                <a:gd name="T3" fmla="*/ 16 h 142"/>
                <a:gd name="T4" fmla="*/ 22 w 190"/>
                <a:gd name="T5" fmla="*/ 12 h 142"/>
                <a:gd name="T6" fmla="*/ 23 w 190"/>
                <a:gd name="T7" fmla="*/ 10 h 142"/>
                <a:gd name="T8" fmla="*/ 24 w 190"/>
                <a:gd name="T9" fmla="*/ 7 h 142"/>
                <a:gd name="T10" fmla="*/ 24 w 190"/>
                <a:gd name="T11" fmla="*/ 5 h 142"/>
                <a:gd name="T12" fmla="*/ 24 w 190"/>
                <a:gd name="T13" fmla="*/ 3 h 142"/>
                <a:gd name="T14" fmla="*/ 23 w 190"/>
                <a:gd name="T15" fmla="*/ 2 h 142"/>
                <a:gd name="T16" fmla="*/ 22 w 190"/>
                <a:gd name="T17" fmla="*/ 0 h 142"/>
                <a:gd name="T18" fmla="*/ 19 w 190"/>
                <a:gd name="T19" fmla="*/ 0 h 142"/>
                <a:gd name="T20" fmla="*/ 16 w 190"/>
                <a:gd name="T21" fmla="*/ 0 h 142"/>
                <a:gd name="T22" fmla="*/ 12 w 190"/>
                <a:gd name="T23" fmla="*/ 1 h 142"/>
                <a:gd name="T24" fmla="*/ 10 w 190"/>
                <a:gd name="T25" fmla="*/ 1 h 142"/>
                <a:gd name="T26" fmla="*/ 8 w 190"/>
                <a:gd name="T27" fmla="*/ 0 h 142"/>
                <a:gd name="T28" fmla="*/ 7 w 190"/>
                <a:gd name="T29" fmla="*/ 0 h 142"/>
                <a:gd name="T30" fmla="*/ 5 w 190"/>
                <a:gd name="T31" fmla="*/ 1 h 142"/>
                <a:gd name="T32" fmla="*/ 3 w 190"/>
                <a:gd name="T33" fmla="*/ 2 h 142"/>
                <a:gd name="T34" fmla="*/ 1 w 190"/>
                <a:gd name="T35" fmla="*/ 2 h 142"/>
                <a:gd name="T36" fmla="*/ 1 w 190"/>
                <a:gd name="T37" fmla="*/ 4 h 142"/>
                <a:gd name="T38" fmla="*/ 0 w 190"/>
                <a:gd name="T39" fmla="*/ 7 h 142"/>
                <a:gd name="T40" fmla="*/ 0 w 190"/>
                <a:gd name="T41" fmla="*/ 10 h 142"/>
                <a:gd name="T42" fmla="*/ 1 w 190"/>
                <a:gd name="T43" fmla="*/ 13 h 142"/>
                <a:gd name="T44" fmla="*/ 4 w 190"/>
                <a:gd name="T45" fmla="*/ 18 h 142"/>
                <a:gd name="T46" fmla="*/ 20 w 190"/>
                <a:gd name="T47" fmla="*/ 1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38" name="Freeform 201"/>
            <p:cNvSpPr>
              <a:spLocks/>
            </p:cNvSpPr>
            <p:nvPr/>
          </p:nvSpPr>
          <p:spPr bwMode="auto">
            <a:xfrm>
              <a:off x="4794" y="3288"/>
              <a:ext cx="25" cy="18"/>
            </a:xfrm>
            <a:custGeom>
              <a:avLst/>
              <a:gdLst>
                <a:gd name="T0" fmla="*/ 22 w 198"/>
                <a:gd name="T1" fmla="*/ 17 h 142"/>
                <a:gd name="T2" fmla="*/ 23 w 198"/>
                <a:gd name="T3" fmla="*/ 15 h 142"/>
                <a:gd name="T4" fmla="*/ 23 w 198"/>
                <a:gd name="T5" fmla="*/ 13 h 142"/>
                <a:gd name="T6" fmla="*/ 24 w 198"/>
                <a:gd name="T7" fmla="*/ 10 h 142"/>
                <a:gd name="T8" fmla="*/ 25 w 198"/>
                <a:gd name="T9" fmla="*/ 7 h 142"/>
                <a:gd name="T10" fmla="*/ 25 w 198"/>
                <a:gd name="T11" fmla="*/ 5 h 142"/>
                <a:gd name="T12" fmla="*/ 25 w 198"/>
                <a:gd name="T13" fmla="*/ 3 h 142"/>
                <a:gd name="T14" fmla="*/ 24 w 198"/>
                <a:gd name="T15" fmla="*/ 1 h 142"/>
                <a:gd name="T16" fmla="*/ 23 w 198"/>
                <a:gd name="T17" fmla="*/ 1 h 142"/>
                <a:gd name="T18" fmla="*/ 21 w 198"/>
                <a:gd name="T19" fmla="*/ 0 h 142"/>
                <a:gd name="T20" fmla="*/ 17 w 198"/>
                <a:gd name="T21" fmla="*/ 0 h 142"/>
                <a:gd name="T22" fmla="*/ 13 w 198"/>
                <a:gd name="T23" fmla="*/ 0 h 142"/>
                <a:gd name="T24" fmla="*/ 9 w 198"/>
                <a:gd name="T25" fmla="*/ 0 h 142"/>
                <a:gd name="T26" fmla="*/ 5 w 198"/>
                <a:gd name="T27" fmla="*/ 0 h 142"/>
                <a:gd name="T28" fmla="*/ 3 w 198"/>
                <a:gd name="T29" fmla="*/ 1 h 142"/>
                <a:gd name="T30" fmla="*/ 2 w 198"/>
                <a:gd name="T31" fmla="*/ 1 h 142"/>
                <a:gd name="T32" fmla="*/ 1 w 198"/>
                <a:gd name="T33" fmla="*/ 2 h 142"/>
                <a:gd name="T34" fmla="*/ 0 w 198"/>
                <a:gd name="T35" fmla="*/ 5 h 142"/>
                <a:gd name="T36" fmla="*/ 0 w 198"/>
                <a:gd name="T37" fmla="*/ 6 h 142"/>
                <a:gd name="T38" fmla="*/ 1 w 198"/>
                <a:gd name="T39" fmla="*/ 8 h 142"/>
                <a:gd name="T40" fmla="*/ 2 w 198"/>
                <a:gd name="T41" fmla="*/ 12 h 142"/>
                <a:gd name="T42" fmla="*/ 3 w 198"/>
                <a:gd name="T43" fmla="*/ 15 h 142"/>
                <a:gd name="T44" fmla="*/ 5 w 198"/>
                <a:gd name="T45" fmla="*/ 18 h 142"/>
                <a:gd name="T46" fmla="*/ 22 w 198"/>
                <a:gd name="T47" fmla="*/ 17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39" name="Freeform 202"/>
            <p:cNvSpPr>
              <a:spLocks/>
            </p:cNvSpPr>
            <p:nvPr/>
          </p:nvSpPr>
          <p:spPr bwMode="auto">
            <a:xfrm>
              <a:off x="4776" y="3266"/>
              <a:ext cx="20" cy="40"/>
            </a:xfrm>
            <a:custGeom>
              <a:avLst/>
              <a:gdLst>
                <a:gd name="T0" fmla="*/ 18 w 166"/>
                <a:gd name="T1" fmla="*/ 39 h 320"/>
                <a:gd name="T2" fmla="*/ 19 w 166"/>
                <a:gd name="T3" fmla="*/ 39 h 320"/>
                <a:gd name="T4" fmla="*/ 20 w 166"/>
                <a:gd name="T5" fmla="*/ 38 h 320"/>
                <a:gd name="T6" fmla="*/ 20 w 166"/>
                <a:gd name="T7" fmla="*/ 35 h 320"/>
                <a:gd name="T8" fmla="*/ 19 w 166"/>
                <a:gd name="T9" fmla="*/ 32 h 320"/>
                <a:gd name="T10" fmla="*/ 19 w 166"/>
                <a:gd name="T11" fmla="*/ 29 h 320"/>
                <a:gd name="T12" fmla="*/ 18 w 166"/>
                <a:gd name="T13" fmla="*/ 26 h 320"/>
                <a:gd name="T14" fmla="*/ 16 w 166"/>
                <a:gd name="T15" fmla="*/ 20 h 320"/>
                <a:gd name="T16" fmla="*/ 15 w 166"/>
                <a:gd name="T17" fmla="*/ 13 h 320"/>
                <a:gd name="T18" fmla="*/ 14 w 166"/>
                <a:gd name="T19" fmla="*/ 8 h 320"/>
                <a:gd name="T20" fmla="*/ 13 w 166"/>
                <a:gd name="T21" fmla="*/ 6 h 320"/>
                <a:gd name="T22" fmla="*/ 12 w 166"/>
                <a:gd name="T23" fmla="*/ 3 h 320"/>
                <a:gd name="T24" fmla="*/ 11 w 166"/>
                <a:gd name="T25" fmla="*/ 1 h 320"/>
                <a:gd name="T26" fmla="*/ 10 w 166"/>
                <a:gd name="T27" fmla="*/ 0 h 320"/>
                <a:gd name="T28" fmla="*/ 9 w 166"/>
                <a:gd name="T29" fmla="*/ 0 h 320"/>
                <a:gd name="T30" fmla="*/ 8 w 166"/>
                <a:gd name="T31" fmla="*/ 1 h 320"/>
                <a:gd name="T32" fmla="*/ 7 w 166"/>
                <a:gd name="T33" fmla="*/ 5 h 320"/>
                <a:gd name="T34" fmla="*/ 6 w 166"/>
                <a:gd name="T35" fmla="*/ 9 h 320"/>
                <a:gd name="T36" fmla="*/ 5 w 166"/>
                <a:gd name="T37" fmla="*/ 11 h 320"/>
                <a:gd name="T38" fmla="*/ 4 w 166"/>
                <a:gd name="T39" fmla="*/ 13 h 320"/>
                <a:gd name="T40" fmla="*/ 4 w 166"/>
                <a:gd name="T41" fmla="*/ 18 h 320"/>
                <a:gd name="T42" fmla="*/ 4 w 166"/>
                <a:gd name="T43" fmla="*/ 22 h 320"/>
                <a:gd name="T44" fmla="*/ 3 w 166"/>
                <a:gd name="T45" fmla="*/ 24 h 320"/>
                <a:gd name="T46" fmla="*/ 1 w 166"/>
                <a:gd name="T47" fmla="*/ 27 h 320"/>
                <a:gd name="T48" fmla="*/ 0 w 166"/>
                <a:gd name="T49" fmla="*/ 29 h 320"/>
                <a:gd name="T50" fmla="*/ 0 w 166"/>
                <a:gd name="T51" fmla="*/ 32 h 320"/>
                <a:gd name="T52" fmla="*/ 0 w 166"/>
                <a:gd name="T53" fmla="*/ 34 h 320"/>
                <a:gd name="T54" fmla="*/ 0 w 166"/>
                <a:gd name="T55" fmla="*/ 36 h 320"/>
                <a:gd name="T56" fmla="*/ 1 w 166"/>
                <a:gd name="T57" fmla="*/ 37 h 320"/>
                <a:gd name="T58" fmla="*/ 2 w 166"/>
                <a:gd name="T59" fmla="*/ 39 h 320"/>
                <a:gd name="T60" fmla="*/ 4 w 166"/>
                <a:gd name="T61" fmla="*/ 40 h 320"/>
                <a:gd name="T62" fmla="*/ 18 w 166"/>
                <a:gd name="T63" fmla="*/ 39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40" name="Rectangle 203"/>
            <p:cNvSpPr>
              <a:spLocks noChangeArrowheads="1"/>
            </p:cNvSpPr>
            <p:nvPr/>
          </p:nvSpPr>
          <p:spPr bwMode="auto">
            <a:xfrm>
              <a:off x="4775" y="3304"/>
              <a:ext cx="69" cy="3"/>
            </a:xfrm>
            <a:prstGeom prst="rect">
              <a:avLst/>
            </a:prstGeom>
            <a:solidFill>
              <a:srgbClr val="804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41" name="Freeform 204"/>
            <p:cNvSpPr>
              <a:spLocks/>
            </p:cNvSpPr>
            <p:nvPr/>
          </p:nvSpPr>
          <p:spPr bwMode="auto">
            <a:xfrm>
              <a:off x="4915" y="3293"/>
              <a:ext cx="24" cy="13"/>
            </a:xfrm>
            <a:custGeom>
              <a:avLst/>
              <a:gdLst>
                <a:gd name="T0" fmla="*/ 4 w 191"/>
                <a:gd name="T1" fmla="*/ 12 h 99"/>
                <a:gd name="T2" fmla="*/ 4 w 191"/>
                <a:gd name="T3" fmla="*/ 11 h 99"/>
                <a:gd name="T4" fmla="*/ 2 w 191"/>
                <a:gd name="T5" fmla="*/ 9 h 99"/>
                <a:gd name="T6" fmla="*/ 1 w 191"/>
                <a:gd name="T7" fmla="*/ 7 h 99"/>
                <a:gd name="T8" fmla="*/ 0 w 191"/>
                <a:gd name="T9" fmla="*/ 5 h 99"/>
                <a:gd name="T10" fmla="*/ 0 w 191"/>
                <a:gd name="T11" fmla="*/ 4 h 99"/>
                <a:gd name="T12" fmla="*/ 0 w 191"/>
                <a:gd name="T13" fmla="*/ 2 h 99"/>
                <a:gd name="T14" fmla="*/ 1 w 191"/>
                <a:gd name="T15" fmla="*/ 1 h 99"/>
                <a:gd name="T16" fmla="*/ 3 w 191"/>
                <a:gd name="T17" fmla="*/ 0 h 99"/>
                <a:gd name="T18" fmla="*/ 5 w 191"/>
                <a:gd name="T19" fmla="*/ 0 h 99"/>
                <a:gd name="T20" fmla="*/ 8 w 191"/>
                <a:gd name="T21" fmla="*/ 0 h 99"/>
                <a:gd name="T22" fmla="*/ 12 w 191"/>
                <a:gd name="T23" fmla="*/ 1 h 99"/>
                <a:gd name="T24" fmla="*/ 14 w 191"/>
                <a:gd name="T25" fmla="*/ 1 h 99"/>
                <a:gd name="T26" fmla="*/ 16 w 191"/>
                <a:gd name="T27" fmla="*/ 0 h 99"/>
                <a:gd name="T28" fmla="*/ 17 w 191"/>
                <a:gd name="T29" fmla="*/ 0 h 99"/>
                <a:gd name="T30" fmla="*/ 19 w 191"/>
                <a:gd name="T31" fmla="*/ 1 h 99"/>
                <a:gd name="T32" fmla="*/ 21 w 191"/>
                <a:gd name="T33" fmla="*/ 1 h 99"/>
                <a:gd name="T34" fmla="*/ 22 w 191"/>
                <a:gd name="T35" fmla="*/ 2 h 99"/>
                <a:gd name="T36" fmla="*/ 23 w 191"/>
                <a:gd name="T37" fmla="*/ 3 h 99"/>
                <a:gd name="T38" fmla="*/ 24 w 191"/>
                <a:gd name="T39" fmla="*/ 5 h 99"/>
                <a:gd name="T40" fmla="*/ 24 w 191"/>
                <a:gd name="T41" fmla="*/ 7 h 99"/>
                <a:gd name="T42" fmla="*/ 23 w 191"/>
                <a:gd name="T43" fmla="*/ 10 h 99"/>
                <a:gd name="T44" fmla="*/ 20 w 191"/>
                <a:gd name="T45" fmla="*/ 13 h 99"/>
                <a:gd name="T46" fmla="*/ 4 w 191"/>
                <a:gd name="T47" fmla="*/ 12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42" name="Freeform 205"/>
            <p:cNvSpPr>
              <a:spLocks/>
            </p:cNvSpPr>
            <p:nvPr/>
          </p:nvSpPr>
          <p:spPr bwMode="auto">
            <a:xfrm>
              <a:off x="4937" y="3286"/>
              <a:ext cx="33" cy="20"/>
            </a:xfrm>
            <a:custGeom>
              <a:avLst/>
              <a:gdLst>
                <a:gd name="T0" fmla="*/ 4 w 262"/>
                <a:gd name="T1" fmla="*/ 19 h 153"/>
                <a:gd name="T2" fmla="*/ 3 w 262"/>
                <a:gd name="T3" fmla="*/ 17 h 153"/>
                <a:gd name="T4" fmla="*/ 2 w 262"/>
                <a:gd name="T5" fmla="*/ 15 h 153"/>
                <a:gd name="T6" fmla="*/ 1 w 262"/>
                <a:gd name="T7" fmla="*/ 11 h 153"/>
                <a:gd name="T8" fmla="*/ 0 w 262"/>
                <a:gd name="T9" fmla="*/ 8 h 153"/>
                <a:gd name="T10" fmla="*/ 0 w 262"/>
                <a:gd name="T11" fmla="*/ 6 h 153"/>
                <a:gd name="T12" fmla="*/ 0 w 262"/>
                <a:gd name="T13" fmla="*/ 3 h 153"/>
                <a:gd name="T14" fmla="*/ 1 w 262"/>
                <a:gd name="T15" fmla="*/ 1 h 153"/>
                <a:gd name="T16" fmla="*/ 2 w 262"/>
                <a:gd name="T17" fmla="*/ 1 h 153"/>
                <a:gd name="T18" fmla="*/ 5 w 262"/>
                <a:gd name="T19" fmla="*/ 0 h 153"/>
                <a:gd name="T20" fmla="*/ 11 w 262"/>
                <a:gd name="T21" fmla="*/ 0 h 153"/>
                <a:gd name="T22" fmla="*/ 16 w 262"/>
                <a:gd name="T23" fmla="*/ 0 h 153"/>
                <a:gd name="T24" fmla="*/ 21 w 262"/>
                <a:gd name="T25" fmla="*/ 0 h 153"/>
                <a:gd name="T26" fmla="*/ 26 w 262"/>
                <a:gd name="T27" fmla="*/ 0 h 153"/>
                <a:gd name="T28" fmla="*/ 29 w 262"/>
                <a:gd name="T29" fmla="*/ 1 h 153"/>
                <a:gd name="T30" fmla="*/ 30 w 262"/>
                <a:gd name="T31" fmla="*/ 1 h 153"/>
                <a:gd name="T32" fmla="*/ 32 w 262"/>
                <a:gd name="T33" fmla="*/ 2 h 153"/>
                <a:gd name="T34" fmla="*/ 33 w 262"/>
                <a:gd name="T35" fmla="*/ 5 h 153"/>
                <a:gd name="T36" fmla="*/ 33 w 262"/>
                <a:gd name="T37" fmla="*/ 7 h 153"/>
                <a:gd name="T38" fmla="*/ 32 w 262"/>
                <a:gd name="T39" fmla="*/ 9 h 153"/>
                <a:gd name="T40" fmla="*/ 30 w 262"/>
                <a:gd name="T41" fmla="*/ 13 h 153"/>
                <a:gd name="T42" fmla="*/ 29 w 262"/>
                <a:gd name="T43" fmla="*/ 17 h 153"/>
                <a:gd name="T44" fmla="*/ 26 w 262"/>
                <a:gd name="T45" fmla="*/ 20 h 153"/>
                <a:gd name="T46" fmla="*/ 4 w 262"/>
                <a:gd name="T47" fmla="*/ 19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43" name="Freeform 206"/>
            <p:cNvSpPr>
              <a:spLocks/>
            </p:cNvSpPr>
            <p:nvPr/>
          </p:nvSpPr>
          <p:spPr bwMode="auto">
            <a:xfrm>
              <a:off x="4959" y="3266"/>
              <a:ext cx="21" cy="40"/>
            </a:xfrm>
            <a:custGeom>
              <a:avLst/>
              <a:gdLst>
                <a:gd name="T0" fmla="*/ 2 w 165"/>
                <a:gd name="T1" fmla="*/ 39 h 320"/>
                <a:gd name="T2" fmla="*/ 1 w 165"/>
                <a:gd name="T3" fmla="*/ 39 h 320"/>
                <a:gd name="T4" fmla="*/ 0 w 165"/>
                <a:gd name="T5" fmla="*/ 38 h 320"/>
                <a:gd name="T6" fmla="*/ 0 w 165"/>
                <a:gd name="T7" fmla="*/ 35 h 320"/>
                <a:gd name="T8" fmla="*/ 1 w 165"/>
                <a:gd name="T9" fmla="*/ 32 h 320"/>
                <a:gd name="T10" fmla="*/ 1 w 165"/>
                <a:gd name="T11" fmla="*/ 29 h 320"/>
                <a:gd name="T12" fmla="*/ 2 w 165"/>
                <a:gd name="T13" fmla="*/ 26 h 320"/>
                <a:gd name="T14" fmla="*/ 4 w 165"/>
                <a:gd name="T15" fmla="*/ 20 h 320"/>
                <a:gd name="T16" fmla="*/ 5 w 165"/>
                <a:gd name="T17" fmla="*/ 13 h 320"/>
                <a:gd name="T18" fmla="*/ 6 w 165"/>
                <a:gd name="T19" fmla="*/ 8 h 320"/>
                <a:gd name="T20" fmla="*/ 7 w 165"/>
                <a:gd name="T21" fmla="*/ 6 h 320"/>
                <a:gd name="T22" fmla="*/ 9 w 165"/>
                <a:gd name="T23" fmla="*/ 3 h 320"/>
                <a:gd name="T24" fmla="*/ 10 w 165"/>
                <a:gd name="T25" fmla="*/ 1 h 320"/>
                <a:gd name="T26" fmla="*/ 11 w 165"/>
                <a:gd name="T27" fmla="*/ 0 h 320"/>
                <a:gd name="T28" fmla="*/ 12 w 165"/>
                <a:gd name="T29" fmla="*/ 0 h 320"/>
                <a:gd name="T30" fmla="*/ 13 w 165"/>
                <a:gd name="T31" fmla="*/ 1 h 320"/>
                <a:gd name="T32" fmla="*/ 14 w 165"/>
                <a:gd name="T33" fmla="*/ 5 h 320"/>
                <a:gd name="T34" fmla="*/ 15 w 165"/>
                <a:gd name="T35" fmla="*/ 9 h 320"/>
                <a:gd name="T36" fmla="*/ 16 w 165"/>
                <a:gd name="T37" fmla="*/ 11 h 320"/>
                <a:gd name="T38" fmla="*/ 17 w 165"/>
                <a:gd name="T39" fmla="*/ 13 h 320"/>
                <a:gd name="T40" fmla="*/ 17 w 165"/>
                <a:gd name="T41" fmla="*/ 18 h 320"/>
                <a:gd name="T42" fmla="*/ 17 w 165"/>
                <a:gd name="T43" fmla="*/ 22 h 320"/>
                <a:gd name="T44" fmla="*/ 18 w 165"/>
                <a:gd name="T45" fmla="*/ 24 h 320"/>
                <a:gd name="T46" fmla="*/ 20 w 165"/>
                <a:gd name="T47" fmla="*/ 27 h 320"/>
                <a:gd name="T48" fmla="*/ 21 w 165"/>
                <a:gd name="T49" fmla="*/ 29 h 320"/>
                <a:gd name="T50" fmla="*/ 21 w 165"/>
                <a:gd name="T51" fmla="*/ 32 h 320"/>
                <a:gd name="T52" fmla="*/ 21 w 165"/>
                <a:gd name="T53" fmla="*/ 34 h 320"/>
                <a:gd name="T54" fmla="*/ 21 w 165"/>
                <a:gd name="T55" fmla="*/ 36 h 320"/>
                <a:gd name="T56" fmla="*/ 20 w 165"/>
                <a:gd name="T57" fmla="*/ 37 h 320"/>
                <a:gd name="T58" fmla="*/ 19 w 165"/>
                <a:gd name="T59" fmla="*/ 39 h 320"/>
                <a:gd name="T60" fmla="*/ 17 w 165"/>
                <a:gd name="T61" fmla="*/ 40 h 320"/>
                <a:gd name="T62" fmla="*/ 2 w 165"/>
                <a:gd name="T63" fmla="*/ 39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44" name="Rectangle 207"/>
            <p:cNvSpPr>
              <a:spLocks noChangeArrowheads="1"/>
            </p:cNvSpPr>
            <p:nvPr/>
          </p:nvSpPr>
          <p:spPr bwMode="auto">
            <a:xfrm>
              <a:off x="4905" y="3304"/>
              <a:ext cx="82" cy="3"/>
            </a:xfrm>
            <a:prstGeom prst="rect">
              <a:avLst/>
            </a:prstGeom>
            <a:solidFill>
              <a:srgbClr val="804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9045" name="Freeform 208"/>
            <p:cNvSpPr>
              <a:spLocks/>
            </p:cNvSpPr>
            <p:nvPr/>
          </p:nvSpPr>
          <p:spPr bwMode="auto">
            <a:xfrm>
              <a:off x="4634" y="3266"/>
              <a:ext cx="21" cy="40"/>
            </a:xfrm>
            <a:custGeom>
              <a:avLst/>
              <a:gdLst>
                <a:gd name="T0" fmla="*/ 19 w 170"/>
                <a:gd name="T1" fmla="*/ 39 h 320"/>
                <a:gd name="T2" fmla="*/ 20 w 170"/>
                <a:gd name="T3" fmla="*/ 39 h 320"/>
                <a:gd name="T4" fmla="*/ 21 w 170"/>
                <a:gd name="T5" fmla="*/ 38 h 320"/>
                <a:gd name="T6" fmla="*/ 21 w 170"/>
                <a:gd name="T7" fmla="*/ 35 h 320"/>
                <a:gd name="T8" fmla="*/ 21 w 170"/>
                <a:gd name="T9" fmla="*/ 32 h 320"/>
                <a:gd name="T10" fmla="*/ 20 w 170"/>
                <a:gd name="T11" fmla="*/ 29 h 320"/>
                <a:gd name="T12" fmla="*/ 19 w 170"/>
                <a:gd name="T13" fmla="*/ 26 h 320"/>
                <a:gd name="T14" fmla="*/ 17 w 170"/>
                <a:gd name="T15" fmla="*/ 20 h 320"/>
                <a:gd name="T16" fmla="*/ 15 w 170"/>
                <a:gd name="T17" fmla="*/ 13 h 320"/>
                <a:gd name="T18" fmla="*/ 14 w 170"/>
                <a:gd name="T19" fmla="*/ 8 h 320"/>
                <a:gd name="T20" fmla="*/ 14 w 170"/>
                <a:gd name="T21" fmla="*/ 6 h 320"/>
                <a:gd name="T22" fmla="*/ 12 w 170"/>
                <a:gd name="T23" fmla="*/ 3 h 320"/>
                <a:gd name="T24" fmla="*/ 11 w 170"/>
                <a:gd name="T25" fmla="*/ 1 h 320"/>
                <a:gd name="T26" fmla="*/ 10 w 170"/>
                <a:gd name="T27" fmla="*/ 0 h 320"/>
                <a:gd name="T28" fmla="*/ 9 w 170"/>
                <a:gd name="T29" fmla="*/ 0 h 320"/>
                <a:gd name="T30" fmla="*/ 8 w 170"/>
                <a:gd name="T31" fmla="*/ 1 h 320"/>
                <a:gd name="T32" fmla="*/ 7 w 170"/>
                <a:gd name="T33" fmla="*/ 5 h 320"/>
                <a:gd name="T34" fmla="*/ 6 w 170"/>
                <a:gd name="T35" fmla="*/ 9 h 320"/>
                <a:gd name="T36" fmla="*/ 5 w 170"/>
                <a:gd name="T37" fmla="*/ 11 h 320"/>
                <a:gd name="T38" fmla="*/ 4 w 170"/>
                <a:gd name="T39" fmla="*/ 13 h 320"/>
                <a:gd name="T40" fmla="*/ 4 w 170"/>
                <a:gd name="T41" fmla="*/ 18 h 320"/>
                <a:gd name="T42" fmla="*/ 4 w 170"/>
                <a:gd name="T43" fmla="*/ 22 h 320"/>
                <a:gd name="T44" fmla="*/ 3 w 170"/>
                <a:gd name="T45" fmla="*/ 24 h 320"/>
                <a:gd name="T46" fmla="*/ 1 w 170"/>
                <a:gd name="T47" fmla="*/ 27 h 320"/>
                <a:gd name="T48" fmla="*/ 0 w 170"/>
                <a:gd name="T49" fmla="*/ 29 h 320"/>
                <a:gd name="T50" fmla="*/ 0 w 170"/>
                <a:gd name="T51" fmla="*/ 32 h 320"/>
                <a:gd name="T52" fmla="*/ 0 w 170"/>
                <a:gd name="T53" fmla="*/ 34 h 320"/>
                <a:gd name="T54" fmla="*/ 0 w 170"/>
                <a:gd name="T55" fmla="*/ 36 h 320"/>
                <a:gd name="T56" fmla="*/ 1 w 170"/>
                <a:gd name="T57" fmla="*/ 37 h 320"/>
                <a:gd name="T58" fmla="*/ 2 w 170"/>
                <a:gd name="T59" fmla="*/ 39 h 320"/>
                <a:gd name="T60" fmla="*/ 4 w 170"/>
                <a:gd name="T61" fmla="*/ 40 h 320"/>
                <a:gd name="T62" fmla="*/ 19 w 170"/>
                <a:gd name="T63" fmla="*/ 39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9046" name="Rectangle 209"/>
            <p:cNvSpPr>
              <a:spLocks noChangeArrowheads="1"/>
            </p:cNvSpPr>
            <p:nvPr/>
          </p:nvSpPr>
          <p:spPr bwMode="auto">
            <a:xfrm>
              <a:off x="4634" y="3304"/>
              <a:ext cx="43" cy="3"/>
            </a:xfrm>
            <a:prstGeom prst="rect">
              <a:avLst/>
            </a:prstGeom>
            <a:solidFill>
              <a:srgbClr val="804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grpSp>
      <p:grpSp>
        <p:nvGrpSpPr>
          <p:cNvPr id="614610" name="Group 210"/>
          <p:cNvGrpSpPr>
            <a:grpSpLocks/>
          </p:cNvGrpSpPr>
          <p:nvPr/>
        </p:nvGrpSpPr>
        <p:grpSpPr bwMode="auto">
          <a:xfrm>
            <a:off x="2690813" y="5235575"/>
            <a:ext cx="3257550" cy="1249363"/>
            <a:chOff x="1911" y="3130"/>
            <a:chExt cx="2052" cy="787"/>
          </a:xfrm>
        </p:grpSpPr>
        <p:sp>
          <p:nvSpPr>
            <p:cNvPr id="18891"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pic>
          <p:nvPicPr>
            <p:cNvPr id="18892" name="Picture 212" descr="A0033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3440"/>
              <a:ext cx="720" cy="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893"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894"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nvGrpSpPr>
            <p:cNvPr id="18895" name="Group 215"/>
            <p:cNvGrpSpPr>
              <a:grpSpLocks/>
            </p:cNvGrpSpPr>
            <p:nvPr/>
          </p:nvGrpSpPr>
          <p:grpSpPr bwMode="auto">
            <a:xfrm>
              <a:off x="2319" y="3538"/>
              <a:ext cx="387" cy="347"/>
              <a:chOff x="501" y="2140"/>
              <a:chExt cx="387" cy="347"/>
            </a:xfrm>
          </p:grpSpPr>
          <p:sp>
            <p:nvSpPr>
              <p:cNvPr id="18897"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xmlns="">
                    <a:effectLst>
                      <a:outerShdw dist="107763" dir="2700000" algn="ctr" rotWithShape="0">
                        <a:schemeClr val="tx1"/>
                      </a:outerShdw>
                    </a:effectLst>
                  </a14:hiddenEffects>
                </a:ext>
              </a:extLst>
            </p:spPr>
            <p:txBody>
              <a:bodyPr wrap="none" anchor="ctr"/>
              <a:lstStyle/>
              <a:p>
                <a:endParaRPr lang="en-US" smtClean="0">
                  <a:solidFill>
                    <a:srgbClr val="000000"/>
                  </a:solidFill>
                </a:endParaRPr>
              </a:p>
            </p:txBody>
          </p:sp>
          <p:sp>
            <p:nvSpPr>
              <p:cNvPr id="18898" name="Line 217"/>
              <p:cNvSpPr>
                <a:spLocks noChangeShapeType="1"/>
              </p:cNvSpPr>
              <p:nvPr/>
            </p:nvSpPr>
            <p:spPr bwMode="auto">
              <a:xfrm>
                <a:off x="542" y="2275"/>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899" name="Line 218"/>
              <p:cNvSpPr>
                <a:spLocks noChangeShapeType="1"/>
              </p:cNvSpPr>
              <p:nvPr/>
            </p:nvSpPr>
            <p:spPr bwMode="auto">
              <a:xfrm>
                <a:off x="541" y="2308"/>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0" name="Line 219"/>
              <p:cNvSpPr>
                <a:spLocks noChangeShapeType="1"/>
              </p:cNvSpPr>
              <p:nvPr/>
            </p:nvSpPr>
            <p:spPr bwMode="auto">
              <a:xfrm>
                <a:off x="539" y="2341"/>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1" name="Line 220"/>
              <p:cNvSpPr>
                <a:spLocks noChangeShapeType="1"/>
              </p:cNvSpPr>
              <p:nvPr/>
            </p:nvSpPr>
            <p:spPr bwMode="auto">
              <a:xfrm>
                <a:off x="538" y="2373"/>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2" name="Line 221"/>
              <p:cNvSpPr>
                <a:spLocks noChangeShapeType="1"/>
              </p:cNvSpPr>
              <p:nvPr/>
            </p:nvSpPr>
            <p:spPr bwMode="auto">
              <a:xfrm>
                <a:off x="536" y="2406"/>
                <a:ext cx="2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3" name="Line 222"/>
              <p:cNvSpPr>
                <a:spLocks noChangeShapeType="1"/>
              </p:cNvSpPr>
              <p:nvPr/>
            </p:nvSpPr>
            <p:spPr bwMode="auto">
              <a:xfrm>
                <a:off x="534" y="2438"/>
                <a:ext cx="2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4" name="Line 223"/>
              <p:cNvSpPr>
                <a:spLocks noChangeShapeType="1"/>
              </p:cNvSpPr>
              <p:nvPr/>
            </p:nvSpPr>
            <p:spPr bwMode="auto">
              <a:xfrm flipV="1">
                <a:off x="828" y="2203"/>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5" name="Line 224"/>
              <p:cNvSpPr>
                <a:spLocks noChangeShapeType="1"/>
              </p:cNvSpPr>
              <p:nvPr/>
            </p:nvSpPr>
            <p:spPr bwMode="auto">
              <a:xfrm flipV="1">
                <a:off x="828" y="2241"/>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6" name="Line 225"/>
              <p:cNvSpPr>
                <a:spLocks noChangeShapeType="1"/>
              </p:cNvSpPr>
              <p:nvPr/>
            </p:nvSpPr>
            <p:spPr bwMode="auto">
              <a:xfrm flipV="1">
                <a:off x="828" y="2283"/>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7" name="Line 226"/>
              <p:cNvSpPr>
                <a:spLocks noChangeShapeType="1"/>
              </p:cNvSpPr>
              <p:nvPr/>
            </p:nvSpPr>
            <p:spPr bwMode="auto">
              <a:xfrm flipV="1">
                <a:off x="828" y="2324"/>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sp>
            <p:nvSpPr>
              <p:cNvPr id="18908" name="Line 227"/>
              <p:cNvSpPr>
                <a:spLocks noChangeShapeType="1"/>
              </p:cNvSpPr>
              <p:nvPr/>
            </p:nvSpPr>
            <p:spPr bwMode="auto">
              <a:xfrm flipV="1">
                <a:off x="828" y="2366"/>
                <a:ext cx="42" cy="4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tx1"/>
                      </a:outerShdw>
                    </a:effectLst>
                  </a14:hiddenEffects>
                </a:ext>
              </a:extLst>
            </p:spPr>
            <p:txBody>
              <a:bodyPr/>
              <a:lstStyle/>
              <a:p>
                <a:endParaRPr lang="en-US" smtClean="0">
                  <a:solidFill>
                    <a:srgbClr val="000000"/>
                  </a:solidFill>
                </a:endParaRPr>
              </a:p>
            </p:txBody>
          </p:sp>
        </p:grpSp>
        <p:sp>
          <p:nvSpPr>
            <p:cNvPr id="18896" name="Litebulb"/>
            <p:cNvSpPr>
              <a:spLocks noEditPoints="1" noChangeArrowheads="1"/>
            </p:cNvSpPr>
            <p:nvPr/>
          </p:nvSpPr>
          <p:spPr bwMode="auto">
            <a:xfrm>
              <a:off x="1911" y="3483"/>
              <a:ext cx="306" cy="408"/>
            </a:xfrm>
            <a:custGeom>
              <a:avLst/>
              <a:gdLst>
                <a:gd name="T0" fmla="*/ 153 w 21600"/>
                <a:gd name="T1" fmla="*/ 0 h 21600"/>
                <a:gd name="T2" fmla="*/ 306 w 21600"/>
                <a:gd name="T3" fmla="*/ 147 h 21600"/>
                <a:gd name="T4" fmla="*/ 0 w 21600"/>
                <a:gd name="T5" fmla="*/ 147 h 21600"/>
                <a:gd name="T6" fmla="*/ 153 w 21600"/>
                <a:gd name="T7" fmla="*/ 408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smtClean="0">
                <a:solidFill>
                  <a:srgbClr val="000000"/>
                </a:solidFill>
              </a:endParaRPr>
            </a:p>
          </p:txBody>
        </p:sp>
      </p:grpSp>
      <p:grpSp>
        <p:nvGrpSpPr>
          <p:cNvPr id="614629" name="Group 229"/>
          <p:cNvGrpSpPr>
            <a:grpSpLocks/>
          </p:cNvGrpSpPr>
          <p:nvPr/>
        </p:nvGrpSpPr>
        <p:grpSpPr bwMode="auto">
          <a:xfrm>
            <a:off x="2936875" y="4786313"/>
            <a:ext cx="1590675" cy="757237"/>
            <a:chOff x="3980" y="3051"/>
            <a:chExt cx="558" cy="351"/>
          </a:xfrm>
        </p:grpSpPr>
        <p:grpSp>
          <p:nvGrpSpPr>
            <p:cNvPr id="18653" name="Group 230"/>
            <p:cNvGrpSpPr>
              <a:grpSpLocks/>
            </p:cNvGrpSpPr>
            <p:nvPr/>
          </p:nvGrpSpPr>
          <p:grpSpPr bwMode="auto">
            <a:xfrm>
              <a:off x="4149" y="3051"/>
              <a:ext cx="342" cy="318"/>
              <a:chOff x="4149" y="3051"/>
              <a:chExt cx="342" cy="318"/>
            </a:xfrm>
          </p:grpSpPr>
          <p:sp>
            <p:nvSpPr>
              <p:cNvPr id="18691" name="Freeform 231"/>
              <p:cNvSpPr>
                <a:spLocks/>
              </p:cNvSpPr>
              <p:nvPr/>
            </p:nvSpPr>
            <p:spPr bwMode="auto">
              <a:xfrm>
                <a:off x="4193" y="3051"/>
                <a:ext cx="22" cy="318"/>
              </a:xfrm>
              <a:custGeom>
                <a:avLst/>
                <a:gdLst>
                  <a:gd name="T0" fmla="*/ 0 w 153"/>
                  <a:gd name="T1" fmla="*/ 0 h 2226"/>
                  <a:gd name="T2" fmla="*/ 22 w 153"/>
                  <a:gd name="T3" fmla="*/ 14 h 2226"/>
                  <a:gd name="T4" fmla="*/ 22 w 153"/>
                  <a:gd name="T5" fmla="*/ 318 h 2226"/>
                  <a:gd name="T6" fmla="*/ 0 w 153"/>
                  <a:gd name="T7" fmla="*/ 318 h 2226"/>
                  <a:gd name="T8" fmla="*/ 0 w 153"/>
                  <a:gd name="T9" fmla="*/ 0 h 2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226">
                    <a:moveTo>
                      <a:pt x="0" y="0"/>
                    </a:moveTo>
                    <a:lnTo>
                      <a:pt x="153" y="101"/>
                    </a:lnTo>
                    <a:lnTo>
                      <a:pt x="153" y="2226"/>
                    </a:lnTo>
                    <a:lnTo>
                      <a:pt x="0" y="2226"/>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92" name="Rectangle 232"/>
              <p:cNvSpPr>
                <a:spLocks noChangeArrowheads="1"/>
              </p:cNvSpPr>
              <p:nvPr/>
            </p:nvSpPr>
            <p:spPr bwMode="auto">
              <a:xfrm>
                <a:off x="4187" y="3051"/>
                <a:ext cx="1" cy="311"/>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93" name="Freeform 233"/>
              <p:cNvSpPr>
                <a:spLocks/>
              </p:cNvSpPr>
              <p:nvPr/>
            </p:nvSpPr>
            <p:spPr bwMode="auto">
              <a:xfrm>
                <a:off x="4193" y="3058"/>
                <a:ext cx="22" cy="253"/>
              </a:xfrm>
              <a:custGeom>
                <a:avLst/>
                <a:gdLst>
                  <a:gd name="T0" fmla="*/ 22 w 153"/>
                  <a:gd name="T1" fmla="*/ 14 h 1770"/>
                  <a:gd name="T2" fmla="*/ 0 w 153"/>
                  <a:gd name="T3" fmla="*/ 0 h 1770"/>
                  <a:gd name="T4" fmla="*/ 0 w 153"/>
                  <a:gd name="T5" fmla="*/ 253 h 1770"/>
                  <a:gd name="T6" fmla="*/ 22 w 153"/>
                  <a:gd name="T7" fmla="*/ 253 h 1770"/>
                  <a:gd name="T8" fmla="*/ 22 w 153"/>
                  <a:gd name="T9" fmla="*/ 14 h 17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770">
                    <a:moveTo>
                      <a:pt x="153" y="101"/>
                    </a:moveTo>
                    <a:lnTo>
                      <a:pt x="0" y="0"/>
                    </a:lnTo>
                    <a:lnTo>
                      <a:pt x="0" y="1770"/>
                    </a:lnTo>
                    <a:lnTo>
                      <a:pt x="153" y="1770"/>
                    </a:lnTo>
                    <a:lnTo>
                      <a:pt x="153" y="101"/>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94" name="Freeform 234"/>
              <p:cNvSpPr>
                <a:spLocks/>
              </p:cNvSpPr>
              <p:nvPr/>
            </p:nvSpPr>
            <p:spPr bwMode="auto">
              <a:xfrm>
                <a:off x="4201" y="3073"/>
                <a:ext cx="14" cy="231"/>
              </a:xfrm>
              <a:custGeom>
                <a:avLst/>
                <a:gdLst>
                  <a:gd name="T0" fmla="*/ 0 w 103"/>
                  <a:gd name="T1" fmla="*/ 0 h 1618"/>
                  <a:gd name="T2" fmla="*/ 0 w 103"/>
                  <a:gd name="T3" fmla="*/ 231 h 1618"/>
                  <a:gd name="T4" fmla="*/ 14 w 103"/>
                  <a:gd name="T5" fmla="*/ 231 h 1618"/>
                  <a:gd name="T6" fmla="*/ 14 w 103"/>
                  <a:gd name="T7" fmla="*/ 7 h 1618"/>
                  <a:gd name="T8" fmla="*/ 0 w 103"/>
                  <a:gd name="T9" fmla="*/ 0 h 16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1618">
                    <a:moveTo>
                      <a:pt x="0" y="0"/>
                    </a:moveTo>
                    <a:lnTo>
                      <a:pt x="0" y="1618"/>
                    </a:lnTo>
                    <a:lnTo>
                      <a:pt x="103" y="1618"/>
                    </a:lnTo>
                    <a:lnTo>
                      <a:pt x="103" y="51"/>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95" name="Line 235"/>
              <p:cNvSpPr>
                <a:spLocks noChangeShapeType="1"/>
              </p:cNvSpPr>
              <p:nvPr/>
            </p:nvSpPr>
            <p:spPr bwMode="auto">
              <a:xfrm>
                <a:off x="4201" y="3095"/>
                <a:ext cx="14" cy="7"/>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696" name="Line 236"/>
              <p:cNvSpPr>
                <a:spLocks noChangeShapeType="1"/>
              </p:cNvSpPr>
              <p:nvPr/>
            </p:nvSpPr>
            <p:spPr bwMode="auto">
              <a:xfrm>
                <a:off x="4200" y="3116"/>
                <a:ext cx="16"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697" name="Line 237"/>
              <p:cNvSpPr>
                <a:spLocks noChangeShapeType="1"/>
              </p:cNvSpPr>
              <p:nvPr/>
            </p:nvSpPr>
            <p:spPr bwMode="auto">
              <a:xfrm>
                <a:off x="4200" y="3137"/>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698" name="Line 238"/>
              <p:cNvSpPr>
                <a:spLocks noChangeShapeType="1"/>
              </p:cNvSpPr>
              <p:nvPr/>
            </p:nvSpPr>
            <p:spPr bwMode="auto">
              <a:xfrm>
                <a:off x="4200" y="3158"/>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699" name="Line 239"/>
              <p:cNvSpPr>
                <a:spLocks noChangeShapeType="1"/>
              </p:cNvSpPr>
              <p:nvPr/>
            </p:nvSpPr>
            <p:spPr bwMode="auto">
              <a:xfrm>
                <a:off x="4200" y="3178"/>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0" name="Line 240"/>
              <p:cNvSpPr>
                <a:spLocks noChangeShapeType="1"/>
              </p:cNvSpPr>
              <p:nvPr/>
            </p:nvSpPr>
            <p:spPr bwMode="auto">
              <a:xfrm>
                <a:off x="4200" y="3201"/>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1" name="Line 241"/>
              <p:cNvSpPr>
                <a:spLocks noChangeShapeType="1"/>
              </p:cNvSpPr>
              <p:nvPr/>
            </p:nvSpPr>
            <p:spPr bwMode="auto">
              <a:xfrm>
                <a:off x="4200" y="3222"/>
                <a:ext cx="16"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2" name="Line 242"/>
              <p:cNvSpPr>
                <a:spLocks noChangeShapeType="1"/>
              </p:cNvSpPr>
              <p:nvPr/>
            </p:nvSpPr>
            <p:spPr bwMode="auto">
              <a:xfrm>
                <a:off x="4200" y="3244"/>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3" name="Line 243"/>
              <p:cNvSpPr>
                <a:spLocks noChangeShapeType="1"/>
              </p:cNvSpPr>
              <p:nvPr/>
            </p:nvSpPr>
            <p:spPr bwMode="auto">
              <a:xfrm>
                <a:off x="4200" y="3265"/>
                <a:ext cx="16"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4" name="Line 244"/>
              <p:cNvSpPr>
                <a:spLocks noChangeShapeType="1"/>
              </p:cNvSpPr>
              <p:nvPr/>
            </p:nvSpPr>
            <p:spPr bwMode="auto">
              <a:xfrm>
                <a:off x="4200" y="3286"/>
                <a:ext cx="16"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05" name="Rectangle 245"/>
              <p:cNvSpPr>
                <a:spLocks noChangeArrowheads="1"/>
              </p:cNvSpPr>
              <p:nvPr/>
            </p:nvSpPr>
            <p:spPr bwMode="auto">
              <a:xfrm>
                <a:off x="4195" y="3346"/>
                <a:ext cx="8"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06" name="Freeform 246"/>
              <p:cNvSpPr>
                <a:spLocks/>
              </p:cNvSpPr>
              <p:nvPr/>
            </p:nvSpPr>
            <p:spPr bwMode="auto">
              <a:xfrm>
                <a:off x="4199" y="3346"/>
                <a:ext cx="16" cy="23"/>
              </a:xfrm>
              <a:custGeom>
                <a:avLst/>
                <a:gdLst>
                  <a:gd name="T0" fmla="*/ 5 w 116"/>
                  <a:gd name="T1" fmla="*/ 23 h 161"/>
                  <a:gd name="T2" fmla="*/ 5 w 116"/>
                  <a:gd name="T3" fmla="*/ 3 h 161"/>
                  <a:gd name="T4" fmla="*/ 0 w 116"/>
                  <a:gd name="T5" fmla="*/ 3 h 161"/>
                  <a:gd name="T6" fmla="*/ 0 w 116"/>
                  <a:gd name="T7" fmla="*/ 0 h 161"/>
                  <a:gd name="T8" fmla="*/ 16 w 116"/>
                  <a:gd name="T9" fmla="*/ 0 h 161"/>
                  <a:gd name="T10" fmla="*/ 16 w 116"/>
                  <a:gd name="T11" fmla="*/ 23 h 161"/>
                  <a:gd name="T12" fmla="*/ 5 w 116"/>
                  <a:gd name="T13" fmla="*/ 23 h 1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 h="161">
                    <a:moveTo>
                      <a:pt x="37" y="160"/>
                    </a:moveTo>
                    <a:lnTo>
                      <a:pt x="37" y="22"/>
                    </a:lnTo>
                    <a:lnTo>
                      <a:pt x="0" y="22"/>
                    </a:lnTo>
                    <a:lnTo>
                      <a:pt x="0" y="0"/>
                    </a:lnTo>
                    <a:lnTo>
                      <a:pt x="116" y="0"/>
                    </a:lnTo>
                    <a:lnTo>
                      <a:pt x="116" y="161"/>
                    </a:lnTo>
                    <a:lnTo>
                      <a:pt x="37" y="160"/>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07" name="Freeform 247"/>
              <p:cNvSpPr>
                <a:spLocks/>
              </p:cNvSpPr>
              <p:nvPr/>
            </p:nvSpPr>
            <p:spPr bwMode="auto">
              <a:xfrm>
                <a:off x="4223" y="3066"/>
                <a:ext cx="22" cy="303"/>
              </a:xfrm>
              <a:custGeom>
                <a:avLst/>
                <a:gdLst>
                  <a:gd name="T0" fmla="*/ 0 w 154"/>
                  <a:gd name="T1" fmla="*/ 0 h 2125"/>
                  <a:gd name="T2" fmla="*/ 22 w 154"/>
                  <a:gd name="T3" fmla="*/ 14 h 2125"/>
                  <a:gd name="T4" fmla="*/ 22 w 154"/>
                  <a:gd name="T5" fmla="*/ 303 h 2125"/>
                  <a:gd name="T6" fmla="*/ 0 w 154"/>
                  <a:gd name="T7" fmla="*/ 303 h 2125"/>
                  <a:gd name="T8" fmla="*/ 0 w 154"/>
                  <a:gd name="T9" fmla="*/ 0 h 2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2125">
                    <a:moveTo>
                      <a:pt x="0" y="0"/>
                    </a:moveTo>
                    <a:lnTo>
                      <a:pt x="154" y="96"/>
                    </a:lnTo>
                    <a:lnTo>
                      <a:pt x="154" y="2125"/>
                    </a:lnTo>
                    <a:lnTo>
                      <a:pt x="0" y="2125"/>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08" name="Freeform 248"/>
              <p:cNvSpPr>
                <a:spLocks/>
              </p:cNvSpPr>
              <p:nvPr/>
            </p:nvSpPr>
            <p:spPr bwMode="auto">
              <a:xfrm>
                <a:off x="4223" y="3073"/>
                <a:ext cx="22" cy="241"/>
              </a:xfrm>
              <a:custGeom>
                <a:avLst/>
                <a:gdLst>
                  <a:gd name="T0" fmla="*/ 22 w 154"/>
                  <a:gd name="T1" fmla="*/ 14 h 1691"/>
                  <a:gd name="T2" fmla="*/ 0 w 154"/>
                  <a:gd name="T3" fmla="*/ 0 h 1691"/>
                  <a:gd name="T4" fmla="*/ 0 w 154"/>
                  <a:gd name="T5" fmla="*/ 241 h 1691"/>
                  <a:gd name="T6" fmla="*/ 22 w 154"/>
                  <a:gd name="T7" fmla="*/ 241 h 1691"/>
                  <a:gd name="T8" fmla="*/ 22 w 154"/>
                  <a:gd name="T9" fmla="*/ 14 h 16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1691">
                    <a:moveTo>
                      <a:pt x="154" y="97"/>
                    </a:moveTo>
                    <a:lnTo>
                      <a:pt x="0" y="0"/>
                    </a:lnTo>
                    <a:lnTo>
                      <a:pt x="0" y="1691"/>
                    </a:lnTo>
                    <a:lnTo>
                      <a:pt x="154" y="1691"/>
                    </a:lnTo>
                    <a:lnTo>
                      <a:pt x="154" y="97"/>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09" name="Freeform 249"/>
              <p:cNvSpPr>
                <a:spLocks/>
              </p:cNvSpPr>
              <p:nvPr/>
            </p:nvSpPr>
            <p:spPr bwMode="auto">
              <a:xfrm>
                <a:off x="4230" y="3086"/>
                <a:ext cx="15" cy="221"/>
              </a:xfrm>
              <a:custGeom>
                <a:avLst/>
                <a:gdLst>
                  <a:gd name="T0" fmla="*/ 0 w 103"/>
                  <a:gd name="T1" fmla="*/ 0 h 1544"/>
                  <a:gd name="T2" fmla="*/ 0 w 103"/>
                  <a:gd name="T3" fmla="*/ 221 h 1544"/>
                  <a:gd name="T4" fmla="*/ 15 w 103"/>
                  <a:gd name="T5" fmla="*/ 221 h 1544"/>
                  <a:gd name="T6" fmla="*/ 15 w 103"/>
                  <a:gd name="T7" fmla="*/ 7 h 1544"/>
                  <a:gd name="T8" fmla="*/ 0 w 103"/>
                  <a:gd name="T9" fmla="*/ 0 h 1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1544">
                    <a:moveTo>
                      <a:pt x="0" y="0"/>
                    </a:moveTo>
                    <a:lnTo>
                      <a:pt x="0" y="1544"/>
                    </a:lnTo>
                    <a:lnTo>
                      <a:pt x="103" y="1544"/>
                    </a:lnTo>
                    <a:lnTo>
                      <a:pt x="103"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10" name="Line 250"/>
              <p:cNvSpPr>
                <a:spLocks noChangeShapeType="1"/>
              </p:cNvSpPr>
              <p:nvPr/>
            </p:nvSpPr>
            <p:spPr bwMode="auto">
              <a:xfrm>
                <a:off x="4230" y="3107"/>
                <a:ext cx="14" cy="7"/>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1" name="Line 251"/>
              <p:cNvSpPr>
                <a:spLocks noChangeShapeType="1"/>
              </p:cNvSpPr>
              <p:nvPr/>
            </p:nvSpPr>
            <p:spPr bwMode="auto">
              <a:xfrm>
                <a:off x="4229" y="3127"/>
                <a:ext cx="16"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2" name="Line 252"/>
              <p:cNvSpPr>
                <a:spLocks noChangeShapeType="1"/>
              </p:cNvSpPr>
              <p:nvPr/>
            </p:nvSpPr>
            <p:spPr bwMode="auto">
              <a:xfrm>
                <a:off x="4229" y="3147"/>
                <a:ext cx="17"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3" name="Line 253"/>
              <p:cNvSpPr>
                <a:spLocks noChangeShapeType="1"/>
              </p:cNvSpPr>
              <p:nvPr/>
            </p:nvSpPr>
            <p:spPr bwMode="auto">
              <a:xfrm>
                <a:off x="4229" y="3168"/>
                <a:ext cx="16"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4" name="Line 254"/>
              <p:cNvSpPr>
                <a:spLocks noChangeShapeType="1"/>
              </p:cNvSpPr>
              <p:nvPr/>
            </p:nvSpPr>
            <p:spPr bwMode="auto">
              <a:xfrm>
                <a:off x="4229" y="3186"/>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5" name="Line 255"/>
              <p:cNvSpPr>
                <a:spLocks noChangeShapeType="1"/>
              </p:cNvSpPr>
              <p:nvPr/>
            </p:nvSpPr>
            <p:spPr bwMode="auto">
              <a:xfrm>
                <a:off x="4229" y="3208"/>
                <a:ext cx="17"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6" name="Line 256"/>
              <p:cNvSpPr>
                <a:spLocks noChangeShapeType="1"/>
              </p:cNvSpPr>
              <p:nvPr/>
            </p:nvSpPr>
            <p:spPr bwMode="auto">
              <a:xfrm>
                <a:off x="4229" y="3228"/>
                <a:ext cx="17"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7" name="Line 257"/>
              <p:cNvSpPr>
                <a:spLocks noChangeShapeType="1"/>
              </p:cNvSpPr>
              <p:nvPr/>
            </p:nvSpPr>
            <p:spPr bwMode="auto">
              <a:xfrm>
                <a:off x="4229" y="3250"/>
                <a:ext cx="17"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8" name="Line 258"/>
              <p:cNvSpPr>
                <a:spLocks noChangeShapeType="1"/>
              </p:cNvSpPr>
              <p:nvPr/>
            </p:nvSpPr>
            <p:spPr bwMode="auto">
              <a:xfrm>
                <a:off x="4229" y="3269"/>
                <a:ext cx="16"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19" name="Line 259"/>
              <p:cNvSpPr>
                <a:spLocks noChangeShapeType="1"/>
              </p:cNvSpPr>
              <p:nvPr/>
            </p:nvSpPr>
            <p:spPr bwMode="auto">
              <a:xfrm>
                <a:off x="4229" y="3290"/>
                <a:ext cx="17"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20" name="Rectangle 260"/>
              <p:cNvSpPr>
                <a:spLocks noChangeArrowheads="1"/>
              </p:cNvSpPr>
              <p:nvPr/>
            </p:nvSpPr>
            <p:spPr bwMode="auto">
              <a:xfrm>
                <a:off x="4219" y="3346"/>
                <a:ext cx="8"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21" name="Freeform 261"/>
              <p:cNvSpPr>
                <a:spLocks/>
              </p:cNvSpPr>
              <p:nvPr/>
            </p:nvSpPr>
            <p:spPr bwMode="auto">
              <a:xfrm>
                <a:off x="4228" y="3347"/>
                <a:ext cx="17" cy="22"/>
              </a:xfrm>
              <a:custGeom>
                <a:avLst/>
                <a:gdLst>
                  <a:gd name="T0" fmla="*/ 5 w 116"/>
                  <a:gd name="T1" fmla="*/ 22 h 154"/>
                  <a:gd name="T2" fmla="*/ 5 w 116"/>
                  <a:gd name="T3" fmla="*/ 3 h 154"/>
                  <a:gd name="T4" fmla="*/ 0 w 116"/>
                  <a:gd name="T5" fmla="*/ 3 h 154"/>
                  <a:gd name="T6" fmla="*/ 0 w 116"/>
                  <a:gd name="T7" fmla="*/ 0 h 154"/>
                  <a:gd name="T8" fmla="*/ 17 w 116"/>
                  <a:gd name="T9" fmla="*/ 0 h 154"/>
                  <a:gd name="T10" fmla="*/ 17 w 116"/>
                  <a:gd name="T11" fmla="*/ 22 h 154"/>
                  <a:gd name="T12" fmla="*/ 5 w 116"/>
                  <a:gd name="T13" fmla="*/ 22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 h="154">
                    <a:moveTo>
                      <a:pt x="37" y="153"/>
                    </a:moveTo>
                    <a:lnTo>
                      <a:pt x="37" y="21"/>
                    </a:lnTo>
                    <a:lnTo>
                      <a:pt x="0" y="21"/>
                    </a:lnTo>
                    <a:lnTo>
                      <a:pt x="0" y="0"/>
                    </a:lnTo>
                    <a:lnTo>
                      <a:pt x="116" y="0"/>
                    </a:lnTo>
                    <a:lnTo>
                      <a:pt x="116" y="154"/>
                    </a:lnTo>
                    <a:lnTo>
                      <a:pt x="37" y="153"/>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22" name="Freeform 262"/>
              <p:cNvSpPr>
                <a:spLocks/>
              </p:cNvSpPr>
              <p:nvPr/>
            </p:nvSpPr>
            <p:spPr bwMode="auto">
              <a:xfrm>
                <a:off x="4251" y="3074"/>
                <a:ext cx="21" cy="294"/>
              </a:xfrm>
              <a:custGeom>
                <a:avLst/>
                <a:gdLst>
                  <a:gd name="T0" fmla="*/ 0 w 150"/>
                  <a:gd name="T1" fmla="*/ 0 h 2060"/>
                  <a:gd name="T2" fmla="*/ 21 w 150"/>
                  <a:gd name="T3" fmla="*/ 13 h 2060"/>
                  <a:gd name="T4" fmla="*/ 21 w 150"/>
                  <a:gd name="T5" fmla="*/ 294 h 2060"/>
                  <a:gd name="T6" fmla="*/ 0 w 150"/>
                  <a:gd name="T7" fmla="*/ 294 h 2060"/>
                  <a:gd name="T8" fmla="*/ 0 w 150"/>
                  <a:gd name="T9" fmla="*/ 0 h 20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2060">
                    <a:moveTo>
                      <a:pt x="0" y="0"/>
                    </a:moveTo>
                    <a:lnTo>
                      <a:pt x="150" y="92"/>
                    </a:lnTo>
                    <a:lnTo>
                      <a:pt x="150" y="2060"/>
                    </a:lnTo>
                    <a:lnTo>
                      <a:pt x="0" y="2060"/>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23" name="Rectangle 263"/>
              <p:cNvSpPr>
                <a:spLocks noChangeArrowheads="1"/>
              </p:cNvSpPr>
              <p:nvPr/>
            </p:nvSpPr>
            <p:spPr bwMode="auto">
              <a:xfrm>
                <a:off x="4243" y="3075"/>
                <a:ext cx="1" cy="287"/>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24" name="Freeform 264"/>
              <p:cNvSpPr>
                <a:spLocks/>
              </p:cNvSpPr>
              <p:nvPr/>
            </p:nvSpPr>
            <p:spPr bwMode="auto">
              <a:xfrm>
                <a:off x="4251" y="3080"/>
                <a:ext cx="21" cy="235"/>
              </a:xfrm>
              <a:custGeom>
                <a:avLst/>
                <a:gdLst>
                  <a:gd name="T0" fmla="*/ 21 w 150"/>
                  <a:gd name="T1" fmla="*/ 14 h 1641"/>
                  <a:gd name="T2" fmla="*/ 0 w 150"/>
                  <a:gd name="T3" fmla="*/ 0 h 1641"/>
                  <a:gd name="T4" fmla="*/ 0 w 150"/>
                  <a:gd name="T5" fmla="*/ 235 h 1641"/>
                  <a:gd name="T6" fmla="*/ 21 w 150"/>
                  <a:gd name="T7" fmla="*/ 235 h 1641"/>
                  <a:gd name="T8" fmla="*/ 21 w 150"/>
                  <a:gd name="T9" fmla="*/ 14 h 1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641">
                    <a:moveTo>
                      <a:pt x="150" y="95"/>
                    </a:moveTo>
                    <a:lnTo>
                      <a:pt x="0" y="0"/>
                    </a:lnTo>
                    <a:lnTo>
                      <a:pt x="0" y="1641"/>
                    </a:lnTo>
                    <a:lnTo>
                      <a:pt x="150" y="1641"/>
                    </a:lnTo>
                    <a:lnTo>
                      <a:pt x="150" y="95"/>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25" name="Freeform 265"/>
              <p:cNvSpPr>
                <a:spLocks/>
              </p:cNvSpPr>
              <p:nvPr/>
            </p:nvSpPr>
            <p:spPr bwMode="auto">
              <a:xfrm>
                <a:off x="4258" y="3094"/>
                <a:ext cx="14" cy="214"/>
              </a:xfrm>
              <a:custGeom>
                <a:avLst/>
                <a:gdLst>
                  <a:gd name="T0" fmla="*/ 0 w 100"/>
                  <a:gd name="T1" fmla="*/ 0 h 1498"/>
                  <a:gd name="T2" fmla="*/ 0 w 100"/>
                  <a:gd name="T3" fmla="*/ 214 h 1498"/>
                  <a:gd name="T4" fmla="*/ 14 w 100"/>
                  <a:gd name="T5" fmla="*/ 214 h 1498"/>
                  <a:gd name="T6" fmla="*/ 14 w 100"/>
                  <a:gd name="T7" fmla="*/ 7 h 1498"/>
                  <a:gd name="T8" fmla="*/ 0 w 100"/>
                  <a:gd name="T9" fmla="*/ 0 h 14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498">
                    <a:moveTo>
                      <a:pt x="0" y="0"/>
                    </a:moveTo>
                    <a:lnTo>
                      <a:pt x="0" y="1498"/>
                    </a:lnTo>
                    <a:lnTo>
                      <a:pt x="100" y="1498"/>
                    </a:lnTo>
                    <a:lnTo>
                      <a:pt x="10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26" name="Line 266"/>
              <p:cNvSpPr>
                <a:spLocks noChangeShapeType="1"/>
              </p:cNvSpPr>
              <p:nvPr/>
            </p:nvSpPr>
            <p:spPr bwMode="auto">
              <a:xfrm>
                <a:off x="4258" y="3114"/>
                <a:ext cx="14"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27" name="Line 267"/>
              <p:cNvSpPr>
                <a:spLocks noChangeShapeType="1"/>
              </p:cNvSpPr>
              <p:nvPr/>
            </p:nvSpPr>
            <p:spPr bwMode="auto">
              <a:xfrm>
                <a:off x="4257" y="3133"/>
                <a:ext cx="15"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28" name="Line 268"/>
              <p:cNvSpPr>
                <a:spLocks noChangeShapeType="1"/>
              </p:cNvSpPr>
              <p:nvPr/>
            </p:nvSpPr>
            <p:spPr bwMode="auto">
              <a:xfrm>
                <a:off x="4257" y="3153"/>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29" name="Line 269"/>
              <p:cNvSpPr>
                <a:spLocks noChangeShapeType="1"/>
              </p:cNvSpPr>
              <p:nvPr/>
            </p:nvSpPr>
            <p:spPr bwMode="auto">
              <a:xfrm>
                <a:off x="4257" y="3173"/>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0" name="Line 270"/>
              <p:cNvSpPr>
                <a:spLocks noChangeShapeType="1"/>
              </p:cNvSpPr>
              <p:nvPr/>
            </p:nvSpPr>
            <p:spPr bwMode="auto">
              <a:xfrm>
                <a:off x="4257" y="3191"/>
                <a:ext cx="15"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1" name="Line 271"/>
              <p:cNvSpPr>
                <a:spLocks noChangeShapeType="1"/>
              </p:cNvSpPr>
              <p:nvPr/>
            </p:nvSpPr>
            <p:spPr bwMode="auto">
              <a:xfrm>
                <a:off x="4257" y="3212"/>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2" name="Line 272"/>
              <p:cNvSpPr>
                <a:spLocks noChangeShapeType="1"/>
              </p:cNvSpPr>
              <p:nvPr/>
            </p:nvSpPr>
            <p:spPr bwMode="auto">
              <a:xfrm>
                <a:off x="4257" y="3232"/>
                <a:ext cx="16"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3" name="Line 273"/>
              <p:cNvSpPr>
                <a:spLocks noChangeShapeType="1"/>
              </p:cNvSpPr>
              <p:nvPr/>
            </p:nvSpPr>
            <p:spPr bwMode="auto">
              <a:xfrm>
                <a:off x="4257" y="3252"/>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4" name="Line 274"/>
              <p:cNvSpPr>
                <a:spLocks noChangeShapeType="1"/>
              </p:cNvSpPr>
              <p:nvPr/>
            </p:nvSpPr>
            <p:spPr bwMode="auto">
              <a:xfrm>
                <a:off x="4257" y="3271"/>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5" name="Line 275"/>
              <p:cNvSpPr>
                <a:spLocks noChangeShapeType="1"/>
              </p:cNvSpPr>
              <p:nvPr/>
            </p:nvSpPr>
            <p:spPr bwMode="auto">
              <a:xfrm>
                <a:off x="4257" y="3291"/>
                <a:ext cx="16"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36" name="Rectangle 276"/>
              <p:cNvSpPr>
                <a:spLocks noChangeArrowheads="1"/>
              </p:cNvSpPr>
              <p:nvPr/>
            </p:nvSpPr>
            <p:spPr bwMode="auto">
              <a:xfrm>
                <a:off x="4251" y="3346"/>
                <a:ext cx="8"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37" name="Freeform 277"/>
              <p:cNvSpPr>
                <a:spLocks/>
              </p:cNvSpPr>
              <p:nvPr/>
            </p:nvSpPr>
            <p:spPr bwMode="auto">
              <a:xfrm>
                <a:off x="4256" y="3347"/>
                <a:ext cx="16" cy="21"/>
              </a:xfrm>
              <a:custGeom>
                <a:avLst/>
                <a:gdLst>
                  <a:gd name="T0" fmla="*/ 5 w 113"/>
                  <a:gd name="T1" fmla="*/ 21 h 149"/>
                  <a:gd name="T2" fmla="*/ 5 w 113"/>
                  <a:gd name="T3" fmla="*/ 3 h 149"/>
                  <a:gd name="T4" fmla="*/ 0 w 113"/>
                  <a:gd name="T5" fmla="*/ 3 h 149"/>
                  <a:gd name="T6" fmla="*/ 0 w 113"/>
                  <a:gd name="T7" fmla="*/ 0 h 149"/>
                  <a:gd name="T8" fmla="*/ 16 w 113"/>
                  <a:gd name="T9" fmla="*/ 0 h 149"/>
                  <a:gd name="T10" fmla="*/ 16 w 113"/>
                  <a:gd name="T11" fmla="*/ 21 h 149"/>
                  <a:gd name="T12" fmla="*/ 5 w 113"/>
                  <a:gd name="T13" fmla="*/ 21 h 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149">
                    <a:moveTo>
                      <a:pt x="35" y="149"/>
                    </a:moveTo>
                    <a:lnTo>
                      <a:pt x="35" y="21"/>
                    </a:lnTo>
                    <a:lnTo>
                      <a:pt x="0" y="21"/>
                    </a:lnTo>
                    <a:lnTo>
                      <a:pt x="0" y="0"/>
                    </a:lnTo>
                    <a:lnTo>
                      <a:pt x="113" y="0"/>
                    </a:lnTo>
                    <a:lnTo>
                      <a:pt x="113" y="149"/>
                    </a:lnTo>
                    <a:lnTo>
                      <a:pt x="35" y="149"/>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38" name="Freeform 278"/>
              <p:cNvSpPr>
                <a:spLocks/>
              </p:cNvSpPr>
              <p:nvPr/>
            </p:nvSpPr>
            <p:spPr bwMode="auto">
              <a:xfrm>
                <a:off x="4278" y="3083"/>
                <a:ext cx="21" cy="285"/>
              </a:xfrm>
              <a:custGeom>
                <a:avLst/>
                <a:gdLst>
                  <a:gd name="T0" fmla="*/ 0 w 145"/>
                  <a:gd name="T1" fmla="*/ 0 h 1995"/>
                  <a:gd name="T2" fmla="*/ 21 w 145"/>
                  <a:gd name="T3" fmla="*/ 13 h 1995"/>
                  <a:gd name="T4" fmla="*/ 21 w 145"/>
                  <a:gd name="T5" fmla="*/ 285 h 1995"/>
                  <a:gd name="T6" fmla="*/ 0 w 145"/>
                  <a:gd name="T7" fmla="*/ 285 h 1995"/>
                  <a:gd name="T8" fmla="*/ 0 w 145"/>
                  <a:gd name="T9" fmla="*/ 0 h 1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1995">
                    <a:moveTo>
                      <a:pt x="0" y="0"/>
                    </a:moveTo>
                    <a:lnTo>
                      <a:pt x="145" y="90"/>
                    </a:lnTo>
                    <a:lnTo>
                      <a:pt x="145" y="1995"/>
                    </a:lnTo>
                    <a:lnTo>
                      <a:pt x="0" y="1995"/>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39" name="Freeform 279"/>
              <p:cNvSpPr>
                <a:spLocks/>
              </p:cNvSpPr>
              <p:nvPr/>
            </p:nvSpPr>
            <p:spPr bwMode="auto">
              <a:xfrm>
                <a:off x="4278" y="3089"/>
                <a:ext cx="21" cy="227"/>
              </a:xfrm>
              <a:custGeom>
                <a:avLst/>
                <a:gdLst>
                  <a:gd name="T0" fmla="*/ 21 w 145"/>
                  <a:gd name="T1" fmla="*/ 13 h 1589"/>
                  <a:gd name="T2" fmla="*/ 0 w 145"/>
                  <a:gd name="T3" fmla="*/ 0 h 1589"/>
                  <a:gd name="T4" fmla="*/ 0 w 145"/>
                  <a:gd name="T5" fmla="*/ 227 h 1589"/>
                  <a:gd name="T6" fmla="*/ 21 w 145"/>
                  <a:gd name="T7" fmla="*/ 227 h 1589"/>
                  <a:gd name="T8" fmla="*/ 21 w 145"/>
                  <a:gd name="T9" fmla="*/ 13 h 15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1589">
                    <a:moveTo>
                      <a:pt x="145" y="92"/>
                    </a:moveTo>
                    <a:lnTo>
                      <a:pt x="0" y="0"/>
                    </a:lnTo>
                    <a:lnTo>
                      <a:pt x="0" y="1589"/>
                    </a:lnTo>
                    <a:lnTo>
                      <a:pt x="145" y="1589"/>
                    </a:lnTo>
                    <a:lnTo>
                      <a:pt x="145" y="92"/>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40" name="Freeform 280"/>
              <p:cNvSpPr>
                <a:spLocks/>
              </p:cNvSpPr>
              <p:nvPr/>
            </p:nvSpPr>
            <p:spPr bwMode="auto">
              <a:xfrm>
                <a:off x="4285" y="3102"/>
                <a:ext cx="14" cy="207"/>
              </a:xfrm>
              <a:custGeom>
                <a:avLst/>
                <a:gdLst>
                  <a:gd name="T0" fmla="*/ 0 w 97"/>
                  <a:gd name="T1" fmla="*/ 0 h 1451"/>
                  <a:gd name="T2" fmla="*/ 0 w 97"/>
                  <a:gd name="T3" fmla="*/ 207 h 1451"/>
                  <a:gd name="T4" fmla="*/ 14 w 97"/>
                  <a:gd name="T5" fmla="*/ 207 h 1451"/>
                  <a:gd name="T6" fmla="*/ 14 w 97"/>
                  <a:gd name="T7" fmla="*/ 6 h 1451"/>
                  <a:gd name="T8" fmla="*/ 0 w 97"/>
                  <a:gd name="T9" fmla="*/ 0 h 1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 h="1451">
                    <a:moveTo>
                      <a:pt x="0" y="0"/>
                    </a:moveTo>
                    <a:lnTo>
                      <a:pt x="0" y="1451"/>
                    </a:lnTo>
                    <a:lnTo>
                      <a:pt x="97" y="1451"/>
                    </a:lnTo>
                    <a:lnTo>
                      <a:pt x="97" y="45"/>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41" name="Line 281"/>
              <p:cNvSpPr>
                <a:spLocks noChangeShapeType="1"/>
              </p:cNvSpPr>
              <p:nvPr/>
            </p:nvSpPr>
            <p:spPr bwMode="auto">
              <a:xfrm>
                <a:off x="4285" y="3121"/>
                <a:ext cx="14" cy="7"/>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2" name="Line 282"/>
              <p:cNvSpPr>
                <a:spLocks noChangeShapeType="1"/>
              </p:cNvSpPr>
              <p:nvPr/>
            </p:nvSpPr>
            <p:spPr bwMode="auto">
              <a:xfrm>
                <a:off x="4284" y="3141"/>
                <a:ext cx="15"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3" name="Line 283"/>
              <p:cNvSpPr>
                <a:spLocks noChangeShapeType="1"/>
              </p:cNvSpPr>
              <p:nvPr/>
            </p:nvSpPr>
            <p:spPr bwMode="auto">
              <a:xfrm>
                <a:off x="4284" y="3159"/>
                <a:ext cx="16"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4" name="Line 284"/>
              <p:cNvSpPr>
                <a:spLocks noChangeShapeType="1"/>
              </p:cNvSpPr>
              <p:nvPr/>
            </p:nvSpPr>
            <p:spPr bwMode="auto">
              <a:xfrm>
                <a:off x="4284" y="3179"/>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5" name="Line 285"/>
              <p:cNvSpPr>
                <a:spLocks noChangeShapeType="1"/>
              </p:cNvSpPr>
              <p:nvPr/>
            </p:nvSpPr>
            <p:spPr bwMode="auto">
              <a:xfrm>
                <a:off x="4284" y="3196"/>
                <a:ext cx="15"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6" name="Line 286"/>
              <p:cNvSpPr>
                <a:spLocks noChangeShapeType="1"/>
              </p:cNvSpPr>
              <p:nvPr/>
            </p:nvSpPr>
            <p:spPr bwMode="auto">
              <a:xfrm>
                <a:off x="4284" y="3216"/>
                <a:ext cx="16"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7" name="Line 287"/>
              <p:cNvSpPr>
                <a:spLocks noChangeShapeType="1"/>
              </p:cNvSpPr>
              <p:nvPr/>
            </p:nvSpPr>
            <p:spPr bwMode="auto">
              <a:xfrm>
                <a:off x="4284" y="3236"/>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8" name="Line 288"/>
              <p:cNvSpPr>
                <a:spLocks noChangeShapeType="1"/>
              </p:cNvSpPr>
              <p:nvPr/>
            </p:nvSpPr>
            <p:spPr bwMode="auto">
              <a:xfrm>
                <a:off x="4284" y="3255"/>
                <a:ext cx="16"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49" name="Line 289"/>
              <p:cNvSpPr>
                <a:spLocks noChangeShapeType="1"/>
              </p:cNvSpPr>
              <p:nvPr/>
            </p:nvSpPr>
            <p:spPr bwMode="auto">
              <a:xfrm>
                <a:off x="4284" y="3274"/>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50" name="Line 290"/>
              <p:cNvSpPr>
                <a:spLocks noChangeShapeType="1"/>
              </p:cNvSpPr>
              <p:nvPr/>
            </p:nvSpPr>
            <p:spPr bwMode="auto">
              <a:xfrm>
                <a:off x="4284" y="3293"/>
                <a:ext cx="16"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51" name="Rectangle 291"/>
              <p:cNvSpPr>
                <a:spLocks noChangeArrowheads="1"/>
              </p:cNvSpPr>
              <p:nvPr/>
            </p:nvSpPr>
            <p:spPr bwMode="auto">
              <a:xfrm>
                <a:off x="4275" y="3346"/>
                <a:ext cx="8"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52" name="Freeform 292"/>
              <p:cNvSpPr>
                <a:spLocks/>
              </p:cNvSpPr>
              <p:nvPr/>
            </p:nvSpPr>
            <p:spPr bwMode="auto">
              <a:xfrm>
                <a:off x="4283" y="3347"/>
                <a:ext cx="16" cy="21"/>
              </a:xfrm>
              <a:custGeom>
                <a:avLst/>
                <a:gdLst>
                  <a:gd name="T0" fmla="*/ 5 w 110"/>
                  <a:gd name="T1" fmla="*/ 21 h 145"/>
                  <a:gd name="T2" fmla="*/ 5 w 110"/>
                  <a:gd name="T3" fmla="*/ 3 h 145"/>
                  <a:gd name="T4" fmla="*/ 0 w 110"/>
                  <a:gd name="T5" fmla="*/ 3 h 145"/>
                  <a:gd name="T6" fmla="*/ 0 w 110"/>
                  <a:gd name="T7" fmla="*/ 0 h 145"/>
                  <a:gd name="T8" fmla="*/ 16 w 110"/>
                  <a:gd name="T9" fmla="*/ 0 h 145"/>
                  <a:gd name="T10" fmla="*/ 16 w 110"/>
                  <a:gd name="T11" fmla="*/ 21 h 145"/>
                  <a:gd name="T12" fmla="*/ 5 w 110"/>
                  <a:gd name="T13" fmla="*/ 21 h 1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145">
                    <a:moveTo>
                      <a:pt x="34" y="145"/>
                    </a:moveTo>
                    <a:lnTo>
                      <a:pt x="34" y="20"/>
                    </a:lnTo>
                    <a:lnTo>
                      <a:pt x="0" y="20"/>
                    </a:lnTo>
                    <a:lnTo>
                      <a:pt x="0" y="0"/>
                    </a:lnTo>
                    <a:lnTo>
                      <a:pt x="110" y="0"/>
                    </a:lnTo>
                    <a:lnTo>
                      <a:pt x="110" y="145"/>
                    </a:lnTo>
                    <a:lnTo>
                      <a:pt x="34" y="145"/>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53" name="Freeform 293"/>
              <p:cNvSpPr>
                <a:spLocks/>
              </p:cNvSpPr>
              <p:nvPr/>
            </p:nvSpPr>
            <p:spPr bwMode="auto">
              <a:xfrm>
                <a:off x="4305" y="3092"/>
                <a:ext cx="19" cy="276"/>
              </a:xfrm>
              <a:custGeom>
                <a:avLst/>
                <a:gdLst>
                  <a:gd name="T0" fmla="*/ 0 w 139"/>
                  <a:gd name="T1" fmla="*/ 0 h 1930"/>
                  <a:gd name="T2" fmla="*/ 19 w 139"/>
                  <a:gd name="T3" fmla="*/ 12 h 1930"/>
                  <a:gd name="T4" fmla="*/ 19 w 139"/>
                  <a:gd name="T5" fmla="*/ 276 h 1930"/>
                  <a:gd name="T6" fmla="*/ 0 w 139"/>
                  <a:gd name="T7" fmla="*/ 276 h 1930"/>
                  <a:gd name="T8" fmla="*/ 0 w 139"/>
                  <a:gd name="T9" fmla="*/ 0 h 19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930">
                    <a:moveTo>
                      <a:pt x="0" y="0"/>
                    </a:moveTo>
                    <a:lnTo>
                      <a:pt x="139" y="87"/>
                    </a:lnTo>
                    <a:lnTo>
                      <a:pt x="139" y="1930"/>
                    </a:lnTo>
                    <a:lnTo>
                      <a:pt x="0" y="1930"/>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54" name="Rectangle 294"/>
              <p:cNvSpPr>
                <a:spLocks noChangeArrowheads="1"/>
              </p:cNvSpPr>
              <p:nvPr/>
            </p:nvSpPr>
            <p:spPr bwMode="auto">
              <a:xfrm>
                <a:off x="4299" y="3091"/>
                <a:ext cx="1" cy="271"/>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55" name="Freeform 295"/>
              <p:cNvSpPr>
                <a:spLocks/>
              </p:cNvSpPr>
              <p:nvPr/>
            </p:nvSpPr>
            <p:spPr bwMode="auto">
              <a:xfrm>
                <a:off x="4305" y="3098"/>
                <a:ext cx="19" cy="219"/>
              </a:xfrm>
              <a:custGeom>
                <a:avLst/>
                <a:gdLst>
                  <a:gd name="T0" fmla="*/ 19 w 139"/>
                  <a:gd name="T1" fmla="*/ 12 h 1537"/>
                  <a:gd name="T2" fmla="*/ 0 w 139"/>
                  <a:gd name="T3" fmla="*/ 0 h 1537"/>
                  <a:gd name="T4" fmla="*/ 0 w 139"/>
                  <a:gd name="T5" fmla="*/ 219 h 1537"/>
                  <a:gd name="T6" fmla="*/ 19 w 139"/>
                  <a:gd name="T7" fmla="*/ 219 h 1537"/>
                  <a:gd name="T8" fmla="*/ 19 w 139"/>
                  <a:gd name="T9" fmla="*/ 12 h 1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37">
                    <a:moveTo>
                      <a:pt x="139" y="87"/>
                    </a:moveTo>
                    <a:lnTo>
                      <a:pt x="0" y="0"/>
                    </a:lnTo>
                    <a:lnTo>
                      <a:pt x="0" y="1537"/>
                    </a:lnTo>
                    <a:lnTo>
                      <a:pt x="139" y="1537"/>
                    </a:lnTo>
                    <a:lnTo>
                      <a:pt x="139" y="87"/>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56" name="Freeform 296"/>
              <p:cNvSpPr>
                <a:spLocks/>
              </p:cNvSpPr>
              <p:nvPr/>
            </p:nvSpPr>
            <p:spPr bwMode="auto">
              <a:xfrm>
                <a:off x="4311" y="3110"/>
                <a:ext cx="13" cy="201"/>
              </a:xfrm>
              <a:custGeom>
                <a:avLst/>
                <a:gdLst>
                  <a:gd name="T0" fmla="*/ 0 w 93"/>
                  <a:gd name="T1" fmla="*/ 0 h 1405"/>
                  <a:gd name="T2" fmla="*/ 0 w 93"/>
                  <a:gd name="T3" fmla="*/ 201 h 1405"/>
                  <a:gd name="T4" fmla="*/ 13 w 93"/>
                  <a:gd name="T5" fmla="*/ 201 h 1405"/>
                  <a:gd name="T6" fmla="*/ 13 w 93"/>
                  <a:gd name="T7" fmla="*/ 6 h 1405"/>
                  <a:gd name="T8" fmla="*/ 0 w 93"/>
                  <a:gd name="T9" fmla="*/ 0 h 1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405">
                    <a:moveTo>
                      <a:pt x="0" y="0"/>
                    </a:moveTo>
                    <a:lnTo>
                      <a:pt x="0" y="1405"/>
                    </a:lnTo>
                    <a:lnTo>
                      <a:pt x="93" y="1405"/>
                    </a:lnTo>
                    <a:lnTo>
                      <a:pt x="93" y="45"/>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57" name="Line 297"/>
              <p:cNvSpPr>
                <a:spLocks noChangeShapeType="1"/>
              </p:cNvSpPr>
              <p:nvPr/>
            </p:nvSpPr>
            <p:spPr bwMode="auto">
              <a:xfrm>
                <a:off x="4311" y="3129"/>
                <a:ext cx="13"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58" name="Line 298"/>
              <p:cNvSpPr>
                <a:spLocks noChangeShapeType="1"/>
              </p:cNvSpPr>
              <p:nvPr/>
            </p:nvSpPr>
            <p:spPr bwMode="auto">
              <a:xfrm>
                <a:off x="4310" y="3148"/>
                <a:ext cx="15"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59" name="Line 299"/>
              <p:cNvSpPr>
                <a:spLocks noChangeShapeType="1"/>
              </p:cNvSpPr>
              <p:nvPr/>
            </p:nvSpPr>
            <p:spPr bwMode="auto">
              <a:xfrm>
                <a:off x="4310" y="3166"/>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0" name="Line 300"/>
              <p:cNvSpPr>
                <a:spLocks noChangeShapeType="1"/>
              </p:cNvSpPr>
              <p:nvPr/>
            </p:nvSpPr>
            <p:spPr bwMode="auto">
              <a:xfrm>
                <a:off x="4310" y="3185"/>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1" name="Line 301"/>
              <p:cNvSpPr>
                <a:spLocks noChangeShapeType="1"/>
              </p:cNvSpPr>
              <p:nvPr/>
            </p:nvSpPr>
            <p:spPr bwMode="auto">
              <a:xfrm>
                <a:off x="4310" y="3201"/>
                <a:ext cx="14"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2" name="Line 302"/>
              <p:cNvSpPr>
                <a:spLocks noChangeShapeType="1"/>
              </p:cNvSpPr>
              <p:nvPr/>
            </p:nvSpPr>
            <p:spPr bwMode="auto">
              <a:xfrm>
                <a:off x="4310" y="3221"/>
                <a:ext cx="15"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3" name="Line 303"/>
              <p:cNvSpPr>
                <a:spLocks noChangeShapeType="1"/>
              </p:cNvSpPr>
              <p:nvPr/>
            </p:nvSpPr>
            <p:spPr bwMode="auto">
              <a:xfrm>
                <a:off x="4310" y="3239"/>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4" name="Line 304"/>
              <p:cNvSpPr>
                <a:spLocks noChangeShapeType="1"/>
              </p:cNvSpPr>
              <p:nvPr/>
            </p:nvSpPr>
            <p:spPr bwMode="auto">
              <a:xfrm>
                <a:off x="4310" y="3259"/>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5" name="Line 305"/>
              <p:cNvSpPr>
                <a:spLocks noChangeShapeType="1"/>
              </p:cNvSpPr>
              <p:nvPr/>
            </p:nvSpPr>
            <p:spPr bwMode="auto">
              <a:xfrm>
                <a:off x="4310" y="3276"/>
                <a:ext cx="15"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6" name="Line 306"/>
              <p:cNvSpPr>
                <a:spLocks noChangeShapeType="1"/>
              </p:cNvSpPr>
              <p:nvPr/>
            </p:nvSpPr>
            <p:spPr bwMode="auto">
              <a:xfrm>
                <a:off x="4310" y="3295"/>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67" name="Rectangle 307"/>
              <p:cNvSpPr>
                <a:spLocks noChangeArrowheads="1"/>
              </p:cNvSpPr>
              <p:nvPr/>
            </p:nvSpPr>
            <p:spPr bwMode="auto">
              <a:xfrm>
                <a:off x="4307" y="3346"/>
                <a:ext cx="1"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68" name="Freeform 308"/>
              <p:cNvSpPr>
                <a:spLocks/>
              </p:cNvSpPr>
              <p:nvPr/>
            </p:nvSpPr>
            <p:spPr bwMode="auto">
              <a:xfrm>
                <a:off x="4309" y="3348"/>
                <a:ext cx="15" cy="20"/>
              </a:xfrm>
              <a:custGeom>
                <a:avLst/>
                <a:gdLst>
                  <a:gd name="T0" fmla="*/ 5 w 105"/>
                  <a:gd name="T1" fmla="*/ 20 h 140"/>
                  <a:gd name="T2" fmla="*/ 5 w 105"/>
                  <a:gd name="T3" fmla="*/ 3 h 140"/>
                  <a:gd name="T4" fmla="*/ 0 w 105"/>
                  <a:gd name="T5" fmla="*/ 3 h 140"/>
                  <a:gd name="T6" fmla="*/ 0 w 105"/>
                  <a:gd name="T7" fmla="*/ 0 h 140"/>
                  <a:gd name="T8" fmla="*/ 15 w 105"/>
                  <a:gd name="T9" fmla="*/ 0 h 140"/>
                  <a:gd name="T10" fmla="*/ 15 w 105"/>
                  <a:gd name="T11" fmla="*/ 20 h 140"/>
                  <a:gd name="T12" fmla="*/ 5 w 105"/>
                  <a:gd name="T13" fmla="*/ 20 h 1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 h="140">
                    <a:moveTo>
                      <a:pt x="32" y="140"/>
                    </a:moveTo>
                    <a:lnTo>
                      <a:pt x="32" y="18"/>
                    </a:lnTo>
                    <a:lnTo>
                      <a:pt x="0" y="18"/>
                    </a:lnTo>
                    <a:lnTo>
                      <a:pt x="0" y="0"/>
                    </a:lnTo>
                    <a:lnTo>
                      <a:pt x="105" y="0"/>
                    </a:lnTo>
                    <a:lnTo>
                      <a:pt x="105" y="140"/>
                    </a:lnTo>
                    <a:lnTo>
                      <a:pt x="32" y="140"/>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69" name="Freeform 309"/>
              <p:cNvSpPr>
                <a:spLocks/>
              </p:cNvSpPr>
              <p:nvPr/>
            </p:nvSpPr>
            <p:spPr bwMode="auto">
              <a:xfrm>
                <a:off x="4328" y="3099"/>
                <a:ext cx="19" cy="268"/>
              </a:xfrm>
              <a:custGeom>
                <a:avLst/>
                <a:gdLst>
                  <a:gd name="T0" fmla="*/ 0 w 133"/>
                  <a:gd name="T1" fmla="*/ 0 h 1873"/>
                  <a:gd name="T2" fmla="*/ 19 w 133"/>
                  <a:gd name="T3" fmla="*/ 12 h 1873"/>
                  <a:gd name="T4" fmla="*/ 19 w 133"/>
                  <a:gd name="T5" fmla="*/ 268 h 1873"/>
                  <a:gd name="T6" fmla="*/ 0 w 133"/>
                  <a:gd name="T7" fmla="*/ 268 h 1873"/>
                  <a:gd name="T8" fmla="*/ 0 w 133"/>
                  <a:gd name="T9" fmla="*/ 0 h 18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1873">
                    <a:moveTo>
                      <a:pt x="0" y="0"/>
                    </a:moveTo>
                    <a:lnTo>
                      <a:pt x="133" y="84"/>
                    </a:lnTo>
                    <a:lnTo>
                      <a:pt x="133" y="1873"/>
                    </a:lnTo>
                    <a:lnTo>
                      <a:pt x="0" y="1873"/>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70" name="Rectangle 310"/>
              <p:cNvSpPr>
                <a:spLocks noChangeArrowheads="1"/>
              </p:cNvSpPr>
              <p:nvPr/>
            </p:nvSpPr>
            <p:spPr bwMode="auto">
              <a:xfrm>
                <a:off x="4323" y="3099"/>
                <a:ext cx="1" cy="263"/>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71" name="Freeform 311"/>
              <p:cNvSpPr>
                <a:spLocks/>
              </p:cNvSpPr>
              <p:nvPr/>
            </p:nvSpPr>
            <p:spPr bwMode="auto">
              <a:xfrm>
                <a:off x="4328" y="3105"/>
                <a:ext cx="19" cy="213"/>
              </a:xfrm>
              <a:custGeom>
                <a:avLst/>
                <a:gdLst>
                  <a:gd name="T0" fmla="*/ 19 w 133"/>
                  <a:gd name="T1" fmla="*/ 12 h 1493"/>
                  <a:gd name="T2" fmla="*/ 0 w 133"/>
                  <a:gd name="T3" fmla="*/ 0 h 1493"/>
                  <a:gd name="T4" fmla="*/ 0 w 133"/>
                  <a:gd name="T5" fmla="*/ 213 h 1493"/>
                  <a:gd name="T6" fmla="*/ 19 w 133"/>
                  <a:gd name="T7" fmla="*/ 213 h 1493"/>
                  <a:gd name="T8" fmla="*/ 19 w 133"/>
                  <a:gd name="T9" fmla="*/ 12 h 1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1493">
                    <a:moveTo>
                      <a:pt x="133" y="85"/>
                    </a:moveTo>
                    <a:lnTo>
                      <a:pt x="0" y="0"/>
                    </a:lnTo>
                    <a:lnTo>
                      <a:pt x="0" y="1493"/>
                    </a:lnTo>
                    <a:lnTo>
                      <a:pt x="133" y="1493"/>
                    </a:lnTo>
                    <a:lnTo>
                      <a:pt x="133" y="85"/>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72" name="Freeform 312"/>
              <p:cNvSpPr>
                <a:spLocks/>
              </p:cNvSpPr>
              <p:nvPr/>
            </p:nvSpPr>
            <p:spPr bwMode="auto">
              <a:xfrm>
                <a:off x="4334" y="3117"/>
                <a:ext cx="13" cy="195"/>
              </a:xfrm>
              <a:custGeom>
                <a:avLst/>
                <a:gdLst>
                  <a:gd name="T0" fmla="*/ 0 w 88"/>
                  <a:gd name="T1" fmla="*/ 0 h 1364"/>
                  <a:gd name="T2" fmla="*/ 0 w 88"/>
                  <a:gd name="T3" fmla="*/ 195 h 1364"/>
                  <a:gd name="T4" fmla="*/ 13 w 88"/>
                  <a:gd name="T5" fmla="*/ 195 h 1364"/>
                  <a:gd name="T6" fmla="*/ 13 w 88"/>
                  <a:gd name="T7" fmla="*/ 6 h 1364"/>
                  <a:gd name="T8" fmla="*/ 0 w 88"/>
                  <a:gd name="T9" fmla="*/ 0 h 13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1364">
                    <a:moveTo>
                      <a:pt x="0" y="0"/>
                    </a:moveTo>
                    <a:lnTo>
                      <a:pt x="0" y="1364"/>
                    </a:lnTo>
                    <a:lnTo>
                      <a:pt x="88" y="1364"/>
                    </a:lnTo>
                    <a:lnTo>
                      <a:pt x="88" y="4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73" name="Line 313"/>
              <p:cNvSpPr>
                <a:spLocks noChangeShapeType="1"/>
              </p:cNvSpPr>
              <p:nvPr/>
            </p:nvSpPr>
            <p:spPr bwMode="auto">
              <a:xfrm>
                <a:off x="4334" y="3135"/>
                <a:ext cx="13"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4" name="Line 314"/>
              <p:cNvSpPr>
                <a:spLocks noChangeShapeType="1"/>
              </p:cNvSpPr>
              <p:nvPr/>
            </p:nvSpPr>
            <p:spPr bwMode="auto">
              <a:xfrm>
                <a:off x="4333" y="3153"/>
                <a:ext cx="14"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5" name="Line 315"/>
              <p:cNvSpPr>
                <a:spLocks noChangeShapeType="1"/>
              </p:cNvSpPr>
              <p:nvPr/>
            </p:nvSpPr>
            <p:spPr bwMode="auto">
              <a:xfrm>
                <a:off x="4333" y="3171"/>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6" name="Line 316"/>
              <p:cNvSpPr>
                <a:spLocks noChangeShapeType="1"/>
              </p:cNvSpPr>
              <p:nvPr/>
            </p:nvSpPr>
            <p:spPr bwMode="auto">
              <a:xfrm>
                <a:off x="4333" y="3189"/>
                <a:ext cx="14"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7" name="Line 317"/>
              <p:cNvSpPr>
                <a:spLocks noChangeShapeType="1"/>
              </p:cNvSpPr>
              <p:nvPr/>
            </p:nvSpPr>
            <p:spPr bwMode="auto">
              <a:xfrm>
                <a:off x="4333" y="3205"/>
                <a:ext cx="14"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8" name="Line 318"/>
              <p:cNvSpPr>
                <a:spLocks noChangeShapeType="1"/>
              </p:cNvSpPr>
              <p:nvPr/>
            </p:nvSpPr>
            <p:spPr bwMode="auto">
              <a:xfrm>
                <a:off x="4333" y="3224"/>
                <a:ext cx="15"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79" name="Line 319"/>
              <p:cNvSpPr>
                <a:spLocks noChangeShapeType="1"/>
              </p:cNvSpPr>
              <p:nvPr/>
            </p:nvSpPr>
            <p:spPr bwMode="auto">
              <a:xfrm>
                <a:off x="4333" y="3242"/>
                <a:ext cx="15"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80" name="Line 320"/>
              <p:cNvSpPr>
                <a:spLocks noChangeShapeType="1"/>
              </p:cNvSpPr>
              <p:nvPr/>
            </p:nvSpPr>
            <p:spPr bwMode="auto">
              <a:xfrm>
                <a:off x="4333" y="3261"/>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81" name="Line 321"/>
              <p:cNvSpPr>
                <a:spLocks noChangeShapeType="1"/>
              </p:cNvSpPr>
              <p:nvPr/>
            </p:nvSpPr>
            <p:spPr bwMode="auto">
              <a:xfrm>
                <a:off x="4333" y="3278"/>
                <a:ext cx="14"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82" name="Line 322"/>
              <p:cNvSpPr>
                <a:spLocks noChangeShapeType="1"/>
              </p:cNvSpPr>
              <p:nvPr/>
            </p:nvSpPr>
            <p:spPr bwMode="auto">
              <a:xfrm>
                <a:off x="4333" y="3296"/>
                <a:ext cx="15"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83" name="Rectangle 323"/>
              <p:cNvSpPr>
                <a:spLocks noChangeArrowheads="1"/>
              </p:cNvSpPr>
              <p:nvPr/>
            </p:nvSpPr>
            <p:spPr bwMode="auto">
              <a:xfrm>
                <a:off x="4331" y="3346"/>
                <a:ext cx="1"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84" name="Freeform 324"/>
              <p:cNvSpPr>
                <a:spLocks/>
              </p:cNvSpPr>
              <p:nvPr/>
            </p:nvSpPr>
            <p:spPr bwMode="auto">
              <a:xfrm>
                <a:off x="4333" y="3347"/>
                <a:ext cx="14" cy="20"/>
              </a:xfrm>
              <a:custGeom>
                <a:avLst/>
                <a:gdLst>
                  <a:gd name="T0" fmla="*/ 4 w 100"/>
                  <a:gd name="T1" fmla="*/ 20 h 137"/>
                  <a:gd name="T2" fmla="*/ 4 w 100"/>
                  <a:gd name="T3" fmla="*/ 3 h 137"/>
                  <a:gd name="T4" fmla="*/ 0 w 100"/>
                  <a:gd name="T5" fmla="*/ 3 h 137"/>
                  <a:gd name="T6" fmla="*/ 0 w 100"/>
                  <a:gd name="T7" fmla="*/ 0 h 137"/>
                  <a:gd name="T8" fmla="*/ 14 w 100"/>
                  <a:gd name="T9" fmla="*/ 0 h 137"/>
                  <a:gd name="T10" fmla="*/ 14 w 100"/>
                  <a:gd name="T11" fmla="*/ 20 h 137"/>
                  <a:gd name="T12" fmla="*/ 4 w 100"/>
                  <a:gd name="T13" fmla="*/ 2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 h="137">
                    <a:moveTo>
                      <a:pt x="30" y="137"/>
                    </a:moveTo>
                    <a:lnTo>
                      <a:pt x="30" y="18"/>
                    </a:lnTo>
                    <a:lnTo>
                      <a:pt x="0" y="18"/>
                    </a:lnTo>
                    <a:lnTo>
                      <a:pt x="0" y="0"/>
                    </a:lnTo>
                    <a:lnTo>
                      <a:pt x="100" y="0"/>
                    </a:lnTo>
                    <a:lnTo>
                      <a:pt x="100" y="137"/>
                    </a:lnTo>
                    <a:lnTo>
                      <a:pt x="30" y="137"/>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85" name="Freeform 325"/>
              <p:cNvSpPr>
                <a:spLocks/>
              </p:cNvSpPr>
              <p:nvPr/>
            </p:nvSpPr>
            <p:spPr bwMode="auto">
              <a:xfrm>
                <a:off x="4352" y="3107"/>
                <a:ext cx="18" cy="259"/>
              </a:xfrm>
              <a:custGeom>
                <a:avLst/>
                <a:gdLst>
                  <a:gd name="T0" fmla="*/ 0 w 127"/>
                  <a:gd name="T1" fmla="*/ 0 h 1814"/>
                  <a:gd name="T2" fmla="*/ 18 w 127"/>
                  <a:gd name="T3" fmla="*/ 12 h 1814"/>
                  <a:gd name="T4" fmla="*/ 18 w 127"/>
                  <a:gd name="T5" fmla="*/ 259 h 1814"/>
                  <a:gd name="T6" fmla="*/ 0 w 127"/>
                  <a:gd name="T7" fmla="*/ 259 h 1814"/>
                  <a:gd name="T8" fmla="*/ 0 w 127"/>
                  <a:gd name="T9" fmla="*/ 0 h 18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814">
                    <a:moveTo>
                      <a:pt x="0" y="0"/>
                    </a:moveTo>
                    <a:lnTo>
                      <a:pt x="127" y="81"/>
                    </a:lnTo>
                    <a:lnTo>
                      <a:pt x="127" y="1814"/>
                    </a:lnTo>
                    <a:lnTo>
                      <a:pt x="0" y="1814"/>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86" name="Rectangle 326"/>
              <p:cNvSpPr>
                <a:spLocks noChangeArrowheads="1"/>
              </p:cNvSpPr>
              <p:nvPr/>
            </p:nvSpPr>
            <p:spPr bwMode="auto">
              <a:xfrm>
                <a:off x="4347" y="3107"/>
                <a:ext cx="1" cy="255"/>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787" name="Freeform 327"/>
              <p:cNvSpPr>
                <a:spLocks/>
              </p:cNvSpPr>
              <p:nvPr/>
            </p:nvSpPr>
            <p:spPr bwMode="auto">
              <a:xfrm>
                <a:off x="4352" y="3113"/>
                <a:ext cx="18" cy="206"/>
              </a:xfrm>
              <a:custGeom>
                <a:avLst/>
                <a:gdLst>
                  <a:gd name="T0" fmla="*/ 18 w 127"/>
                  <a:gd name="T1" fmla="*/ 12 h 1445"/>
                  <a:gd name="T2" fmla="*/ 0 w 127"/>
                  <a:gd name="T3" fmla="*/ 0 h 1445"/>
                  <a:gd name="T4" fmla="*/ 0 w 127"/>
                  <a:gd name="T5" fmla="*/ 206 h 1445"/>
                  <a:gd name="T6" fmla="*/ 18 w 127"/>
                  <a:gd name="T7" fmla="*/ 206 h 1445"/>
                  <a:gd name="T8" fmla="*/ 18 w 127"/>
                  <a:gd name="T9" fmla="*/ 12 h 14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45">
                    <a:moveTo>
                      <a:pt x="127" y="83"/>
                    </a:moveTo>
                    <a:lnTo>
                      <a:pt x="0" y="0"/>
                    </a:lnTo>
                    <a:lnTo>
                      <a:pt x="0" y="1445"/>
                    </a:lnTo>
                    <a:lnTo>
                      <a:pt x="127" y="1445"/>
                    </a:lnTo>
                    <a:lnTo>
                      <a:pt x="127" y="83"/>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88" name="Freeform 328"/>
              <p:cNvSpPr>
                <a:spLocks/>
              </p:cNvSpPr>
              <p:nvPr/>
            </p:nvSpPr>
            <p:spPr bwMode="auto">
              <a:xfrm>
                <a:off x="4358" y="3124"/>
                <a:ext cx="12" cy="189"/>
              </a:xfrm>
              <a:custGeom>
                <a:avLst/>
                <a:gdLst>
                  <a:gd name="T0" fmla="*/ 0 w 84"/>
                  <a:gd name="T1" fmla="*/ 0 h 1319"/>
                  <a:gd name="T2" fmla="*/ 0 w 84"/>
                  <a:gd name="T3" fmla="*/ 189 h 1319"/>
                  <a:gd name="T4" fmla="*/ 12 w 84"/>
                  <a:gd name="T5" fmla="*/ 189 h 1319"/>
                  <a:gd name="T6" fmla="*/ 12 w 84"/>
                  <a:gd name="T7" fmla="*/ 6 h 1319"/>
                  <a:gd name="T8" fmla="*/ 0 w 84"/>
                  <a:gd name="T9" fmla="*/ 0 h 1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319">
                    <a:moveTo>
                      <a:pt x="0" y="0"/>
                    </a:moveTo>
                    <a:lnTo>
                      <a:pt x="0" y="1319"/>
                    </a:lnTo>
                    <a:lnTo>
                      <a:pt x="84" y="1319"/>
                    </a:lnTo>
                    <a:lnTo>
                      <a:pt x="84" y="42"/>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789" name="Line 329"/>
              <p:cNvSpPr>
                <a:spLocks noChangeShapeType="1"/>
              </p:cNvSpPr>
              <p:nvPr/>
            </p:nvSpPr>
            <p:spPr bwMode="auto">
              <a:xfrm>
                <a:off x="4358" y="3142"/>
                <a:ext cx="12" cy="6"/>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0" name="Line 330"/>
              <p:cNvSpPr>
                <a:spLocks noChangeShapeType="1"/>
              </p:cNvSpPr>
              <p:nvPr/>
            </p:nvSpPr>
            <p:spPr bwMode="auto">
              <a:xfrm>
                <a:off x="4357" y="3159"/>
                <a:ext cx="13"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1" name="Line 331"/>
              <p:cNvSpPr>
                <a:spLocks noChangeShapeType="1"/>
              </p:cNvSpPr>
              <p:nvPr/>
            </p:nvSpPr>
            <p:spPr bwMode="auto">
              <a:xfrm>
                <a:off x="4357" y="3176"/>
                <a:ext cx="14"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2" name="Line 332"/>
              <p:cNvSpPr>
                <a:spLocks noChangeShapeType="1"/>
              </p:cNvSpPr>
              <p:nvPr/>
            </p:nvSpPr>
            <p:spPr bwMode="auto">
              <a:xfrm>
                <a:off x="4357" y="3194"/>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3" name="Line 333"/>
              <p:cNvSpPr>
                <a:spLocks noChangeShapeType="1"/>
              </p:cNvSpPr>
              <p:nvPr/>
            </p:nvSpPr>
            <p:spPr bwMode="auto">
              <a:xfrm>
                <a:off x="4357" y="3210"/>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4" name="Line 334"/>
              <p:cNvSpPr>
                <a:spLocks noChangeShapeType="1"/>
              </p:cNvSpPr>
              <p:nvPr/>
            </p:nvSpPr>
            <p:spPr bwMode="auto">
              <a:xfrm>
                <a:off x="4357" y="3228"/>
                <a:ext cx="14"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5" name="Line 335"/>
              <p:cNvSpPr>
                <a:spLocks noChangeShapeType="1"/>
              </p:cNvSpPr>
              <p:nvPr/>
            </p:nvSpPr>
            <p:spPr bwMode="auto">
              <a:xfrm>
                <a:off x="4357" y="3246"/>
                <a:ext cx="14"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6" name="Line 336"/>
              <p:cNvSpPr>
                <a:spLocks noChangeShapeType="1"/>
              </p:cNvSpPr>
              <p:nvPr/>
            </p:nvSpPr>
            <p:spPr bwMode="auto">
              <a:xfrm>
                <a:off x="4357" y="3264"/>
                <a:ext cx="14"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7" name="Line 337"/>
              <p:cNvSpPr>
                <a:spLocks noChangeShapeType="1"/>
              </p:cNvSpPr>
              <p:nvPr/>
            </p:nvSpPr>
            <p:spPr bwMode="auto">
              <a:xfrm>
                <a:off x="4357" y="3280"/>
                <a:ext cx="13"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8" name="Line 338"/>
              <p:cNvSpPr>
                <a:spLocks noChangeShapeType="1"/>
              </p:cNvSpPr>
              <p:nvPr/>
            </p:nvSpPr>
            <p:spPr bwMode="auto">
              <a:xfrm>
                <a:off x="4357" y="3298"/>
                <a:ext cx="14"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799" name="Rectangle 339"/>
              <p:cNvSpPr>
                <a:spLocks noChangeArrowheads="1"/>
              </p:cNvSpPr>
              <p:nvPr/>
            </p:nvSpPr>
            <p:spPr bwMode="auto">
              <a:xfrm>
                <a:off x="4355" y="3346"/>
                <a:ext cx="1"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00" name="Freeform 340"/>
              <p:cNvSpPr>
                <a:spLocks/>
              </p:cNvSpPr>
              <p:nvPr/>
            </p:nvSpPr>
            <p:spPr bwMode="auto">
              <a:xfrm>
                <a:off x="4356" y="3347"/>
                <a:ext cx="14" cy="19"/>
              </a:xfrm>
              <a:custGeom>
                <a:avLst/>
                <a:gdLst>
                  <a:gd name="T0" fmla="*/ 4 w 96"/>
                  <a:gd name="T1" fmla="*/ 19 h 134"/>
                  <a:gd name="T2" fmla="*/ 4 w 96"/>
                  <a:gd name="T3" fmla="*/ 2 h 134"/>
                  <a:gd name="T4" fmla="*/ 0 w 96"/>
                  <a:gd name="T5" fmla="*/ 2 h 134"/>
                  <a:gd name="T6" fmla="*/ 0 w 96"/>
                  <a:gd name="T7" fmla="*/ 0 h 134"/>
                  <a:gd name="T8" fmla="*/ 14 w 96"/>
                  <a:gd name="T9" fmla="*/ 0 h 134"/>
                  <a:gd name="T10" fmla="*/ 14 w 96"/>
                  <a:gd name="T11" fmla="*/ 19 h 134"/>
                  <a:gd name="T12" fmla="*/ 4 w 96"/>
                  <a:gd name="T13" fmla="*/ 19 h 1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134">
                    <a:moveTo>
                      <a:pt x="30" y="134"/>
                    </a:moveTo>
                    <a:lnTo>
                      <a:pt x="30" y="17"/>
                    </a:lnTo>
                    <a:lnTo>
                      <a:pt x="0" y="17"/>
                    </a:lnTo>
                    <a:lnTo>
                      <a:pt x="0" y="0"/>
                    </a:lnTo>
                    <a:lnTo>
                      <a:pt x="96" y="0"/>
                    </a:lnTo>
                    <a:lnTo>
                      <a:pt x="96" y="134"/>
                    </a:lnTo>
                    <a:lnTo>
                      <a:pt x="30" y="134"/>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01" name="Freeform 341"/>
              <p:cNvSpPr>
                <a:spLocks/>
              </p:cNvSpPr>
              <p:nvPr/>
            </p:nvSpPr>
            <p:spPr bwMode="auto">
              <a:xfrm>
                <a:off x="4373" y="3115"/>
                <a:ext cx="18" cy="251"/>
              </a:xfrm>
              <a:custGeom>
                <a:avLst/>
                <a:gdLst>
                  <a:gd name="T0" fmla="*/ 0 w 122"/>
                  <a:gd name="T1" fmla="*/ 0 h 1756"/>
                  <a:gd name="T2" fmla="*/ 18 w 122"/>
                  <a:gd name="T3" fmla="*/ 11 h 1756"/>
                  <a:gd name="T4" fmla="*/ 18 w 122"/>
                  <a:gd name="T5" fmla="*/ 251 h 1756"/>
                  <a:gd name="T6" fmla="*/ 0 w 122"/>
                  <a:gd name="T7" fmla="*/ 251 h 1756"/>
                  <a:gd name="T8" fmla="*/ 0 w 122"/>
                  <a:gd name="T9" fmla="*/ 0 h 17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756">
                    <a:moveTo>
                      <a:pt x="0" y="0"/>
                    </a:moveTo>
                    <a:lnTo>
                      <a:pt x="122" y="78"/>
                    </a:lnTo>
                    <a:lnTo>
                      <a:pt x="122" y="1756"/>
                    </a:lnTo>
                    <a:lnTo>
                      <a:pt x="0" y="1756"/>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02" name="Freeform 342"/>
              <p:cNvSpPr>
                <a:spLocks/>
              </p:cNvSpPr>
              <p:nvPr/>
            </p:nvSpPr>
            <p:spPr bwMode="auto">
              <a:xfrm>
                <a:off x="4373" y="3121"/>
                <a:ext cx="18" cy="199"/>
              </a:xfrm>
              <a:custGeom>
                <a:avLst/>
                <a:gdLst>
                  <a:gd name="T0" fmla="*/ 18 w 122"/>
                  <a:gd name="T1" fmla="*/ 11 h 1398"/>
                  <a:gd name="T2" fmla="*/ 0 w 122"/>
                  <a:gd name="T3" fmla="*/ 0 h 1398"/>
                  <a:gd name="T4" fmla="*/ 0 w 122"/>
                  <a:gd name="T5" fmla="*/ 199 h 1398"/>
                  <a:gd name="T6" fmla="*/ 18 w 122"/>
                  <a:gd name="T7" fmla="*/ 199 h 1398"/>
                  <a:gd name="T8" fmla="*/ 18 w 122"/>
                  <a:gd name="T9" fmla="*/ 11 h 13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398">
                    <a:moveTo>
                      <a:pt x="122" y="80"/>
                    </a:moveTo>
                    <a:lnTo>
                      <a:pt x="0" y="0"/>
                    </a:lnTo>
                    <a:lnTo>
                      <a:pt x="0" y="1398"/>
                    </a:lnTo>
                    <a:lnTo>
                      <a:pt x="122" y="1398"/>
                    </a:lnTo>
                    <a:lnTo>
                      <a:pt x="122" y="80"/>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03" name="Freeform 343"/>
              <p:cNvSpPr>
                <a:spLocks/>
              </p:cNvSpPr>
              <p:nvPr/>
            </p:nvSpPr>
            <p:spPr bwMode="auto">
              <a:xfrm>
                <a:off x="4379" y="3132"/>
                <a:ext cx="12" cy="183"/>
              </a:xfrm>
              <a:custGeom>
                <a:avLst/>
                <a:gdLst>
                  <a:gd name="T0" fmla="*/ 0 w 79"/>
                  <a:gd name="T1" fmla="*/ 0 h 1279"/>
                  <a:gd name="T2" fmla="*/ 0 w 79"/>
                  <a:gd name="T3" fmla="*/ 183 h 1279"/>
                  <a:gd name="T4" fmla="*/ 12 w 79"/>
                  <a:gd name="T5" fmla="*/ 183 h 1279"/>
                  <a:gd name="T6" fmla="*/ 12 w 79"/>
                  <a:gd name="T7" fmla="*/ 6 h 1279"/>
                  <a:gd name="T8" fmla="*/ 0 w 79"/>
                  <a:gd name="T9" fmla="*/ 0 h 1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279">
                    <a:moveTo>
                      <a:pt x="0" y="0"/>
                    </a:moveTo>
                    <a:lnTo>
                      <a:pt x="0" y="1279"/>
                    </a:lnTo>
                    <a:lnTo>
                      <a:pt x="79" y="1279"/>
                    </a:lnTo>
                    <a:lnTo>
                      <a:pt x="79" y="42"/>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04" name="Line 344"/>
              <p:cNvSpPr>
                <a:spLocks noChangeShapeType="1"/>
              </p:cNvSpPr>
              <p:nvPr/>
            </p:nvSpPr>
            <p:spPr bwMode="auto">
              <a:xfrm>
                <a:off x="4379" y="3149"/>
                <a:ext cx="11"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05" name="Line 345"/>
              <p:cNvSpPr>
                <a:spLocks noChangeShapeType="1"/>
              </p:cNvSpPr>
              <p:nvPr/>
            </p:nvSpPr>
            <p:spPr bwMode="auto">
              <a:xfrm>
                <a:off x="4378" y="3166"/>
                <a:ext cx="13"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06" name="Line 346"/>
              <p:cNvSpPr>
                <a:spLocks noChangeShapeType="1"/>
              </p:cNvSpPr>
              <p:nvPr/>
            </p:nvSpPr>
            <p:spPr bwMode="auto">
              <a:xfrm>
                <a:off x="4378" y="3182"/>
                <a:ext cx="14"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07" name="Line 347"/>
              <p:cNvSpPr>
                <a:spLocks noChangeShapeType="1"/>
              </p:cNvSpPr>
              <p:nvPr/>
            </p:nvSpPr>
            <p:spPr bwMode="auto">
              <a:xfrm>
                <a:off x="4378" y="3200"/>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08" name="Line 348"/>
              <p:cNvSpPr>
                <a:spLocks noChangeShapeType="1"/>
              </p:cNvSpPr>
              <p:nvPr/>
            </p:nvSpPr>
            <p:spPr bwMode="auto">
              <a:xfrm>
                <a:off x="4378" y="3214"/>
                <a:ext cx="13"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09" name="Line 349"/>
              <p:cNvSpPr>
                <a:spLocks noChangeShapeType="1"/>
              </p:cNvSpPr>
              <p:nvPr/>
            </p:nvSpPr>
            <p:spPr bwMode="auto">
              <a:xfrm>
                <a:off x="4378" y="3232"/>
                <a:ext cx="14"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10" name="Line 350"/>
              <p:cNvSpPr>
                <a:spLocks noChangeShapeType="1"/>
              </p:cNvSpPr>
              <p:nvPr/>
            </p:nvSpPr>
            <p:spPr bwMode="auto">
              <a:xfrm>
                <a:off x="4378" y="3249"/>
                <a:ext cx="14"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11" name="Line 351"/>
              <p:cNvSpPr>
                <a:spLocks noChangeShapeType="1"/>
              </p:cNvSpPr>
              <p:nvPr/>
            </p:nvSpPr>
            <p:spPr bwMode="auto">
              <a:xfrm>
                <a:off x="4378" y="3266"/>
                <a:ext cx="14"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12" name="Line 352"/>
              <p:cNvSpPr>
                <a:spLocks noChangeShapeType="1"/>
              </p:cNvSpPr>
              <p:nvPr/>
            </p:nvSpPr>
            <p:spPr bwMode="auto">
              <a:xfrm>
                <a:off x="4378" y="3283"/>
                <a:ext cx="13"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13" name="Line 353"/>
              <p:cNvSpPr>
                <a:spLocks noChangeShapeType="1"/>
              </p:cNvSpPr>
              <p:nvPr/>
            </p:nvSpPr>
            <p:spPr bwMode="auto">
              <a:xfrm>
                <a:off x="4378" y="3300"/>
                <a:ext cx="14"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14" name="Rectangle 354"/>
              <p:cNvSpPr>
                <a:spLocks noChangeArrowheads="1"/>
              </p:cNvSpPr>
              <p:nvPr/>
            </p:nvSpPr>
            <p:spPr bwMode="auto">
              <a:xfrm>
                <a:off x="4371" y="3346"/>
                <a:ext cx="8" cy="16"/>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15" name="Freeform 355"/>
              <p:cNvSpPr>
                <a:spLocks/>
              </p:cNvSpPr>
              <p:nvPr/>
            </p:nvSpPr>
            <p:spPr bwMode="auto">
              <a:xfrm>
                <a:off x="4378" y="3348"/>
                <a:ext cx="13" cy="18"/>
              </a:xfrm>
              <a:custGeom>
                <a:avLst/>
                <a:gdLst>
                  <a:gd name="T0" fmla="*/ 4 w 92"/>
                  <a:gd name="T1" fmla="*/ 18 h 128"/>
                  <a:gd name="T2" fmla="*/ 4 w 92"/>
                  <a:gd name="T3" fmla="*/ 2 h 128"/>
                  <a:gd name="T4" fmla="*/ 0 w 92"/>
                  <a:gd name="T5" fmla="*/ 2 h 128"/>
                  <a:gd name="T6" fmla="*/ 0 w 92"/>
                  <a:gd name="T7" fmla="*/ 0 h 128"/>
                  <a:gd name="T8" fmla="*/ 13 w 92"/>
                  <a:gd name="T9" fmla="*/ 0 h 128"/>
                  <a:gd name="T10" fmla="*/ 13 w 92"/>
                  <a:gd name="T11" fmla="*/ 18 h 128"/>
                  <a:gd name="T12" fmla="*/ 4 w 92"/>
                  <a:gd name="T13" fmla="*/ 18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128">
                    <a:moveTo>
                      <a:pt x="29" y="128"/>
                    </a:moveTo>
                    <a:lnTo>
                      <a:pt x="29" y="16"/>
                    </a:lnTo>
                    <a:lnTo>
                      <a:pt x="0" y="16"/>
                    </a:lnTo>
                    <a:lnTo>
                      <a:pt x="0" y="0"/>
                    </a:lnTo>
                    <a:lnTo>
                      <a:pt x="92" y="0"/>
                    </a:lnTo>
                    <a:lnTo>
                      <a:pt x="92" y="128"/>
                    </a:lnTo>
                    <a:lnTo>
                      <a:pt x="29" y="128"/>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16" name="Freeform 356"/>
              <p:cNvSpPr>
                <a:spLocks/>
              </p:cNvSpPr>
              <p:nvPr/>
            </p:nvSpPr>
            <p:spPr bwMode="auto">
              <a:xfrm>
                <a:off x="4396" y="3123"/>
                <a:ext cx="17" cy="242"/>
              </a:xfrm>
              <a:custGeom>
                <a:avLst/>
                <a:gdLst>
                  <a:gd name="T0" fmla="*/ 0 w 118"/>
                  <a:gd name="T1" fmla="*/ 0 h 1699"/>
                  <a:gd name="T2" fmla="*/ 17 w 118"/>
                  <a:gd name="T3" fmla="*/ 11 h 1699"/>
                  <a:gd name="T4" fmla="*/ 17 w 118"/>
                  <a:gd name="T5" fmla="*/ 242 h 1699"/>
                  <a:gd name="T6" fmla="*/ 0 w 118"/>
                  <a:gd name="T7" fmla="*/ 242 h 1699"/>
                  <a:gd name="T8" fmla="*/ 0 w 118"/>
                  <a:gd name="T9" fmla="*/ 0 h 16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699">
                    <a:moveTo>
                      <a:pt x="0" y="0"/>
                    </a:moveTo>
                    <a:lnTo>
                      <a:pt x="118" y="75"/>
                    </a:lnTo>
                    <a:lnTo>
                      <a:pt x="118" y="1699"/>
                    </a:lnTo>
                    <a:lnTo>
                      <a:pt x="0" y="1699"/>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17" name="Freeform 357"/>
              <p:cNvSpPr>
                <a:spLocks/>
              </p:cNvSpPr>
              <p:nvPr/>
            </p:nvSpPr>
            <p:spPr bwMode="auto">
              <a:xfrm>
                <a:off x="4396" y="3128"/>
                <a:ext cx="17" cy="193"/>
              </a:xfrm>
              <a:custGeom>
                <a:avLst/>
                <a:gdLst>
                  <a:gd name="T0" fmla="*/ 17 w 118"/>
                  <a:gd name="T1" fmla="*/ 11 h 1354"/>
                  <a:gd name="T2" fmla="*/ 0 w 118"/>
                  <a:gd name="T3" fmla="*/ 0 h 1354"/>
                  <a:gd name="T4" fmla="*/ 0 w 118"/>
                  <a:gd name="T5" fmla="*/ 193 h 1354"/>
                  <a:gd name="T6" fmla="*/ 17 w 118"/>
                  <a:gd name="T7" fmla="*/ 193 h 1354"/>
                  <a:gd name="T8" fmla="*/ 17 w 118"/>
                  <a:gd name="T9" fmla="*/ 11 h 13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354">
                    <a:moveTo>
                      <a:pt x="118" y="78"/>
                    </a:moveTo>
                    <a:lnTo>
                      <a:pt x="0" y="0"/>
                    </a:lnTo>
                    <a:lnTo>
                      <a:pt x="0" y="1354"/>
                    </a:lnTo>
                    <a:lnTo>
                      <a:pt x="118" y="1354"/>
                    </a:lnTo>
                    <a:lnTo>
                      <a:pt x="118" y="78"/>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18" name="Freeform 358"/>
              <p:cNvSpPr>
                <a:spLocks/>
              </p:cNvSpPr>
              <p:nvPr/>
            </p:nvSpPr>
            <p:spPr bwMode="auto">
              <a:xfrm>
                <a:off x="4402" y="3139"/>
                <a:ext cx="11" cy="177"/>
              </a:xfrm>
              <a:custGeom>
                <a:avLst/>
                <a:gdLst>
                  <a:gd name="T0" fmla="*/ 0 w 77"/>
                  <a:gd name="T1" fmla="*/ 0 h 1237"/>
                  <a:gd name="T2" fmla="*/ 0 w 77"/>
                  <a:gd name="T3" fmla="*/ 177 h 1237"/>
                  <a:gd name="T4" fmla="*/ 11 w 77"/>
                  <a:gd name="T5" fmla="*/ 177 h 1237"/>
                  <a:gd name="T6" fmla="*/ 11 w 77"/>
                  <a:gd name="T7" fmla="*/ 6 h 1237"/>
                  <a:gd name="T8" fmla="*/ 0 w 77"/>
                  <a:gd name="T9" fmla="*/ 0 h 12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1237">
                    <a:moveTo>
                      <a:pt x="0" y="0"/>
                    </a:moveTo>
                    <a:lnTo>
                      <a:pt x="0" y="1237"/>
                    </a:lnTo>
                    <a:lnTo>
                      <a:pt x="77" y="1237"/>
                    </a:lnTo>
                    <a:lnTo>
                      <a:pt x="77" y="4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19" name="Line 359"/>
              <p:cNvSpPr>
                <a:spLocks noChangeShapeType="1"/>
              </p:cNvSpPr>
              <p:nvPr/>
            </p:nvSpPr>
            <p:spPr bwMode="auto">
              <a:xfrm>
                <a:off x="4401" y="3155"/>
                <a:ext cx="11"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0" name="Line 360"/>
              <p:cNvSpPr>
                <a:spLocks noChangeShapeType="1"/>
              </p:cNvSpPr>
              <p:nvPr/>
            </p:nvSpPr>
            <p:spPr bwMode="auto">
              <a:xfrm>
                <a:off x="4401" y="3171"/>
                <a:ext cx="12"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1" name="Line 361"/>
              <p:cNvSpPr>
                <a:spLocks noChangeShapeType="1"/>
              </p:cNvSpPr>
              <p:nvPr/>
            </p:nvSpPr>
            <p:spPr bwMode="auto">
              <a:xfrm>
                <a:off x="4401" y="3187"/>
                <a:ext cx="12"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2" name="Line 362"/>
              <p:cNvSpPr>
                <a:spLocks noChangeShapeType="1"/>
              </p:cNvSpPr>
              <p:nvPr/>
            </p:nvSpPr>
            <p:spPr bwMode="auto">
              <a:xfrm>
                <a:off x="4401" y="3204"/>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3" name="Line 363"/>
              <p:cNvSpPr>
                <a:spLocks noChangeShapeType="1"/>
              </p:cNvSpPr>
              <p:nvPr/>
            </p:nvSpPr>
            <p:spPr bwMode="auto">
              <a:xfrm>
                <a:off x="4401" y="3219"/>
                <a:ext cx="11"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4" name="Line 364"/>
              <p:cNvSpPr>
                <a:spLocks noChangeShapeType="1"/>
              </p:cNvSpPr>
              <p:nvPr/>
            </p:nvSpPr>
            <p:spPr bwMode="auto">
              <a:xfrm>
                <a:off x="4401" y="3236"/>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5" name="Line 365"/>
              <p:cNvSpPr>
                <a:spLocks noChangeShapeType="1"/>
              </p:cNvSpPr>
              <p:nvPr/>
            </p:nvSpPr>
            <p:spPr bwMode="auto">
              <a:xfrm>
                <a:off x="4401" y="3252"/>
                <a:ext cx="12"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6" name="Line 366"/>
              <p:cNvSpPr>
                <a:spLocks noChangeShapeType="1"/>
              </p:cNvSpPr>
              <p:nvPr/>
            </p:nvSpPr>
            <p:spPr bwMode="auto">
              <a:xfrm>
                <a:off x="4401" y="3269"/>
                <a:ext cx="12"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7" name="Line 367"/>
              <p:cNvSpPr>
                <a:spLocks noChangeShapeType="1"/>
              </p:cNvSpPr>
              <p:nvPr/>
            </p:nvSpPr>
            <p:spPr bwMode="auto">
              <a:xfrm>
                <a:off x="4401" y="3285"/>
                <a:ext cx="12"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8" name="Line 368"/>
              <p:cNvSpPr>
                <a:spLocks noChangeShapeType="1"/>
              </p:cNvSpPr>
              <p:nvPr/>
            </p:nvSpPr>
            <p:spPr bwMode="auto">
              <a:xfrm>
                <a:off x="4401" y="3301"/>
                <a:ext cx="12"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29" name="Rectangle 369"/>
              <p:cNvSpPr>
                <a:spLocks noChangeArrowheads="1"/>
              </p:cNvSpPr>
              <p:nvPr/>
            </p:nvSpPr>
            <p:spPr bwMode="auto">
              <a:xfrm>
                <a:off x="4395" y="3346"/>
                <a:ext cx="1" cy="8"/>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30" name="Freeform 370"/>
              <p:cNvSpPr>
                <a:spLocks/>
              </p:cNvSpPr>
              <p:nvPr/>
            </p:nvSpPr>
            <p:spPr bwMode="auto">
              <a:xfrm>
                <a:off x="4400" y="3348"/>
                <a:ext cx="13" cy="17"/>
              </a:xfrm>
              <a:custGeom>
                <a:avLst/>
                <a:gdLst>
                  <a:gd name="T0" fmla="*/ 4 w 89"/>
                  <a:gd name="T1" fmla="*/ 17 h 124"/>
                  <a:gd name="T2" fmla="*/ 4 w 89"/>
                  <a:gd name="T3" fmla="*/ 2 h 124"/>
                  <a:gd name="T4" fmla="*/ 0 w 89"/>
                  <a:gd name="T5" fmla="*/ 2 h 124"/>
                  <a:gd name="T6" fmla="*/ 0 w 89"/>
                  <a:gd name="T7" fmla="*/ 0 h 124"/>
                  <a:gd name="T8" fmla="*/ 13 w 89"/>
                  <a:gd name="T9" fmla="*/ 0 h 124"/>
                  <a:gd name="T10" fmla="*/ 13 w 89"/>
                  <a:gd name="T11" fmla="*/ 17 h 124"/>
                  <a:gd name="T12" fmla="*/ 4 w 89"/>
                  <a:gd name="T13" fmla="*/ 17 h 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 h="124">
                    <a:moveTo>
                      <a:pt x="27" y="124"/>
                    </a:moveTo>
                    <a:lnTo>
                      <a:pt x="27" y="16"/>
                    </a:lnTo>
                    <a:lnTo>
                      <a:pt x="0" y="16"/>
                    </a:lnTo>
                    <a:lnTo>
                      <a:pt x="0" y="0"/>
                    </a:lnTo>
                    <a:lnTo>
                      <a:pt x="89" y="0"/>
                    </a:lnTo>
                    <a:lnTo>
                      <a:pt x="89" y="124"/>
                    </a:lnTo>
                    <a:lnTo>
                      <a:pt x="27" y="124"/>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31" name="Freeform 371"/>
              <p:cNvSpPr>
                <a:spLocks/>
              </p:cNvSpPr>
              <p:nvPr/>
            </p:nvSpPr>
            <p:spPr bwMode="auto">
              <a:xfrm>
                <a:off x="4417" y="3130"/>
                <a:ext cx="17" cy="235"/>
              </a:xfrm>
              <a:custGeom>
                <a:avLst/>
                <a:gdLst>
                  <a:gd name="T0" fmla="*/ 0 w 117"/>
                  <a:gd name="T1" fmla="*/ 0 h 1642"/>
                  <a:gd name="T2" fmla="*/ 17 w 117"/>
                  <a:gd name="T3" fmla="*/ 11 h 1642"/>
                  <a:gd name="T4" fmla="*/ 17 w 117"/>
                  <a:gd name="T5" fmla="*/ 235 h 1642"/>
                  <a:gd name="T6" fmla="*/ 0 w 117"/>
                  <a:gd name="T7" fmla="*/ 235 h 1642"/>
                  <a:gd name="T8" fmla="*/ 0 w 117"/>
                  <a:gd name="T9" fmla="*/ 0 h 16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1642">
                    <a:moveTo>
                      <a:pt x="0" y="0"/>
                    </a:moveTo>
                    <a:lnTo>
                      <a:pt x="117" y="74"/>
                    </a:lnTo>
                    <a:lnTo>
                      <a:pt x="117" y="1642"/>
                    </a:lnTo>
                    <a:lnTo>
                      <a:pt x="0" y="1642"/>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32" name="Rectangle 372"/>
              <p:cNvSpPr>
                <a:spLocks noChangeArrowheads="1"/>
              </p:cNvSpPr>
              <p:nvPr/>
            </p:nvSpPr>
            <p:spPr bwMode="auto">
              <a:xfrm>
                <a:off x="4411" y="3131"/>
                <a:ext cx="1" cy="223"/>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33" name="Freeform 373"/>
              <p:cNvSpPr>
                <a:spLocks/>
              </p:cNvSpPr>
              <p:nvPr/>
            </p:nvSpPr>
            <p:spPr bwMode="auto">
              <a:xfrm>
                <a:off x="4417" y="3135"/>
                <a:ext cx="17" cy="187"/>
              </a:xfrm>
              <a:custGeom>
                <a:avLst/>
                <a:gdLst>
                  <a:gd name="T0" fmla="*/ 17 w 117"/>
                  <a:gd name="T1" fmla="*/ 11 h 1309"/>
                  <a:gd name="T2" fmla="*/ 0 w 117"/>
                  <a:gd name="T3" fmla="*/ 0 h 1309"/>
                  <a:gd name="T4" fmla="*/ 0 w 117"/>
                  <a:gd name="T5" fmla="*/ 187 h 1309"/>
                  <a:gd name="T6" fmla="*/ 17 w 117"/>
                  <a:gd name="T7" fmla="*/ 187 h 1309"/>
                  <a:gd name="T8" fmla="*/ 17 w 117"/>
                  <a:gd name="T9" fmla="*/ 11 h 1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1309">
                    <a:moveTo>
                      <a:pt x="117" y="77"/>
                    </a:moveTo>
                    <a:lnTo>
                      <a:pt x="0" y="0"/>
                    </a:lnTo>
                    <a:lnTo>
                      <a:pt x="0" y="1309"/>
                    </a:lnTo>
                    <a:lnTo>
                      <a:pt x="117" y="1309"/>
                    </a:lnTo>
                    <a:lnTo>
                      <a:pt x="117" y="77"/>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34" name="Freeform 374"/>
              <p:cNvSpPr>
                <a:spLocks/>
              </p:cNvSpPr>
              <p:nvPr/>
            </p:nvSpPr>
            <p:spPr bwMode="auto">
              <a:xfrm>
                <a:off x="4423" y="3146"/>
                <a:ext cx="11" cy="171"/>
              </a:xfrm>
              <a:custGeom>
                <a:avLst/>
                <a:gdLst>
                  <a:gd name="T0" fmla="*/ 0 w 77"/>
                  <a:gd name="T1" fmla="*/ 0 h 1195"/>
                  <a:gd name="T2" fmla="*/ 0 w 77"/>
                  <a:gd name="T3" fmla="*/ 171 h 1195"/>
                  <a:gd name="T4" fmla="*/ 11 w 77"/>
                  <a:gd name="T5" fmla="*/ 171 h 1195"/>
                  <a:gd name="T6" fmla="*/ 11 w 77"/>
                  <a:gd name="T7" fmla="*/ 6 h 1195"/>
                  <a:gd name="T8" fmla="*/ 0 w 77"/>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1195">
                    <a:moveTo>
                      <a:pt x="0" y="0"/>
                    </a:moveTo>
                    <a:lnTo>
                      <a:pt x="0" y="1195"/>
                    </a:lnTo>
                    <a:lnTo>
                      <a:pt x="77" y="1195"/>
                    </a:lnTo>
                    <a:lnTo>
                      <a:pt x="77" y="39"/>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35" name="Line 375"/>
              <p:cNvSpPr>
                <a:spLocks noChangeShapeType="1"/>
              </p:cNvSpPr>
              <p:nvPr/>
            </p:nvSpPr>
            <p:spPr bwMode="auto">
              <a:xfrm>
                <a:off x="4422" y="3161"/>
                <a:ext cx="11"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36" name="Line 376"/>
              <p:cNvSpPr>
                <a:spLocks noChangeShapeType="1"/>
              </p:cNvSpPr>
              <p:nvPr/>
            </p:nvSpPr>
            <p:spPr bwMode="auto">
              <a:xfrm>
                <a:off x="4422" y="3177"/>
                <a:ext cx="12"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37" name="Line 377"/>
              <p:cNvSpPr>
                <a:spLocks noChangeShapeType="1"/>
              </p:cNvSpPr>
              <p:nvPr/>
            </p:nvSpPr>
            <p:spPr bwMode="auto">
              <a:xfrm>
                <a:off x="4422" y="3192"/>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38" name="Line 378"/>
              <p:cNvSpPr>
                <a:spLocks noChangeShapeType="1"/>
              </p:cNvSpPr>
              <p:nvPr/>
            </p:nvSpPr>
            <p:spPr bwMode="auto">
              <a:xfrm>
                <a:off x="4422" y="3209"/>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39" name="Line 379"/>
              <p:cNvSpPr>
                <a:spLocks noChangeShapeType="1"/>
              </p:cNvSpPr>
              <p:nvPr/>
            </p:nvSpPr>
            <p:spPr bwMode="auto">
              <a:xfrm>
                <a:off x="4422" y="3223"/>
                <a:ext cx="11"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0" name="Line 380"/>
              <p:cNvSpPr>
                <a:spLocks noChangeShapeType="1"/>
              </p:cNvSpPr>
              <p:nvPr/>
            </p:nvSpPr>
            <p:spPr bwMode="auto">
              <a:xfrm>
                <a:off x="4422" y="3239"/>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1" name="Line 381"/>
              <p:cNvSpPr>
                <a:spLocks noChangeShapeType="1"/>
              </p:cNvSpPr>
              <p:nvPr/>
            </p:nvSpPr>
            <p:spPr bwMode="auto">
              <a:xfrm>
                <a:off x="4422" y="3256"/>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2" name="Line 382"/>
              <p:cNvSpPr>
                <a:spLocks noChangeShapeType="1"/>
              </p:cNvSpPr>
              <p:nvPr/>
            </p:nvSpPr>
            <p:spPr bwMode="auto">
              <a:xfrm>
                <a:off x="4422" y="3271"/>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3" name="Line 383"/>
              <p:cNvSpPr>
                <a:spLocks noChangeShapeType="1"/>
              </p:cNvSpPr>
              <p:nvPr/>
            </p:nvSpPr>
            <p:spPr bwMode="auto">
              <a:xfrm>
                <a:off x="4422" y="3287"/>
                <a:ext cx="12"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4" name="Line 384"/>
              <p:cNvSpPr>
                <a:spLocks noChangeShapeType="1"/>
              </p:cNvSpPr>
              <p:nvPr/>
            </p:nvSpPr>
            <p:spPr bwMode="auto">
              <a:xfrm>
                <a:off x="4422" y="3303"/>
                <a:ext cx="13"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45" name="Rectangle 385"/>
              <p:cNvSpPr>
                <a:spLocks noChangeArrowheads="1"/>
              </p:cNvSpPr>
              <p:nvPr/>
            </p:nvSpPr>
            <p:spPr bwMode="auto">
              <a:xfrm>
                <a:off x="4418" y="3346"/>
                <a:ext cx="1" cy="8"/>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46" name="Freeform 386"/>
              <p:cNvSpPr>
                <a:spLocks/>
              </p:cNvSpPr>
              <p:nvPr/>
            </p:nvSpPr>
            <p:spPr bwMode="auto">
              <a:xfrm>
                <a:off x="4421" y="3348"/>
                <a:ext cx="13" cy="17"/>
              </a:xfrm>
              <a:custGeom>
                <a:avLst/>
                <a:gdLst>
                  <a:gd name="T0" fmla="*/ 4 w 88"/>
                  <a:gd name="T1" fmla="*/ 17 h 119"/>
                  <a:gd name="T2" fmla="*/ 4 w 88"/>
                  <a:gd name="T3" fmla="*/ 2 h 119"/>
                  <a:gd name="T4" fmla="*/ 0 w 88"/>
                  <a:gd name="T5" fmla="*/ 2 h 119"/>
                  <a:gd name="T6" fmla="*/ 0 w 88"/>
                  <a:gd name="T7" fmla="*/ 0 h 119"/>
                  <a:gd name="T8" fmla="*/ 13 w 88"/>
                  <a:gd name="T9" fmla="*/ 0 h 119"/>
                  <a:gd name="T10" fmla="*/ 13 w 88"/>
                  <a:gd name="T11" fmla="*/ 17 h 119"/>
                  <a:gd name="T12" fmla="*/ 4 w 88"/>
                  <a:gd name="T13" fmla="*/ 17 h 1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 h="119">
                    <a:moveTo>
                      <a:pt x="26" y="119"/>
                    </a:moveTo>
                    <a:lnTo>
                      <a:pt x="26" y="15"/>
                    </a:lnTo>
                    <a:lnTo>
                      <a:pt x="0" y="15"/>
                    </a:lnTo>
                    <a:lnTo>
                      <a:pt x="0" y="0"/>
                    </a:lnTo>
                    <a:lnTo>
                      <a:pt x="88" y="0"/>
                    </a:lnTo>
                    <a:lnTo>
                      <a:pt x="88" y="119"/>
                    </a:lnTo>
                    <a:lnTo>
                      <a:pt x="26" y="119"/>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47" name="Freeform 387"/>
              <p:cNvSpPr>
                <a:spLocks/>
              </p:cNvSpPr>
              <p:nvPr/>
            </p:nvSpPr>
            <p:spPr bwMode="auto">
              <a:xfrm>
                <a:off x="4438" y="3138"/>
                <a:ext cx="17" cy="226"/>
              </a:xfrm>
              <a:custGeom>
                <a:avLst/>
                <a:gdLst>
                  <a:gd name="T0" fmla="*/ 0 w 119"/>
                  <a:gd name="T1" fmla="*/ 0 h 1579"/>
                  <a:gd name="T2" fmla="*/ 17 w 119"/>
                  <a:gd name="T3" fmla="*/ 10 h 1579"/>
                  <a:gd name="T4" fmla="*/ 17 w 119"/>
                  <a:gd name="T5" fmla="*/ 226 h 1579"/>
                  <a:gd name="T6" fmla="*/ 0 w 119"/>
                  <a:gd name="T7" fmla="*/ 226 h 1579"/>
                  <a:gd name="T8" fmla="*/ 0 w 119"/>
                  <a:gd name="T9" fmla="*/ 0 h 1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579">
                    <a:moveTo>
                      <a:pt x="0" y="0"/>
                    </a:moveTo>
                    <a:lnTo>
                      <a:pt x="119" y="69"/>
                    </a:lnTo>
                    <a:lnTo>
                      <a:pt x="119" y="1579"/>
                    </a:lnTo>
                    <a:lnTo>
                      <a:pt x="0" y="1579"/>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48" name="Freeform 388"/>
              <p:cNvSpPr>
                <a:spLocks/>
              </p:cNvSpPr>
              <p:nvPr/>
            </p:nvSpPr>
            <p:spPr bwMode="auto">
              <a:xfrm>
                <a:off x="4438" y="3143"/>
                <a:ext cx="17" cy="180"/>
              </a:xfrm>
              <a:custGeom>
                <a:avLst/>
                <a:gdLst>
                  <a:gd name="T0" fmla="*/ 17 w 119"/>
                  <a:gd name="T1" fmla="*/ 10 h 1258"/>
                  <a:gd name="T2" fmla="*/ 0 w 119"/>
                  <a:gd name="T3" fmla="*/ 0 h 1258"/>
                  <a:gd name="T4" fmla="*/ 0 w 119"/>
                  <a:gd name="T5" fmla="*/ 180 h 1258"/>
                  <a:gd name="T6" fmla="*/ 17 w 119"/>
                  <a:gd name="T7" fmla="*/ 180 h 1258"/>
                  <a:gd name="T8" fmla="*/ 17 w 119"/>
                  <a:gd name="T9" fmla="*/ 10 h 12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258">
                    <a:moveTo>
                      <a:pt x="119" y="73"/>
                    </a:moveTo>
                    <a:lnTo>
                      <a:pt x="0" y="0"/>
                    </a:lnTo>
                    <a:lnTo>
                      <a:pt x="0" y="1258"/>
                    </a:lnTo>
                    <a:lnTo>
                      <a:pt x="119" y="1258"/>
                    </a:lnTo>
                    <a:lnTo>
                      <a:pt x="119" y="73"/>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49" name="Freeform 389"/>
              <p:cNvSpPr>
                <a:spLocks/>
              </p:cNvSpPr>
              <p:nvPr/>
            </p:nvSpPr>
            <p:spPr bwMode="auto">
              <a:xfrm>
                <a:off x="4444" y="3153"/>
                <a:ext cx="11" cy="165"/>
              </a:xfrm>
              <a:custGeom>
                <a:avLst/>
                <a:gdLst>
                  <a:gd name="T0" fmla="*/ 0 w 78"/>
                  <a:gd name="T1" fmla="*/ 0 h 1150"/>
                  <a:gd name="T2" fmla="*/ 0 w 78"/>
                  <a:gd name="T3" fmla="*/ 165 h 1150"/>
                  <a:gd name="T4" fmla="*/ 11 w 78"/>
                  <a:gd name="T5" fmla="*/ 165 h 1150"/>
                  <a:gd name="T6" fmla="*/ 11 w 78"/>
                  <a:gd name="T7" fmla="*/ 5 h 1150"/>
                  <a:gd name="T8" fmla="*/ 0 w 78"/>
                  <a:gd name="T9" fmla="*/ 0 h 1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1150">
                    <a:moveTo>
                      <a:pt x="0" y="0"/>
                    </a:moveTo>
                    <a:lnTo>
                      <a:pt x="0" y="1150"/>
                    </a:lnTo>
                    <a:lnTo>
                      <a:pt x="78" y="1150"/>
                    </a:lnTo>
                    <a:lnTo>
                      <a:pt x="78" y="3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50" name="Line 390"/>
              <p:cNvSpPr>
                <a:spLocks noChangeShapeType="1"/>
              </p:cNvSpPr>
              <p:nvPr/>
            </p:nvSpPr>
            <p:spPr bwMode="auto">
              <a:xfrm>
                <a:off x="4443" y="3168"/>
                <a:ext cx="11"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1" name="Line 391"/>
              <p:cNvSpPr>
                <a:spLocks noChangeShapeType="1"/>
              </p:cNvSpPr>
              <p:nvPr/>
            </p:nvSpPr>
            <p:spPr bwMode="auto">
              <a:xfrm>
                <a:off x="4443" y="3184"/>
                <a:ext cx="12"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2" name="Line 392"/>
              <p:cNvSpPr>
                <a:spLocks noChangeShapeType="1"/>
              </p:cNvSpPr>
              <p:nvPr/>
            </p:nvSpPr>
            <p:spPr bwMode="auto">
              <a:xfrm>
                <a:off x="4443" y="3198"/>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3" name="Line 393"/>
              <p:cNvSpPr>
                <a:spLocks noChangeShapeType="1"/>
              </p:cNvSpPr>
              <p:nvPr/>
            </p:nvSpPr>
            <p:spPr bwMode="auto">
              <a:xfrm>
                <a:off x="4443" y="3214"/>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4" name="Line 394"/>
              <p:cNvSpPr>
                <a:spLocks noChangeShapeType="1"/>
              </p:cNvSpPr>
              <p:nvPr/>
            </p:nvSpPr>
            <p:spPr bwMode="auto">
              <a:xfrm>
                <a:off x="4443" y="3227"/>
                <a:ext cx="12"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5" name="Line 395"/>
              <p:cNvSpPr>
                <a:spLocks noChangeShapeType="1"/>
              </p:cNvSpPr>
              <p:nvPr/>
            </p:nvSpPr>
            <p:spPr bwMode="auto">
              <a:xfrm>
                <a:off x="4443" y="3243"/>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6" name="Line 396"/>
              <p:cNvSpPr>
                <a:spLocks noChangeShapeType="1"/>
              </p:cNvSpPr>
              <p:nvPr/>
            </p:nvSpPr>
            <p:spPr bwMode="auto">
              <a:xfrm>
                <a:off x="4443" y="3259"/>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7" name="Line 397"/>
              <p:cNvSpPr>
                <a:spLocks noChangeShapeType="1"/>
              </p:cNvSpPr>
              <p:nvPr/>
            </p:nvSpPr>
            <p:spPr bwMode="auto">
              <a:xfrm>
                <a:off x="4443" y="3274"/>
                <a:ext cx="13"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8" name="Line 398"/>
              <p:cNvSpPr>
                <a:spLocks noChangeShapeType="1"/>
              </p:cNvSpPr>
              <p:nvPr/>
            </p:nvSpPr>
            <p:spPr bwMode="auto">
              <a:xfrm>
                <a:off x="4443" y="3289"/>
                <a:ext cx="12"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59" name="Line 399"/>
              <p:cNvSpPr>
                <a:spLocks noChangeShapeType="1"/>
              </p:cNvSpPr>
              <p:nvPr/>
            </p:nvSpPr>
            <p:spPr bwMode="auto">
              <a:xfrm>
                <a:off x="4443" y="3304"/>
                <a:ext cx="13"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60" name="Rectangle 400"/>
              <p:cNvSpPr>
                <a:spLocks noChangeArrowheads="1"/>
              </p:cNvSpPr>
              <p:nvPr/>
            </p:nvSpPr>
            <p:spPr bwMode="auto">
              <a:xfrm>
                <a:off x="4434" y="3346"/>
                <a:ext cx="8" cy="8"/>
              </a:xfrm>
              <a:prstGeom prst="rect">
                <a:avLst/>
              </a:prstGeom>
              <a:solidFill>
                <a:srgbClr val="DFD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61" name="Freeform 401"/>
              <p:cNvSpPr>
                <a:spLocks/>
              </p:cNvSpPr>
              <p:nvPr/>
            </p:nvSpPr>
            <p:spPr bwMode="auto">
              <a:xfrm>
                <a:off x="4442" y="3347"/>
                <a:ext cx="13" cy="17"/>
              </a:xfrm>
              <a:custGeom>
                <a:avLst/>
                <a:gdLst>
                  <a:gd name="T0" fmla="*/ 4 w 90"/>
                  <a:gd name="T1" fmla="*/ 17 h 118"/>
                  <a:gd name="T2" fmla="*/ 4 w 90"/>
                  <a:gd name="T3" fmla="*/ 2 h 118"/>
                  <a:gd name="T4" fmla="*/ 0 w 90"/>
                  <a:gd name="T5" fmla="*/ 2 h 118"/>
                  <a:gd name="T6" fmla="*/ 0 w 90"/>
                  <a:gd name="T7" fmla="*/ 0 h 118"/>
                  <a:gd name="T8" fmla="*/ 13 w 90"/>
                  <a:gd name="T9" fmla="*/ 0 h 118"/>
                  <a:gd name="T10" fmla="*/ 13 w 90"/>
                  <a:gd name="T11" fmla="*/ 17 h 118"/>
                  <a:gd name="T12" fmla="*/ 4 w 90"/>
                  <a:gd name="T13" fmla="*/ 17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118">
                    <a:moveTo>
                      <a:pt x="28" y="118"/>
                    </a:moveTo>
                    <a:lnTo>
                      <a:pt x="28" y="16"/>
                    </a:lnTo>
                    <a:lnTo>
                      <a:pt x="0" y="16"/>
                    </a:lnTo>
                    <a:lnTo>
                      <a:pt x="0" y="0"/>
                    </a:lnTo>
                    <a:lnTo>
                      <a:pt x="90" y="0"/>
                    </a:lnTo>
                    <a:lnTo>
                      <a:pt x="90" y="118"/>
                    </a:lnTo>
                    <a:lnTo>
                      <a:pt x="28" y="118"/>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62" name="Freeform 402"/>
              <p:cNvSpPr>
                <a:spLocks/>
              </p:cNvSpPr>
              <p:nvPr/>
            </p:nvSpPr>
            <p:spPr bwMode="auto">
              <a:xfrm>
                <a:off x="4459" y="3145"/>
                <a:ext cx="17" cy="218"/>
              </a:xfrm>
              <a:custGeom>
                <a:avLst/>
                <a:gdLst>
                  <a:gd name="T0" fmla="*/ 0 w 116"/>
                  <a:gd name="T1" fmla="*/ 0 h 1527"/>
                  <a:gd name="T2" fmla="*/ 17 w 116"/>
                  <a:gd name="T3" fmla="*/ 9 h 1527"/>
                  <a:gd name="T4" fmla="*/ 17 w 116"/>
                  <a:gd name="T5" fmla="*/ 218 h 1527"/>
                  <a:gd name="T6" fmla="*/ 0 w 116"/>
                  <a:gd name="T7" fmla="*/ 218 h 1527"/>
                  <a:gd name="T8" fmla="*/ 0 w 116"/>
                  <a:gd name="T9" fmla="*/ 0 h 1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1527">
                    <a:moveTo>
                      <a:pt x="0" y="0"/>
                    </a:moveTo>
                    <a:lnTo>
                      <a:pt x="116" y="66"/>
                    </a:lnTo>
                    <a:lnTo>
                      <a:pt x="116" y="1527"/>
                    </a:lnTo>
                    <a:lnTo>
                      <a:pt x="0" y="1527"/>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63" name="Rectangle 403"/>
              <p:cNvSpPr>
                <a:spLocks noChangeArrowheads="1"/>
              </p:cNvSpPr>
              <p:nvPr/>
            </p:nvSpPr>
            <p:spPr bwMode="auto">
              <a:xfrm>
                <a:off x="4450" y="3147"/>
                <a:ext cx="1" cy="207"/>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64" name="Freeform 404"/>
              <p:cNvSpPr>
                <a:spLocks/>
              </p:cNvSpPr>
              <p:nvPr/>
            </p:nvSpPr>
            <p:spPr bwMode="auto">
              <a:xfrm>
                <a:off x="4459" y="3149"/>
                <a:ext cx="17" cy="175"/>
              </a:xfrm>
              <a:custGeom>
                <a:avLst/>
                <a:gdLst>
                  <a:gd name="T0" fmla="*/ 17 w 118"/>
                  <a:gd name="T1" fmla="*/ 10 h 1223"/>
                  <a:gd name="T2" fmla="*/ 0 w 118"/>
                  <a:gd name="T3" fmla="*/ 0 h 1223"/>
                  <a:gd name="T4" fmla="*/ 0 w 118"/>
                  <a:gd name="T5" fmla="*/ 175 h 1223"/>
                  <a:gd name="T6" fmla="*/ 17 w 118"/>
                  <a:gd name="T7" fmla="*/ 175 h 1223"/>
                  <a:gd name="T8" fmla="*/ 17 w 118"/>
                  <a:gd name="T9" fmla="*/ 10 h 1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1223">
                    <a:moveTo>
                      <a:pt x="118" y="71"/>
                    </a:moveTo>
                    <a:lnTo>
                      <a:pt x="0" y="0"/>
                    </a:lnTo>
                    <a:lnTo>
                      <a:pt x="0" y="1223"/>
                    </a:lnTo>
                    <a:lnTo>
                      <a:pt x="118" y="1223"/>
                    </a:lnTo>
                    <a:lnTo>
                      <a:pt x="118" y="71"/>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65" name="Freeform 405"/>
              <p:cNvSpPr>
                <a:spLocks/>
              </p:cNvSpPr>
              <p:nvPr/>
            </p:nvSpPr>
            <p:spPr bwMode="auto">
              <a:xfrm>
                <a:off x="4465" y="3159"/>
                <a:ext cx="11" cy="160"/>
              </a:xfrm>
              <a:custGeom>
                <a:avLst/>
                <a:gdLst>
                  <a:gd name="T0" fmla="*/ 0 w 77"/>
                  <a:gd name="T1" fmla="*/ 0 h 1118"/>
                  <a:gd name="T2" fmla="*/ 0 w 77"/>
                  <a:gd name="T3" fmla="*/ 160 h 1118"/>
                  <a:gd name="T4" fmla="*/ 11 w 77"/>
                  <a:gd name="T5" fmla="*/ 160 h 1118"/>
                  <a:gd name="T6" fmla="*/ 11 w 77"/>
                  <a:gd name="T7" fmla="*/ 5 h 1118"/>
                  <a:gd name="T8" fmla="*/ 0 w 77"/>
                  <a:gd name="T9" fmla="*/ 0 h 1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1118">
                    <a:moveTo>
                      <a:pt x="0" y="0"/>
                    </a:moveTo>
                    <a:lnTo>
                      <a:pt x="0" y="1118"/>
                    </a:lnTo>
                    <a:lnTo>
                      <a:pt x="77" y="1118"/>
                    </a:lnTo>
                    <a:lnTo>
                      <a:pt x="77" y="3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66" name="Line 406"/>
              <p:cNvSpPr>
                <a:spLocks noChangeShapeType="1"/>
              </p:cNvSpPr>
              <p:nvPr/>
            </p:nvSpPr>
            <p:spPr bwMode="auto">
              <a:xfrm>
                <a:off x="4465" y="3174"/>
                <a:ext cx="11"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67" name="Line 407"/>
              <p:cNvSpPr>
                <a:spLocks noChangeShapeType="1"/>
              </p:cNvSpPr>
              <p:nvPr/>
            </p:nvSpPr>
            <p:spPr bwMode="auto">
              <a:xfrm>
                <a:off x="4464" y="3189"/>
                <a:ext cx="12"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68" name="Line 408"/>
              <p:cNvSpPr>
                <a:spLocks noChangeShapeType="1"/>
              </p:cNvSpPr>
              <p:nvPr/>
            </p:nvSpPr>
            <p:spPr bwMode="auto">
              <a:xfrm>
                <a:off x="4464" y="3203"/>
                <a:ext cx="13"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69" name="Line 409"/>
              <p:cNvSpPr>
                <a:spLocks noChangeShapeType="1"/>
              </p:cNvSpPr>
              <p:nvPr/>
            </p:nvSpPr>
            <p:spPr bwMode="auto">
              <a:xfrm>
                <a:off x="4464" y="3218"/>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0" name="Line 410"/>
              <p:cNvSpPr>
                <a:spLocks noChangeShapeType="1"/>
              </p:cNvSpPr>
              <p:nvPr/>
            </p:nvSpPr>
            <p:spPr bwMode="auto">
              <a:xfrm>
                <a:off x="4464" y="3231"/>
                <a:ext cx="12"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1" name="Line 411"/>
              <p:cNvSpPr>
                <a:spLocks noChangeShapeType="1"/>
              </p:cNvSpPr>
              <p:nvPr/>
            </p:nvSpPr>
            <p:spPr bwMode="auto">
              <a:xfrm>
                <a:off x="4464" y="3247"/>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2" name="Line 412"/>
              <p:cNvSpPr>
                <a:spLocks noChangeShapeType="1"/>
              </p:cNvSpPr>
              <p:nvPr/>
            </p:nvSpPr>
            <p:spPr bwMode="auto">
              <a:xfrm>
                <a:off x="4464" y="3262"/>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3" name="Line 413"/>
              <p:cNvSpPr>
                <a:spLocks noChangeShapeType="1"/>
              </p:cNvSpPr>
              <p:nvPr/>
            </p:nvSpPr>
            <p:spPr bwMode="auto">
              <a:xfrm>
                <a:off x="4464" y="3276"/>
                <a:ext cx="13"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4" name="Line 414"/>
              <p:cNvSpPr>
                <a:spLocks noChangeShapeType="1"/>
              </p:cNvSpPr>
              <p:nvPr/>
            </p:nvSpPr>
            <p:spPr bwMode="auto">
              <a:xfrm>
                <a:off x="4464" y="3291"/>
                <a:ext cx="12"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5" name="Line 415"/>
              <p:cNvSpPr>
                <a:spLocks noChangeShapeType="1"/>
              </p:cNvSpPr>
              <p:nvPr/>
            </p:nvSpPr>
            <p:spPr bwMode="auto">
              <a:xfrm>
                <a:off x="4464" y="3306"/>
                <a:ext cx="13"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76" name="Freeform 416"/>
              <p:cNvSpPr>
                <a:spLocks/>
              </p:cNvSpPr>
              <p:nvPr/>
            </p:nvSpPr>
            <p:spPr bwMode="auto">
              <a:xfrm>
                <a:off x="4479" y="3151"/>
                <a:ext cx="12" cy="211"/>
              </a:xfrm>
              <a:custGeom>
                <a:avLst/>
                <a:gdLst>
                  <a:gd name="T0" fmla="*/ 0 w 84"/>
                  <a:gd name="T1" fmla="*/ 0 h 1476"/>
                  <a:gd name="T2" fmla="*/ 12 w 84"/>
                  <a:gd name="T3" fmla="*/ 9 h 1476"/>
                  <a:gd name="T4" fmla="*/ 12 w 84"/>
                  <a:gd name="T5" fmla="*/ 211 h 1476"/>
                  <a:gd name="T6" fmla="*/ 0 w 84"/>
                  <a:gd name="T7" fmla="*/ 211 h 1476"/>
                  <a:gd name="T8" fmla="*/ 0 w 84"/>
                  <a:gd name="T9" fmla="*/ 0 h 1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476">
                    <a:moveTo>
                      <a:pt x="0" y="0"/>
                    </a:moveTo>
                    <a:lnTo>
                      <a:pt x="84" y="64"/>
                    </a:lnTo>
                    <a:lnTo>
                      <a:pt x="84" y="1476"/>
                    </a:lnTo>
                    <a:lnTo>
                      <a:pt x="0" y="1476"/>
                    </a:lnTo>
                    <a:lnTo>
                      <a:pt x="0" y="0"/>
                    </a:lnTo>
                    <a:close/>
                  </a:path>
                </a:pathLst>
              </a:custGeom>
              <a:solidFill>
                <a:srgbClr val="BFB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77" name="Rectangle 417"/>
              <p:cNvSpPr>
                <a:spLocks noChangeArrowheads="1"/>
              </p:cNvSpPr>
              <p:nvPr/>
            </p:nvSpPr>
            <p:spPr bwMode="auto">
              <a:xfrm>
                <a:off x="4474" y="3147"/>
                <a:ext cx="1" cy="207"/>
              </a:xfrm>
              <a:prstGeom prst="rect">
                <a:avLst/>
              </a:prstGeom>
              <a:solidFill>
                <a:srgbClr val="7F7F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878" name="Freeform 418"/>
              <p:cNvSpPr>
                <a:spLocks/>
              </p:cNvSpPr>
              <p:nvPr/>
            </p:nvSpPr>
            <p:spPr bwMode="auto">
              <a:xfrm>
                <a:off x="4479" y="3155"/>
                <a:ext cx="12" cy="168"/>
              </a:xfrm>
              <a:custGeom>
                <a:avLst/>
                <a:gdLst>
                  <a:gd name="T0" fmla="*/ 12 w 84"/>
                  <a:gd name="T1" fmla="*/ 10 h 1178"/>
                  <a:gd name="T2" fmla="*/ 0 w 84"/>
                  <a:gd name="T3" fmla="*/ 0 h 1178"/>
                  <a:gd name="T4" fmla="*/ 0 w 84"/>
                  <a:gd name="T5" fmla="*/ 168 h 1178"/>
                  <a:gd name="T6" fmla="*/ 12 w 84"/>
                  <a:gd name="T7" fmla="*/ 168 h 1178"/>
                  <a:gd name="T8" fmla="*/ 12 w 84"/>
                  <a:gd name="T9" fmla="*/ 10 h 1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178">
                    <a:moveTo>
                      <a:pt x="84" y="69"/>
                    </a:moveTo>
                    <a:lnTo>
                      <a:pt x="0" y="0"/>
                    </a:lnTo>
                    <a:lnTo>
                      <a:pt x="0" y="1178"/>
                    </a:lnTo>
                    <a:lnTo>
                      <a:pt x="84" y="1178"/>
                    </a:lnTo>
                    <a:lnTo>
                      <a:pt x="84" y="69"/>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79" name="Freeform 419"/>
              <p:cNvSpPr>
                <a:spLocks/>
              </p:cNvSpPr>
              <p:nvPr/>
            </p:nvSpPr>
            <p:spPr bwMode="auto">
              <a:xfrm>
                <a:off x="4483" y="3164"/>
                <a:ext cx="8" cy="154"/>
              </a:xfrm>
              <a:custGeom>
                <a:avLst/>
                <a:gdLst>
                  <a:gd name="T0" fmla="*/ 0 w 55"/>
                  <a:gd name="T1" fmla="*/ 0 h 1076"/>
                  <a:gd name="T2" fmla="*/ 0 w 55"/>
                  <a:gd name="T3" fmla="*/ 154 h 1076"/>
                  <a:gd name="T4" fmla="*/ 8 w 55"/>
                  <a:gd name="T5" fmla="*/ 154 h 1076"/>
                  <a:gd name="T6" fmla="*/ 8 w 55"/>
                  <a:gd name="T7" fmla="*/ 5 h 1076"/>
                  <a:gd name="T8" fmla="*/ 0 w 55"/>
                  <a:gd name="T9" fmla="*/ 0 h 10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076">
                    <a:moveTo>
                      <a:pt x="0" y="0"/>
                    </a:moveTo>
                    <a:lnTo>
                      <a:pt x="0" y="1076"/>
                    </a:lnTo>
                    <a:lnTo>
                      <a:pt x="55" y="1076"/>
                    </a:lnTo>
                    <a:lnTo>
                      <a:pt x="55" y="35"/>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880" name="Line 420"/>
              <p:cNvSpPr>
                <a:spLocks noChangeShapeType="1"/>
              </p:cNvSpPr>
              <p:nvPr/>
            </p:nvSpPr>
            <p:spPr bwMode="auto">
              <a:xfrm>
                <a:off x="4482" y="3179"/>
                <a:ext cx="8" cy="5"/>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1" name="Line 421"/>
              <p:cNvSpPr>
                <a:spLocks noChangeShapeType="1"/>
              </p:cNvSpPr>
              <p:nvPr/>
            </p:nvSpPr>
            <p:spPr bwMode="auto">
              <a:xfrm>
                <a:off x="4481" y="3194"/>
                <a:ext cx="9"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2" name="Line 422"/>
              <p:cNvSpPr>
                <a:spLocks noChangeShapeType="1"/>
              </p:cNvSpPr>
              <p:nvPr/>
            </p:nvSpPr>
            <p:spPr bwMode="auto">
              <a:xfrm>
                <a:off x="4480" y="3207"/>
                <a:ext cx="10" cy="4"/>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3" name="Line 423"/>
              <p:cNvSpPr>
                <a:spLocks noChangeShapeType="1"/>
              </p:cNvSpPr>
              <p:nvPr/>
            </p:nvSpPr>
            <p:spPr bwMode="auto">
              <a:xfrm>
                <a:off x="4481" y="3222"/>
                <a:ext cx="9"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4" name="Line 424"/>
              <p:cNvSpPr>
                <a:spLocks noChangeShapeType="1"/>
              </p:cNvSpPr>
              <p:nvPr/>
            </p:nvSpPr>
            <p:spPr bwMode="auto">
              <a:xfrm>
                <a:off x="4482" y="3235"/>
                <a:ext cx="8"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5" name="Line 425"/>
              <p:cNvSpPr>
                <a:spLocks noChangeShapeType="1"/>
              </p:cNvSpPr>
              <p:nvPr/>
            </p:nvSpPr>
            <p:spPr bwMode="auto">
              <a:xfrm>
                <a:off x="4480" y="3250"/>
                <a:ext cx="10"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6" name="Line 426"/>
              <p:cNvSpPr>
                <a:spLocks noChangeShapeType="1"/>
              </p:cNvSpPr>
              <p:nvPr/>
            </p:nvSpPr>
            <p:spPr bwMode="auto">
              <a:xfrm>
                <a:off x="4480" y="3264"/>
                <a:ext cx="10" cy="3"/>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7" name="Line 427"/>
              <p:cNvSpPr>
                <a:spLocks noChangeShapeType="1"/>
              </p:cNvSpPr>
              <p:nvPr/>
            </p:nvSpPr>
            <p:spPr bwMode="auto">
              <a:xfrm>
                <a:off x="4480" y="3279"/>
                <a:ext cx="10"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8" name="Line 428"/>
              <p:cNvSpPr>
                <a:spLocks noChangeShapeType="1"/>
              </p:cNvSpPr>
              <p:nvPr/>
            </p:nvSpPr>
            <p:spPr bwMode="auto">
              <a:xfrm>
                <a:off x="4481" y="3293"/>
                <a:ext cx="9" cy="2"/>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89" name="Line 429"/>
              <p:cNvSpPr>
                <a:spLocks noChangeShapeType="1"/>
              </p:cNvSpPr>
              <p:nvPr/>
            </p:nvSpPr>
            <p:spPr bwMode="auto">
              <a:xfrm>
                <a:off x="4482" y="3307"/>
                <a:ext cx="8" cy="1"/>
              </a:xfrm>
              <a:prstGeom prst="line">
                <a:avLst/>
              </a:prstGeom>
              <a:noFill/>
              <a:ln w="0">
                <a:solidFill>
                  <a:srgbClr val="9F9FB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890" name="Freeform 430"/>
              <p:cNvSpPr>
                <a:spLocks/>
              </p:cNvSpPr>
              <p:nvPr/>
            </p:nvSpPr>
            <p:spPr bwMode="auto">
              <a:xfrm>
                <a:off x="4149" y="3051"/>
                <a:ext cx="37" cy="318"/>
              </a:xfrm>
              <a:custGeom>
                <a:avLst/>
                <a:gdLst>
                  <a:gd name="T0" fmla="*/ 37 w 257"/>
                  <a:gd name="T1" fmla="*/ 0 h 2225"/>
                  <a:gd name="T2" fmla="*/ 37 w 257"/>
                  <a:gd name="T3" fmla="*/ 318 h 2225"/>
                  <a:gd name="T4" fmla="*/ 0 w 257"/>
                  <a:gd name="T5" fmla="*/ 318 h 2225"/>
                  <a:gd name="T6" fmla="*/ 0 w 257"/>
                  <a:gd name="T7" fmla="*/ 23 h 2225"/>
                  <a:gd name="T8" fmla="*/ 37 w 257"/>
                  <a:gd name="T9" fmla="*/ 0 h 2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2225">
                    <a:moveTo>
                      <a:pt x="257" y="0"/>
                    </a:moveTo>
                    <a:lnTo>
                      <a:pt x="257" y="2225"/>
                    </a:lnTo>
                    <a:lnTo>
                      <a:pt x="0" y="2225"/>
                    </a:lnTo>
                    <a:lnTo>
                      <a:pt x="0" y="163"/>
                    </a:lnTo>
                    <a:lnTo>
                      <a:pt x="257" y="0"/>
                    </a:lnTo>
                    <a:close/>
                  </a:path>
                </a:pathLst>
              </a:custGeom>
              <a:solidFill>
                <a:srgbClr val="5F5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grpSp>
        <p:sp>
          <p:nvSpPr>
            <p:cNvPr id="18654" name="Freeform 431"/>
            <p:cNvSpPr>
              <a:spLocks/>
            </p:cNvSpPr>
            <p:nvPr/>
          </p:nvSpPr>
          <p:spPr bwMode="auto">
            <a:xfrm>
              <a:off x="4105" y="3075"/>
              <a:ext cx="15" cy="253"/>
            </a:xfrm>
            <a:custGeom>
              <a:avLst/>
              <a:gdLst>
                <a:gd name="T0" fmla="*/ 15 w 104"/>
                <a:gd name="T1" fmla="*/ 0 h 1772"/>
                <a:gd name="T2" fmla="*/ 15 w 104"/>
                <a:gd name="T3" fmla="*/ 253 h 1772"/>
                <a:gd name="T4" fmla="*/ 0 w 104"/>
                <a:gd name="T5" fmla="*/ 253 h 1772"/>
                <a:gd name="T6" fmla="*/ 0 w 104"/>
                <a:gd name="T7" fmla="*/ 12 h 1772"/>
                <a:gd name="T8" fmla="*/ 15 w 104"/>
                <a:gd name="T9" fmla="*/ 0 h 1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772">
                  <a:moveTo>
                    <a:pt x="104" y="0"/>
                  </a:moveTo>
                  <a:lnTo>
                    <a:pt x="104" y="1772"/>
                  </a:lnTo>
                  <a:lnTo>
                    <a:pt x="0" y="1772"/>
                  </a:lnTo>
                  <a:lnTo>
                    <a:pt x="0" y="82"/>
                  </a:lnTo>
                  <a:lnTo>
                    <a:pt x="104" y="0"/>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55" name="Freeform 432"/>
            <p:cNvSpPr>
              <a:spLocks/>
            </p:cNvSpPr>
            <p:nvPr/>
          </p:nvSpPr>
          <p:spPr bwMode="auto">
            <a:xfrm>
              <a:off x="3995" y="3075"/>
              <a:ext cx="154" cy="294"/>
            </a:xfrm>
            <a:custGeom>
              <a:avLst/>
              <a:gdLst>
                <a:gd name="T0" fmla="*/ 154 w 1083"/>
                <a:gd name="T1" fmla="*/ 0 h 2058"/>
                <a:gd name="T2" fmla="*/ 154 w 1083"/>
                <a:gd name="T3" fmla="*/ 294 h 2058"/>
                <a:gd name="T4" fmla="*/ 0 w 1083"/>
                <a:gd name="T5" fmla="*/ 294 h 2058"/>
                <a:gd name="T6" fmla="*/ 0 w 1083"/>
                <a:gd name="T7" fmla="*/ 253 h 2058"/>
                <a:gd name="T8" fmla="*/ 125 w 1083"/>
                <a:gd name="T9" fmla="*/ 253 h 2058"/>
                <a:gd name="T10" fmla="*/ 125 w 1083"/>
                <a:gd name="T11" fmla="*/ 0 h 2058"/>
                <a:gd name="T12" fmla="*/ 154 w 1083"/>
                <a:gd name="T13" fmla="*/ 0 h 20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56" name="Freeform 433"/>
            <p:cNvSpPr>
              <a:spLocks/>
            </p:cNvSpPr>
            <p:nvPr/>
          </p:nvSpPr>
          <p:spPr bwMode="auto">
            <a:xfrm>
              <a:off x="4121" y="3314"/>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57" name="Freeform 434"/>
            <p:cNvSpPr>
              <a:spLocks/>
            </p:cNvSpPr>
            <p:nvPr/>
          </p:nvSpPr>
          <p:spPr bwMode="auto">
            <a:xfrm>
              <a:off x="4121" y="3297"/>
              <a:ext cx="27" cy="12"/>
            </a:xfrm>
            <a:custGeom>
              <a:avLst/>
              <a:gdLst>
                <a:gd name="T0" fmla="*/ 27 w 186"/>
                <a:gd name="T1" fmla="*/ 0 h 82"/>
                <a:gd name="T2" fmla="*/ 19 w 186"/>
                <a:gd name="T3" fmla="*/ 12 h 82"/>
                <a:gd name="T4" fmla="*/ 8 w 186"/>
                <a:gd name="T5" fmla="*/ 12 h 82"/>
                <a:gd name="T6" fmla="*/ 0 w 186"/>
                <a:gd name="T7" fmla="*/ 0 h 82"/>
                <a:gd name="T8" fmla="*/ 27 w 186"/>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58" name="Freeform 435"/>
            <p:cNvSpPr>
              <a:spLocks/>
            </p:cNvSpPr>
            <p:nvPr/>
          </p:nvSpPr>
          <p:spPr bwMode="auto">
            <a:xfrm>
              <a:off x="4121" y="3279"/>
              <a:ext cx="27" cy="11"/>
            </a:xfrm>
            <a:custGeom>
              <a:avLst/>
              <a:gdLst>
                <a:gd name="T0" fmla="*/ 27 w 186"/>
                <a:gd name="T1" fmla="*/ 0 h 81"/>
                <a:gd name="T2" fmla="*/ 19 w 186"/>
                <a:gd name="T3" fmla="*/ 11 h 81"/>
                <a:gd name="T4" fmla="*/ 8 w 186"/>
                <a:gd name="T5" fmla="*/ 11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59" name="Freeform 436"/>
            <p:cNvSpPr>
              <a:spLocks/>
            </p:cNvSpPr>
            <p:nvPr/>
          </p:nvSpPr>
          <p:spPr bwMode="auto">
            <a:xfrm>
              <a:off x="4121" y="3262"/>
              <a:ext cx="27" cy="11"/>
            </a:xfrm>
            <a:custGeom>
              <a:avLst/>
              <a:gdLst>
                <a:gd name="T0" fmla="*/ 27 w 186"/>
                <a:gd name="T1" fmla="*/ 0 h 81"/>
                <a:gd name="T2" fmla="*/ 19 w 186"/>
                <a:gd name="T3" fmla="*/ 11 h 81"/>
                <a:gd name="T4" fmla="*/ 8 w 186"/>
                <a:gd name="T5" fmla="*/ 11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0" name="Freeform 437"/>
            <p:cNvSpPr>
              <a:spLocks/>
            </p:cNvSpPr>
            <p:nvPr/>
          </p:nvSpPr>
          <p:spPr bwMode="auto">
            <a:xfrm>
              <a:off x="4121" y="3244"/>
              <a:ext cx="27" cy="11"/>
            </a:xfrm>
            <a:custGeom>
              <a:avLst/>
              <a:gdLst>
                <a:gd name="T0" fmla="*/ 27 w 186"/>
                <a:gd name="T1" fmla="*/ 0 h 81"/>
                <a:gd name="T2" fmla="*/ 19 w 186"/>
                <a:gd name="T3" fmla="*/ 11 h 81"/>
                <a:gd name="T4" fmla="*/ 8 w 186"/>
                <a:gd name="T5" fmla="*/ 11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1" name="Freeform 438"/>
            <p:cNvSpPr>
              <a:spLocks/>
            </p:cNvSpPr>
            <p:nvPr/>
          </p:nvSpPr>
          <p:spPr bwMode="auto">
            <a:xfrm>
              <a:off x="4121" y="3226"/>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2" name="Freeform 439"/>
            <p:cNvSpPr>
              <a:spLocks/>
            </p:cNvSpPr>
            <p:nvPr/>
          </p:nvSpPr>
          <p:spPr bwMode="auto">
            <a:xfrm>
              <a:off x="4121" y="3208"/>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3" name="Freeform 440"/>
            <p:cNvSpPr>
              <a:spLocks/>
            </p:cNvSpPr>
            <p:nvPr/>
          </p:nvSpPr>
          <p:spPr bwMode="auto">
            <a:xfrm>
              <a:off x="4121" y="3191"/>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4" name="Freeform 441"/>
            <p:cNvSpPr>
              <a:spLocks/>
            </p:cNvSpPr>
            <p:nvPr/>
          </p:nvSpPr>
          <p:spPr bwMode="auto">
            <a:xfrm>
              <a:off x="4121" y="3173"/>
              <a:ext cx="27" cy="12"/>
            </a:xfrm>
            <a:custGeom>
              <a:avLst/>
              <a:gdLst>
                <a:gd name="T0" fmla="*/ 27 w 186"/>
                <a:gd name="T1" fmla="*/ 0 h 82"/>
                <a:gd name="T2" fmla="*/ 19 w 186"/>
                <a:gd name="T3" fmla="*/ 12 h 82"/>
                <a:gd name="T4" fmla="*/ 8 w 186"/>
                <a:gd name="T5" fmla="*/ 12 h 82"/>
                <a:gd name="T6" fmla="*/ 0 w 186"/>
                <a:gd name="T7" fmla="*/ 0 h 82"/>
                <a:gd name="T8" fmla="*/ 27 w 186"/>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5" name="Freeform 442"/>
            <p:cNvSpPr>
              <a:spLocks/>
            </p:cNvSpPr>
            <p:nvPr/>
          </p:nvSpPr>
          <p:spPr bwMode="auto">
            <a:xfrm>
              <a:off x="4121" y="3156"/>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6" name="Freeform 443"/>
            <p:cNvSpPr>
              <a:spLocks/>
            </p:cNvSpPr>
            <p:nvPr/>
          </p:nvSpPr>
          <p:spPr bwMode="auto">
            <a:xfrm>
              <a:off x="4121" y="3138"/>
              <a:ext cx="27" cy="12"/>
            </a:xfrm>
            <a:custGeom>
              <a:avLst/>
              <a:gdLst>
                <a:gd name="T0" fmla="*/ 27 w 186"/>
                <a:gd name="T1" fmla="*/ 0 h 81"/>
                <a:gd name="T2" fmla="*/ 19 w 186"/>
                <a:gd name="T3" fmla="*/ 12 h 81"/>
                <a:gd name="T4" fmla="*/ 8 w 186"/>
                <a:gd name="T5" fmla="*/ 12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7" name="Freeform 444"/>
            <p:cNvSpPr>
              <a:spLocks/>
            </p:cNvSpPr>
            <p:nvPr/>
          </p:nvSpPr>
          <p:spPr bwMode="auto">
            <a:xfrm>
              <a:off x="4121" y="3121"/>
              <a:ext cx="27" cy="11"/>
            </a:xfrm>
            <a:custGeom>
              <a:avLst/>
              <a:gdLst>
                <a:gd name="T0" fmla="*/ 27 w 186"/>
                <a:gd name="T1" fmla="*/ 0 h 81"/>
                <a:gd name="T2" fmla="*/ 19 w 186"/>
                <a:gd name="T3" fmla="*/ 11 h 81"/>
                <a:gd name="T4" fmla="*/ 8 w 186"/>
                <a:gd name="T5" fmla="*/ 11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8" name="Freeform 445"/>
            <p:cNvSpPr>
              <a:spLocks/>
            </p:cNvSpPr>
            <p:nvPr/>
          </p:nvSpPr>
          <p:spPr bwMode="auto">
            <a:xfrm>
              <a:off x="4121" y="3103"/>
              <a:ext cx="27" cy="11"/>
            </a:xfrm>
            <a:custGeom>
              <a:avLst/>
              <a:gdLst>
                <a:gd name="T0" fmla="*/ 27 w 186"/>
                <a:gd name="T1" fmla="*/ 0 h 81"/>
                <a:gd name="T2" fmla="*/ 19 w 186"/>
                <a:gd name="T3" fmla="*/ 11 h 81"/>
                <a:gd name="T4" fmla="*/ 8 w 186"/>
                <a:gd name="T5" fmla="*/ 11 h 81"/>
                <a:gd name="T6" fmla="*/ 0 w 186"/>
                <a:gd name="T7" fmla="*/ 0 h 81"/>
                <a:gd name="T8" fmla="*/ 27 w 186"/>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69" name="Freeform 446"/>
            <p:cNvSpPr>
              <a:spLocks/>
            </p:cNvSpPr>
            <p:nvPr/>
          </p:nvSpPr>
          <p:spPr bwMode="auto">
            <a:xfrm>
              <a:off x="4121" y="3085"/>
              <a:ext cx="27" cy="12"/>
            </a:xfrm>
            <a:custGeom>
              <a:avLst/>
              <a:gdLst>
                <a:gd name="T0" fmla="*/ 27 w 186"/>
                <a:gd name="T1" fmla="*/ 0 h 82"/>
                <a:gd name="T2" fmla="*/ 19 w 186"/>
                <a:gd name="T3" fmla="*/ 12 h 82"/>
                <a:gd name="T4" fmla="*/ 8 w 186"/>
                <a:gd name="T5" fmla="*/ 12 h 82"/>
                <a:gd name="T6" fmla="*/ 0 w 186"/>
                <a:gd name="T7" fmla="*/ 0 h 82"/>
                <a:gd name="T8" fmla="*/ 27 w 186"/>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70" name="Freeform 447"/>
            <p:cNvSpPr>
              <a:spLocks/>
            </p:cNvSpPr>
            <p:nvPr/>
          </p:nvSpPr>
          <p:spPr bwMode="auto">
            <a:xfrm>
              <a:off x="3980" y="3328"/>
              <a:ext cx="15" cy="41"/>
            </a:xfrm>
            <a:custGeom>
              <a:avLst/>
              <a:gdLst>
                <a:gd name="T0" fmla="*/ 15 w 103"/>
                <a:gd name="T1" fmla="*/ 0 h 283"/>
                <a:gd name="T2" fmla="*/ 15 w 103"/>
                <a:gd name="T3" fmla="*/ 41 h 283"/>
                <a:gd name="T4" fmla="*/ 0 w 103"/>
                <a:gd name="T5" fmla="*/ 41 h 283"/>
                <a:gd name="T6" fmla="*/ 0 w 103"/>
                <a:gd name="T7" fmla="*/ 7 h 283"/>
                <a:gd name="T8" fmla="*/ 15 w 103"/>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283">
                  <a:moveTo>
                    <a:pt x="103" y="0"/>
                  </a:moveTo>
                  <a:lnTo>
                    <a:pt x="103" y="283"/>
                  </a:lnTo>
                  <a:lnTo>
                    <a:pt x="0" y="283"/>
                  </a:lnTo>
                  <a:lnTo>
                    <a:pt x="0" y="50"/>
                  </a:lnTo>
                  <a:lnTo>
                    <a:pt x="103" y="0"/>
                  </a:lnTo>
                  <a:close/>
                </a:path>
              </a:pathLst>
            </a:custGeom>
            <a:solidFill>
              <a:srgbClr val="7F7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71" name="Rectangle 448"/>
            <p:cNvSpPr>
              <a:spLocks noChangeArrowheads="1"/>
            </p:cNvSpPr>
            <p:nvPr/>
          </p:nvSpPr>
          <p:spPr bwMode="auto">
            <a:xfrm>
              <a:off x="4116"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2" name="Rectangle 449"/>
            <p:cNvSpPr>
              <a:spLocks noChangeArrowheads="1"/>
            </p:cNvSpPr>
            <p:nvPr/>
          </p:nvSpPr>
          <p:spPr bwMode="auto">
            <a:xfrm>
              <a:off x="4100"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3" name="Rectangle 450"/>
            <p:cNvSpPr>
              <a:spLocks noChangeArrowheads="1"/>
            </p:cNvSpPr>
            <p:nvPr/>
          </p:nvSpPr>
          <p:spPr bwMode="auto">
            <a:xfrm>
              <a:off x="4092"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4" name="Rectangle 451"/>
            <p:cNvSpPr>
              <a:spLocks noChangeArrowheads="1"/>
            </p:cNvSpPr>
            <p:nvPr/>
          </p:nvSpPr>
          <p:spPr bwMode="auto">
            <a:xfrm>
              <a:off x="4044"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5" name="Rectangle 452"/>
            <p:cNvSpPr>
              <a:spLocks noChangeArrowheads="1"/>
            </p:cNvSpPr>
            <p:nvPr/>
          </p:nvSpPr>
          <p:spPr bwMode="auto">
            <a:xfrm>
              <a:off x="4036"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6" name="Rectangle 453"/>
            <p:cNvSpPr>
              <a:spLocks noChangeArrowheads="1"/>
            </p:cNvSpPr>
            <p:nvPr/>
          </p:nvSpPr>
          <p:spPr bwMode="auto">
            <a:xfrm>
              <a:off x="4020"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7" name="Rectangle 454"/>
            <p:cNvSpPr>
              <a:spLocks noChangeArrowheads="1"/>
            </p:cNvSpPr>
            <p:nvPr/>
          </p:nvSpPr>
          <p:spPr bwMode="auto">
            <a:xfrm>
              <a:off x="4012"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8" name="Rectangle 455"/>
            <p:cNvSpPr>
              <a:spLocks noChangeArrowheads="1"/>
            </p:cNvSpPr>
            <p:nvPr/>
          </p:nvSpPr>
          <p:spPr bwMode="auto">
            <a:xfrm>
              <a:off x="3996"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79" name="Rectangle 456"/>
            <p:cNvSpPr>
              <a:spLocks noChangeArrowheads="1"/>
            </p:cNvSpPr>
            <p:nvPr/>
          </p:nvSpPr>
          <p:spPr bwMode="auto">
            <a:xfrm>
              <a:off x="4076"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0" name="Rectangle 457"/>
            <p:cNvSpPr>
              <a:spLocks noChangeArrowheads="1"/>
            </p:cNvSpPr>
            <p:nvPr/>
          </p:nvSpPr>
          <p:spPr bwMode="auto">
            <a:xfrm>
              <a:off x="4068"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1" name="Rectangle 458"/>
            <p:cNvSpPr>
              <a:spLocks noChangeArrowheads="1"/>
            </p:cNvSpPr>
            <p:nvPr/>
          </p:nvSpPr>
          <p:spPr bwMode="auto">
            <a:xfrm>
              <a:off x="4060" y="3330"/>
              <a:ext cx="1" cy="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2" name="Rectangle 459"/>
            <p:cNvSpPr>
              <a:spLocks noChangeArrowheads="1"/>
            </p:cNvSpPr>
            <p:nvPr/>
          </p:nvSpPr>
          <p:spPr bwMode="auto">
            <a:xfrm>
              <a:off x="4123" y="3346"/>
              <a:ext cx="16" cy="1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3" name="Rectangle 460"/>
            <p:cNvSpPr>
              <a:spLocks noChangeArrowheads="1"/>
            </p:cNvSpPr>
            <p:nvPr/>
          </p:nvSpPr>
          <p:spPr bwMode="auto">
            <a:xfrm>
              <a:off x="4123" y="3330"/>
              <a:ext cx="9" cy="1"/>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4" name="Rectangle 461"/>
            <p:cNvSpPr>
              <a:spLocks noChangeArrowheads="1"/>
            </p:cNvSpPr>
            <p:nvPr/>
          </p:nvSpPr>
          <p:spPr bwMode="auto">
            <a:xfrm>
              <a:off x="4474" y="3147"/>
              <a:ext cx="1" cy="19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5" name="Rectangle 462"/>
            <p:cNvSpPr>
              <a:spLocks noChangeArrowheads="1"/>
            </p:cNvSpPr>
            <p:nvPr/>
          </p:nvSpPr>
          <p:spPr bwMode="auto">
            <a:xfrm>
              <a:off x="4347" y="3107"/>
              <a:ext cx="1" cy="25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6" name="Freeform 463"/>
            <p:cNvSpPr>
              <a:spLocks/>
            </p:cNvSpPr>
            <p:nvPr/>
          </p:nvSpPr>
          <p:spPr bwMode="auto">
            <a:xfrm>
              <a:off x="3995" y="3361"/>
              <a:ext cx="536" cy="41"/>
            </a:xfrm>
            <a:custGeom>
              <a:avLst/>
              <a:gdLst>
                <a:gd name="T0" fmla="*/ 0 w 3755"/>
                <a:gd name="T1" fmla="*/ 7 h 284"/>
                <a:gd name="T2" fmla="*/ 191 w 3755"/>
                <a:gd name="T3" fmla="*/ 7 h 284"/>
                <a:gd name="T4" fmla="*/ 496 w 3755"/>
                <a:gd name="T5" fmla="*/ 0 h 284"/>
                <a:gd name="T6" fmla="*/ 536 w 3755"/>
                <a:gd name="T7" fmla="*/ 41 h 284"/>
                <a:gd name="T8" fmla="*/ 497 w 3755"/>
                <a:gd name="T9" fmla="*/ 41 h 284"/>
                <a:gd name="T10" fmla="*/ 470 w 3755"/>
                <a:gd name="T11" fmla="*/ 14 h 284"/>
                <a:gd name="T12" fmla="*/ 191 w 3755"/>
                <a:gd name="T13" fmla="*/ 20 h 284"/>
                <a:gd name="T14" fmla="*/ 14 w 3755"/>
                <a:gd name="T15" fmla="*/ 20 h 284"/>
                <a:gd name="T16" fmla="*/ 0 w 3755"/>
                <a:gd name="T17" fmla="*/ 7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87" name="Rectangle 464"/>
            <p:cNvSpPr>
              <a:spLocks noChangeArrowheads="1"/>
            </p:cNvSpPr>
            <p:nvPr/>
          </p:nvSpPr>
          <p:spPr bwMode="auto">
            <a:xfrm>
              <a:off x="4466" y="3338"/>
              <a:ext cx="16" cy="24"/>
            </a:xfrm>
            <a:prstGeom prst="rect">
              <a:avLst/>
            </a:prstGeom>
            <a:solidFill>
              <a:srgbClr val="5F5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88" name="Freeform 465"/>
            <p:cNvSpPr>
              <a:spLocks/>
            </p:cNvSpPr>
            <p:nvPr/>
          </p:nvSpPr>
          <p:spPr bwMode="auto">
            <a:xfrm>
              <a:off x="4468" y="3337"/>
              <a:ext cx="18" cy="23"/>
            </a:xfrm>
            <a:custGeom>
              <a:avLst/>
              <a:gdLst>
                <a:gd name="T0" fmla="*/ 18 w 128"/>
                <a:gd name="T1" fmla="*/ 0 h 160"/>
                <a:gd name="T2" fmla="*/ 18 w 128"/>
                <a:gd name="T3" fmla="*/ 11 h 160"/>
                <a:gd name="T4" fmla="*/ 11 w 128"/>
                <a:gd name="T5" fmla="*/ 11 h 160"/>
                <a:gd name="T6" fmla="*/ 0 w 128"/>
                <a:gd name="T7" fmla="*/ 23 h 160"/>
                <a:gd name="T8" fmla="*/ 0 w 128"/>
                <a:gd name="T9" fmla="*/ 0 h 160"/>
                <a:gd name="T10" fmla="*/ 18 w 128"/>
                <a:gd name="T11" fmla="*/ 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8" h="160">
                  <a:moveTo>
                    <a:pt x="128" y="0"/>
                  </a:moveTo>
                  <a:lnTo>
                    <a:pt x="127" y="76"/>
                  </a:lnTo>
                  <a:lnTo>
                    <a:pt x="77" y="76"/>
                  </a:lnTo>
                  <a:lnTo>
                    <a:pt x="0" y="160"/>
                  </a:lnTo>
                  <a:lnTo>
                    <a:pt x="0" y="0"/>
                  </a:lnTo>
                  <a:lnTo>
                    <a:pt x="1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89" name="Freeform 466"/>
            <p:cNvSpPr>
              <a:spLocks/>
            </p:cNvSpPr>
            <p:nvPr/>
          </p:nvSpPr>
          <p:spPr bwMode="auto">
            <a:xfrm>
              <a:off x="4359" y="3329"/>
              <a:ext cx="179" cy="9"/>
            </a:xfrm>
            <a:custGeom>
              <a:avLst/>
              <a:gdLst>
                <a:gd name="T0" fmla="*/ 0 w 1251"/>
                <a:gd name="T1" fmla="*/ 0 h 64"/>
                <a:gd name="T2" fmla="*/ 100 w 1251"/>
                <a:gd name="T3" fmla="*/ 0 h 64"/>
                <a:gd name="T4" fmla="*/ 179 w 1251"/>
                <a:gd name="T5" fmla="*/ 4 h 64"/>
                <a:gd name="T6" fmla="*/ 179 w 1251"/>
                <a:gd name="T7" fmla="*/ 9 h 64"/>
                <a:gd name="T8" fmla="*/ 91 w 1251"/>
                <a:gd name="T9" fmla="*/ 9 h 64"/>
                <a:gd name="T10" fmla="*/ 0 w 1251"/>
                <a:gd name="T11" fmla="*/ 9 h 64"/>
                <a:gd name="T12" fmla="*/ 0 w 1251"/>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51" h="64">
                  <a:moveTo>
                    <a:pt x="0" y="3"/>
                  </a:moveTo>
                  <a:lnTo>
                    <a:pt x="700" y="0"/>
                  </a:lnTo>
                  <a:lnTo>
                    <a:pt x="1251" y="26"/>
                  </a:lnTo>
                  <a:lnTo>
                    <a:pt x="1251" y="64"/>
                  </a:lnTo>
                  <a:lnTo>
                    <a:pt x="636" y="64"/>
                  </a:lnTo>
                  <a:lnTo>
                    <a:pt x="0" y="61"/>
                  </a:lnTo>
                  <a:lnTo>
                    <a:pt x="0"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90" name="Freeform 467"/>
            <p:cNvSpPr>
              <a:spLocks/>
            </p:cNvSpPr>
            <p:nvPr/>
          </p:nvSpPr>
          <p:spPr bwMode="auto">
            <a:xfrm>
              <a:off x="4459" y="3330"/>
              <a:ext cx="79" cy="8"/>
            </a:xfrm>
            <a:custGeom>
              <a:avLst/>
              <a:gdLst>
                <a:gd name="T0" fmla="*/ 0 w 552"/>
                <a:gd name="T1" fmla="*/ 0 h 57"/>
                <a:gd name="T2" fmla="*/ 0 w 552"/>
                <a:gd name="T3" fmla="*/ 8 h 57"/>
                <a:gd name="T4" fmla="*/ 79 w 552"/>
                <a:gd name="T5" fmla="*/ 8 h 57"/>
                <a:gd name="T6" fmla="*/ 79 w 552"/>
                <a:gd name="T7" fmla="*/ 4 h 57"/>
                <a:gd name="T8" fmla="*/ 0 w 55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2" h="57">
                  <a:moveTo>
                    <a:pt x="0" y="0"/>
                  </a:moveTo>
                  <a:lnTo>
                    <a:pt x="0" y="57"/>
                  </a:lnTo>
                  <a:lnTo>
                    <a:pt x="552" y="57"/>
                  </a:lnTo>
                  <a:lnTo>
                    <a:pt x="552" y="26"/>
                  </a:lnTo>
                  <a:lnTo>
                    <a:pt x="0" y="0"/>
                  </a:lnTo>
                  <a:close/>
                </a:path>
              </a:pathLst>
            </a:custGeom>
            <a:solidFill>
              <a:srgbClr val="5F5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grpSp>
      <p:grpSp>
        <p:nvGrpSpPr>
          <p:cNvPr id="614868" name="Group 468"/>
          <p:cNvGrpSpPr>
            <a:grpSpLocks/>
          </p:cNvGrpSpPr>
          <p:nvPr/>
        </p:nvGrpSpPr>
        <p:grpSpPr bwMode="auto">
          <a:xfrm>
            <a:off x="6799263" y="2430463"/>
            <a:ext cx="1963737" cy="1884362"/>
            <a:chOff x="4283" y="1531"/>
            <a:chExt cx="1237" cy="1187"/>
          </a:xfrm>
        </p:grpSpPr>
        <p:sp>
          <p:nvSpPr>
            <p:cNvPr id="18533"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534"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nvGrpSpPr>
            <p:cNvPr id="18535" name="Group 471"/>
            <p:cNvGrpSpPr>
              <a:grpSpLocks/>
            </p:cNvGrpSpPr>
            <p:nvPr/>
          </p:nvGrpSpPr>
          <p:grpSpPr bwMode="auto">
            <a:xfrm>
              <a:off x="4283" y="2013"/>
              <a:ext cx="1237" cy="705"/>
              <a:chOff x="4067" y="1941"/>
              <a:chExt cx="1237" cy="705"/>
            </a:xfrm>
          </p:grpSpPr>
          <p:grpSp>
            <p:nvGrpSpPr>
              <p:cNvPr id="18536" name="Group 472"/>
              <p:cNvGrpSpPr>
                <a:grpSpLocks/>
              </p:cNvGrpSpPr>
              <p:nvPr/>
            </p:nvGrpSpPr>
            <p:grpSpPr bwMode="auto">
              <a:xfrm>
                <a:off x="4791" y="1941"/>
                <a:ext cx="513" cy="705"/>
                <a:chOff x="4740" y="2034"/>
                <a:chExt cx="513" cy="705"/>
              </a:xfrm>
            </p:grpSpPr>
            <p:grpSp>
              <p:nvGrpSpPr>
                <p:cNvPr id="18641" name="Group 473"/>
                <p:cNvGrpSpPr>
                  <a:grpSpLocks/>
                </p:cNvGrpSpPr>
                <p:nvPr/>
              </p:nvGrpSpPr>
              <p:grpSpPr bwMode="auto">
                <a:xfrm>
                  <a:off x="4740" y="2034"/>
                  <a:ext cx="310" cy="405"/>
                  <a:chOff x="4740" y="2034"/>
                  <a:chExt cx="310" cy="405"/>
                </a:xfrm>
              </p:grpSpPr>
              <p:sp>
                <p:nvSpPr>
                  <p:cNvPr id="18650" name="AutoShape 474"/>
                  <p:cNvSpPr>
                    <a:spLocks noChangeArrowheads="1"/>
                  </p:cNvSpPr>
                  <p:nvPr/>
                </p:nvSpPr>
                <p:spPr bwMode="auto">
                  <a:xfrm>
                    <a:off x="4740" y="2034"/>
                    <a:ext cx="180" cy="150"/>
                  </a:xfrm>
                  <a:custGeom>
                    <a:avLst/>
                    <a:gdLst>
                      <a:gd name="T0" fmla="*/ 90 w 21600"/>
                      <a:gd name="T1" fmla="*/ 0 h 21600"/>
                      <a:gd name="T2" fmla="*/ 23 w 21600"/>
                      <a:gd name="T3" fmla="*/ 75 h 21600"/>
                      <a:gd name="T4" fmla="*/ 90 w 21600"/>
                      <a:gd name="T5" fmla="*/ 38 h 21600"/>
                      <a:gd name="T6" fmla="*/ 158 w 21600"/>
                      <a:gd name="T7" fmla="*/ 75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000099"/>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651" name="Rectangle 475"/>
                  <p:cNvSpPr>
                    <a:spLocks noChangeArrowheads="1"/>
                  </p:cNvSpPr>
                  <p:nvPr/>
                </p:nvSpPr>
                <p:spPr bwMode="auto">
                  <a:xfrm>
                    <a:off x="4875" y="2100"/>
                    <a:ext cx="44" cy="261"/>
                  </a:xfrm>
                  <a:prstGeom prst="rect">
                    <a:avLst/>
                  </a:prstGeom>
                  <a:solidFill>
                    <a:srgbClr val="000099"/>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652" name="AutoShape 476"/>
                  <p:cNvSpPr>
                    <a:spLocks noChangeArrowheads="1"/>
                  </p:cNvSpPr>
                  <p:nvPr/>
                </p:nvSpPr>
                <p:spPr bwMode="auto">
                  <a:xfrm rot="-8783902">
                    <a:off x="4870" y="2285"/>
                    <a:ext cx="180" cy="154"/>
                  </a:xfrm>
                  <a:custGeom>
                    <a:avLst/>
                    <a:gdLst>
                      <a:gd name="T0" fmla="*/ 90 w 21600"/>
                      <a:gd name="T1" fmla="*/ 0 h 21600"/>
                      <a:gd name="T2" fmla="*/ 37 w 21600"/>
                      <a:gd name="T3" fmla="*/ 44 h 21600"/>
                      <a:gd name="T4" fmla="*/ 90 w 21600"/>
                      <a:gd name="T5" fmla="*/ 42 h 21600"/>
                      <a:gd name="T6" fmla="*/ 143 w 21600"/>
                      <a:gd name="T7" fmla="*/ 44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lnTo>
                          <a:pt x="6850" y="7891"/>
                        </a:lnTo>
                        <a:close/>
                      </a:path>
                    </a:pathLst>
                  </a:custGeom>
                  <a:solidFill>
                    <a:srgbClr val="000099"/>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grpSp>
              <p:nvGrpSpPr>
                <p:cNvPr id="18642" name="Group 477"/>
                <p:cNvGrpSpPr>
                  <a:grpSpLocks/>
                </p:cNvGrpSpPr>
                <p:nvPr/>
              </p:nvGrpSpPr>
              <p:grpSpPr bwMode="auto">
                <a:xfrm>
                  <a:off x="4977" y="2370"/>
                  <a:ext cx="276" cy="186"/>
                  <a:chOff x="4977" y="2370"/>
                  <a:chExt cx="276" cy="186"/>
                </a:xfrm>
              </p:grpSpPr>
              <p:grpSp>
                <p:nvGrpSpPr>
                  <p:cNvPr id="18646" name="Group 478"/>
                  <p:cNvGrpSpPr>
                    <a:grpSpLocks/>
                  </p:cNvGrpSpPr>
                  <p:nvPr/>
                </p:nvGrpSpPr>
                <p:grpSpPr bwMode="auto">
                  <a:xfrm flipH="1">
                    <a:off x="4977" y="2370"/>
                    <a:ext cx="276" cy="186"/>
                    <a:chOff x="5094" y="486"/>
                    <a:chExt cx="276" cy="186"/>
                  </a:xfrm>
                </p:grpSpPr>
                <p:sp>
                  <p:nvSpPr>
                    <p:cNvPr id="18648"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649"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sp>
                <p:nvSpPr>
                  <p:cNvPr id="18647" name="Rectangle 481"/>
                  <p:cNvSpPr>
                    <a:spLocks noChangeArrowheads="1"/>
                  </p:cNvSpPr>
                  <p:nvPr/>
                </p:nvSpPr>
                <p:spPr bwMode="auto">
                  <a:xfrm>
                    <a:off x="5127" y="2376"/>
                    <a:ext cx="29" cy="69"/>
                  </a:xfrm>
                  <a:prstGeom prst="rect">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grpSp>
              <p:nvGrpSpPr>
                <p:cNvPr id="18643" name="Group 482"/>
                <p:cNvGrpSpPr>
                  <a:grpSpLocks/>
                </p:cNvGrpSpPr>
                <p:nvPr/>
              </p:nvGrpSpPr>
              <p:grpSpPr bwMode="auto">
                <a:xfrm>
                  <a:off x="5130" y="2448"/>
                  <a:ext cx="50" cy="291"/>
                  <a:chOff x="5124" y="2436"/>
                  <a:chExt cx="50" cy="291"/>
                </a:xfrm>
              </p:grpSpPr>
              <p:sp>
                <p:nvSpPr>
                  <p:cNvPr id="18644" name="Oval 483"/>
                  <p:cNvSpPr>
                    <a:spLocks noChangeArrowheads="1"/>
                  </p:cNvSpPr>
                  <p:nvPr/>
                </p:nvSpPr>
                <p:spPr bwMode="auto">
                  <a:xfrm>
                    <a:off x="5124" y="2436"/>
                    <a:ext cx="50" cy="47"/>
                  </a:xfrm>
                  <a:prstGeom prst="ellipse">
                    <a:avLst/>
                  </a:prstGeom>
                  <a:solidFill>
                    <a:srgbClr val="000099"/>
                  </a:solidFill>
                  <a:ln>
                    <a:noFill/>
                  </a:ln>
                  <a:effectLst/>
                  <a:extLst>
                    <a:ext uri="{91240B29-F687-4f45-9708-019B960494DF}">
                      <a14:hiddenLine xmlns:a14="http://schemas.microsoft.com/office/drawing/2010/main" xmlns="" w="9525" algn="ctr">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645" name="Rectangle 484"/>
                  <p:cNvSpPr>
                    <a:spLocks noChangeArrowheads="1"/>
                  </p:cNvSpPr>
                  <p:nvPr/>
                </p:nvSpPr>
                <p:spPr bwMode="auto">
                  <a:xfrm>
                    <a:off x="5130" y="2469"/>
                    <a:ext cx="38" cy="258"/>
                  </a:xfrm>
                  <a:prstGeom prst="rect">
                    <a:avLst/>
                  </a:prstGeom>
                  <a:solidFill>
                    <a:srgbClr val="000099"/>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grpSp>
          <p:grpSp>
            <p:nvGrpSpPr>
              <p:cNvPr id="18537" name="Group 485"/>
              <p:cNvGrpSpPr>
                <a:grpSpLocks/>
              </p:cNvGrpSpPr>
              <p:nvPr/>
            </p:nvGrpSpPr>
            <p:grpSpPr bwMode="auto">
              <a:xfrm flipH="1">
                <a:off x="4067" y="2012"/>
                <a:ext cx="830" cy="267"/>
                <a:chOff x="887" y="680"/>
                <a:chExt cx="1100" cy="471"/>
              </a:xfrm>
            </p:grpSpPr>
            <p:sp>
              <p:nvSpPr>
                <p:cNvPr id="18539"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540"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smtClean="0">
                    <a:solidFill>
                      <a:srgbClr val="000000"/>
                    </a:solidFill>
                  </a:endParaRPr>
                </a:p>
              </p:txBody>
            </p:sp>
            <p:sp>
              <p:nvSpPr>
                <p:cNvPr id="18541" name="Rectangle 488"/>
                <p:cNvSpPr>
                  <a:spLocks noChangeArrowheads="1"/>
                </p:cNvSpPr>
                <p:nvPr/>
              </p:nvSpPr>
              <p:spPr bwMode="auto">
                <a:xfrm>
                  <a:off x="919" y="863"/>
                  <a:ext cx="654" cy="8"/>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42"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smtClean="0">
                    <a:solidFill>
                      <a:srgbClr val="000000"/>
                    </a:solidFill>
                  </a:endParaRPr>
                </a:p>
              </p:txBody>
            </p:sp>
            <p:sp>
              <p:nvSpPr>
                <p:cNvPr id="18543" name="Rectangle 490"/>
                <p:cNvSpPr>
                  <a:spLocks noChangeArrowheads="1"/>
                </p:cNvSpPr>
                <p:nvPr/>
              </p:nvSpPr>
              <p:spPr bwMode="auto">
                <a:xfrm>
                  <a:off x="943" y="887"/>
                  <a:ext cx="622" cy="1"/>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44"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smtClean="0">
                    <a:solidFill>
                      <a:srgbClr val="000000"/>
                    </a:solidFill>
                  </a:endParaRPr>
                </a:p>
              </p:txBody>
            </p:sp>
            <p:sp>
              <p:nvSpPr>
                <p:cNvPr id="18545" name="Rectangle 492"/>
                <p:cNvSpPr>
                  <a:spLocks noChangeArrowheads="1"/>
                </p:cNvSpPr>
                <p:nvPr/>
              </p:nvSpPr>
              <p:spPr bwMode="auto">
                <a:xfrm>
                  <a:off x="975" y="895"/>
                  <a:ext cx="574" cy="1"/>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46"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smtClean="0">
                    <a:solidFill>
                      <a:srgbClr val="000000"/>
                    </a:solidFill>
                  </a:endParaRPr>
                </a:p>
              </p:txBody>
            </p:sp>
            <p:grpSp>
              <p:nvGrpSpPr>
                <p:cNvPr id="18547" name="Group 494"/>
                <p:cNvGrpSpPr>
                  <a:grpSpLocks/>
                </p:cNvGrpSpPr>
                <p:nvPr/>
              </p:nvGrpSpPr>
              <p:grpSpPr bwMode="auto">
                <a:xfrm>
                  <a:off x="1062" y="951"/>
                  <a:ext cx="8" cy="112"/>
                  <a:chOff x="1062" y="951"/>
                  <a:chExt cx="8" cy="112"/>
                </a:xfrm>
              </p:grpSpPr>
              <p:sp>
                <p:nvSpPr>
                  <p:cNvPr id="18639"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40"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48" name="Group 497"/>
                <p:cNvGrpSpPr>
                  <a:grpSpLocks/>
                </p:cNvGrpSpPr>
                <p:nvPr/>
              </p:nvGrpSpPr>
              <p:grpSpPr bwMode="auto">
                <a:xfrm>
                  <a:off x="1150" y="951"/>
                  <a:ext cx="16" cy="112"/>
                  <a:chOff x="1150" y="951"/>
                  <a:chExt cx="16" cy="112"/>
                </a:xfrm>
              </p:grpSpPr>
              <p:sp>
                <p:nvSpPr>
                  <p:cNvPr id="18637"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0" y="112"/>
                        </a:moveTo>
                        <a:lnTo>
                          <a:pt x="16" y="0"/>
                        </a:lnTo>
                        <a:lnTo>
                          <a:pt x="0" y="0"/>
                        </a:lnTo>
                        <a:lnTo>
                          <a:pt x="0"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38"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0" y="112"/>
                        </a:moveTo>
                        <a:lnTo>
                          <a:pt x="16" y="0"/>
                        </a:lnTo>
                        <a:lnTo>
                          <a:pt x="0" y="0"/>
                        </a:lnTo>
                        <a:lnTo>
                          <a:pt x="0"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49" name="Group 500"/>
                <p:cNvGrpSpPr>
                  <a:grpSpLocks/>
                </p:cNvGrpSpPr>
                <p:nvPr/>
              </p:nvGrpSpPr>
              <p:grpSpPr bwMode="auto">
                <a:xfrm>
                  <a:off x="1238" y="951"/>
                  <a:ext cx="8" cy="112"/>
                  <a:chOff x="1238" y="951"/>
                  <a:chExt cx="8" cy="112"/>
                </a:xfrm>
              </p:grpSpPr>
              <p:sp>
                <p:nvSpPr>
                  <p:cNvPr id="18635"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36"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0" name="Group 503"/>
                <p:cNvGrpSpPr>
                  <a:grpSpLocks/>
                </p:cNvGrpSpPr>
                <p:nvPr/>
              </p:nvGrpSpPr>
              <p:grpSpPr bwMode="auto">
                <a:xfrm>
                  <a:off x="1325" y="951"/>
                  <a:ext cx="8" cy="112"/>
                  <a:chOff x="1325" y="951"/>
                  <a:chExt cx="8" cy="112"/>
                </a:xfrm>
              </p:grpSpPr>
              <p:sp>
                <p:nvSpPr>
                  <p:cNvPr id="18633"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34"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1" name="Group 506"/>
                <p:cNvGrpSpPr>
                  <a:grpSpLocks/>
                </p:cNvGrpSpPr>
                <p:nvPr/>
              </p:nvGrpSpPr>
              <p:grpSpPr bwMode="auto">
                <a:xfrm>
                  <a:off x="1405" y="951"/>
                  <a:ext cx="16" cy="112"/>
                  <a:chOff x="1405" y="951"/>
                  <a:chExt cx="16" cy="112"/>
                </a:xfrm>
              </p:grpSpPr>
              <p:sp>
                <p:nvSpPr>
                  <p:cNvPr id="18631"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32"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16" y="112"/>
                        </a:moveTo>
                        <a:lnTo>
                          <a:pt x="16" y="0"/>
                        </a:lnTo>
                        <a:lnTo>
                          <a:pt x="0" y="0"/>
                        </a:lnTo>
                        <a:lnTo>
                          <a:pt x="16"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2" name="Group 509"/>
                <p:cNvGrpSpPr>
                  <a:grpSpLocks/>
                </p:cNvGrpSpPr>
                <p:nvPr/>
              </p:nvGrpSpPr>
              <p:grpSpPr bwMode="auto">
                <a:xfrm>
                  <a:off x="1501" y="951"/>
                  <a:ext cx="8" cy="112"/>
                  <a:chOff x="1501" y="951"/>
                  <a:chExt cx="8" cy="112"/>
                </a:xfrm>
              </p:grpSpPr>
              <p:sp>
                <p:nvSpPr>
                  <p:cNvPr id="18629"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30"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3" name="Group 512"/>
                <p:cNvGrpSpPr>
                  <a:grpSpLocks/>
                </p:cNvGrpSpPr>
                <p:nvPr/>
              </p:nvGrpSpPr>
              <p:grpSpPr bwMode="auto">
                <a:xfrm>
                  <a:off x="1580" y="951"/>
                  <a:ext cx="8" cy="112"/>
                  <a:chOff x="1580" y="951"/>
                  <a:chExt cx="8" cy="112"/>
                </a:xfrm>
              </p:grpSpPr>
              <p:sp>
                <p:nvSpPr>
                  <p:cNvPr id="18627"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28"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8" y="112"/>
                        </a:moveTo>
                        <a:lnTo>
                          <a:pt x="8" y="0"/>
                        </a:lnTo>
                        <a:lnTo>
                          <a:pt x="0" y="0"/>
                        </a:lnTo>
                        <a:lnTo>
                          <a:pt x="8"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4" name="Group 515"/>
                <p:cNvGrpSpPr>
                  <a:grpSpLocks/>
                </p:cNvGrpSpPr>
                <p:nvPr/>
              </p:nvGrpSpPr>
              <p:grpSpPr bwMode="auto">
                <a:xfrm>
                  <a:off x="1668" y="951"/>
                  <a:ext cx="8" cy="112"/>
                  <a:chOff x="1668" y="951"/>
                  <a:chExt cx="8" cy="112"/>
                </a:xfrm>
              </p:grpSpPr>
              <p:sp>
                <p:nvSpPr>
                  <p:cNvPr id="18625"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26"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12">
                        <a:moveTo>
                          <a:pt x="0" y="112"/>
                        </a:moveTo>
                        <a:lnTo>
                          <a:pt x="8" y="0"/>
                        </a:lnTo>
                        <a:lnTo>
                          <a:pt x="0" y="0"/>
                        </a:lnTo>
                        <a:lnTo>
                          <a:pt x="0"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5" name="Group 518"/>
                <p:cNvGrpSpPr>
                  <a:grpSpLocks/>
                </p:cNvGrpSpPr>
                <p:nvPr/>
              </p:nvGrpSpPr>
              <p:grpSpPr bwMode="auto">
                <a:xfrm>
                  <a:off x="1748" y="951"/>
                  <a:ext cx="16" cy="112"/>
                  <a:chOff x="1748" y="951"/>
                  <a:chExt cx="16" cy="112"/>
                </a:xfrm>
              </p:grpSpPr>
              <p:sp>
                <p:nvSpPr>
                  <p:cNvPr id="18623"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24"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16" y="112"/>
                        </a:moveTo>
                        <a:lnTo>
                          <a:pt x="16" y="0"/>
                        </a:lnTo>
                        <a:lnTo>
                          <a:pt x="0" y="0"/>
                        </a:lnTo>
                        <a:lnTo>
                          <a:pt x="16"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56" name="Group 521"/>
                <p:cNvGrpSpPr>
                  <a:grpSpLocks/>
                </p:cNvGrpSpPr>
                <p:nvPr/>
              </p:nvGrpSpPr>
              <p:grpSpPr bwMode="auto">
                <a:xfrm>
                  <a:off x="1836" y="951"/>
                  <a:ext cx="16" cy="112"/>
                  <a:chOff x="1836" y="951"/>
                  <a:chExt cx="16" cy="112"/>
                </a:xfrm>
              </p:grpSpPr>
              <p:sp>
                <p:nvSpPr>
                  <p:cNvPr id="18621"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8" y="112"/>
                        </a:moveTo>
                        <a:lnTo>
                          <a:pt x="16" y="0"/>
                        </a:lnTo>
                        <a:lnTo>
                          <a:pt x="0" y="0"/>
                        </a:lnTo>
                        <a:lnTo>
                          <a:pt x="8" y="1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22"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12">
                        <a:moveTo>
                          <a:pt x="8" y="112"/>
                        </a:moveTo>
                        <a:lnTo>
                          <a:pt x="16" y="0"/>
                        </a:lnTo>
                        <a:lnTo>
                          <a:pt x="0" y="0"/>
                        </a:lnTo>
                        <a:lnTo>
                          <a:pt x="8" y="112"/>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sp>
              <p:nvSpPr>
                <p:cNvPr id="18557"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smtClean="0">
                    <a:solidFill>
                      <a:srgbClr val="000000"/>
                    </a:solidFill>
                  </a:endParaRPr>
                </a:p>
              </p:txBody>
            </p:sp>
            <p:sp>
              <p:nvSpPr>
                <p:cNvPr id="18558" name="Rectangle 525"/>
                <p:cNvSpPr>
                  <a:spLocks noChangeArrowheads="1"/>
                </p:cNvSpPr>
                <p:nvPr/>
              </p:nvSpPr>
              <p:spPr bwMode="auto">
                <a:xfrm>
                  <a:off x="1780"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59" name="Rectangle 526"/>
                <p:cNvSpPr>
                  <a:spLocks noChangeArrowheads="1"/>
                </p:cNvSpPr>
                <p:nvPr/>
              </p:nvSpPr>
              <p:spPr bwMode="auto">
                <a:xfrm>
                  <a:off x="1764"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0" name="Rectangle 527"/>
                <p:cNvSpPr>
                  <a:spLocks noChangeArrowheads="1"/>
                </p:cNvSpPr>
                <p:nvPr/>
              </p:nvSpPr>
              <p:spPr bwMode="auto">
                <a:xfrm>
                  <a:off x="1740"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1" name="Rectangle 528"/>
                <p:cNvSpPr>
                  <a:spLocks noChangeArrowheads="1"/>
                </p:cNvSpPr>
                <p:nvPr/>
              </p:nvSpPr>
              <p:spPr bwMode="auto">
                <a:xfrm>
                  <a:off x="1724"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2" name="Rectangle 529"/>
                <p:cNvSpPr>
                  <a:spLocks noChangeArrowheads="1"/>
                </p:cNvSpPr>
                <p:nvPr/>
              </p:nvSpPr>
              <p:spPr bwMode="auto">
                <a:xfrm>
                  <a:off x="1692" y="839"/>
                  <a:ext cx="8"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3" name="Rectangle 530"/>
                <p:cNvSpPr>
                  <a:spLocks noChangeArrowheads="1"/>
                </p:cNvSpPr>
                <p:nvPr/>
              </p:nvSpPr>
              <p:spPr bwMode="auto">
                <a:xfrm>
                  <a:off x="1676"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4" name="Rectangle 531"/>
                <p:cNvSpPr>
                  <a:spLocks noChangeArrowheads="1"/>
                </p:cNvSpPr>
                <p:nvPr/>
              </p:nvSpPr>
              <p:spPr bwMode="auto">
                <a:xfrm>
                  <a:off x="1652"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65" name="Rectangle 532"/>
                <p:cNvSpPr>
                  <a:spLocks noChangeArrowheads="1"/>
                </p:cNvSpPr>
                <p:nvPr/>
              </p:nvSpPr>
              <p:spPr bwMode="auto">
                <a:xfrm>
                  <a:off x="1628" y="839"/>
                  <a:ext cx="1" cy="1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nvGrpSpPr>
                <p:cNvPr id="18566" name="Group 533"/>
                <p:cNvGrpSpPr>
                  <a:grpSpLocks/>
                </p:cNvGrpSpPr>
                <p:nvPr/>
              </p:nvGrpSpPr>
              <p:grpSpPr bwMode="auto">
                <a:xfrm>
                  <a:off x="1580" y="815"/>
                  <a:ext cx="40" cy="104"/>
                  <a:chOff x="1580" y="815"/>
                  <a:chExt cx="40" cy="104"/>
                </a:xfrm>
              </p:grpSpPr>
              <p:sp>
                <p:nvSpPr>
                  <p:cNvPr id="18619"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4">
                        <a:moveTo>
                          <a:pt x="0" y="8"/>
                        </a:moveTo>
                        <a:lnTo>
                          <a:pt x="40" y="0"/>
                        </a:lnTo>
                        <a:lnTo>
                          <a:pt x="40" y="104"/>
                        </a:lnTo>
                        <a:lnTo>
                          <a:pt x="0" y="104"/>
                        </a:lnTo>
                        <a:lnTo>
                          <a:pt x="0" y="8"/>
                        </a:lnTo>
                        <a:close/>
                      </a:path>
                    </a:pathLst>
                  </a:custGeom>
                  <a:solidFill>
                    <a:srgbClr val="CECEC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20"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4">
                        <a:moveTo>
                          <a:pt x="0" y="8"/>
                        </a:moveTo>
                        <a:lnTo>
                          <a:pt x="40" y="0"/>
                        </a:lnTo>
                        <a:lnTo>
                          <a:pt x="40" y="104"/>
                        </a:lnTo>
                        <a:lnTo>
                          <a:pt x="0" y="104"/>
                        </a:lnTo>
                        <a:lnTo>
                          <a:pt x="0" y="8"/>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sp>
              <p:nvSpPr>
                <p:cNvPr id="18567" name="Rectangle 536"/>
                <p:cNvSpPr>
                  <a:spLocks noChangeArrowheads="1"/>
                </p:cNvSpPr>
                <p:nvPr/>
              </p:nvSpPr>
              <p:spPr bwMode="auto">
                <a:xfrm>
                  <a:off x="1580" y="879"/>
                  <a:ext cx="80"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568"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smtClean="0">
                    <a:solidFill>
                      <a:srgbClr val="000000"/>
                    </a:solidFill>
                  </a:endParaRPr>
                </a:p>
              </p:txBody>
            </p:sp>
            <p:sp>
              <p:nvSpPr>
                <p:cNvPr id="18569" name="Line 538"/>
                <p:cNvSpPr>
                  <a:spLocks noChangeShapeType="1"/>
                </p:cNvSpPr>
                <p:nvPr/>
              </p:nvSpPr>
              <p:spPr bwMode="auto">
                <a:xfrm>
                  <a:off x="887" y="863"/>
                  <a:ext cx="693" cy="1"/>
                </a:xfrm>
                <a:prstGeom prst="line">
                  <a:avLst/>
                </a:prstGeom>
                <a:noFill/>
                <a:ln w="12700">
                  <a:solidFill>
                    <a:srgbClr val="00279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70"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smtClean="0">
                    <a:solidFill>
                      <a:srgbClr val="000000"/>
                    </a:solidFill>
                  </a:endParaRPr>
                </a:p>
              </p:txBody>
            </p:sp>
            <p:sp>
              <p:nvSpPr>
                <p:cNvPr id="18571" name="Rectangle 540"/>
                <p:cNvSpPr>
                  <a:spLocks noChangeArrowheads="1"/>
                </p:cNvSpPr>
                <p:nvPr/>
              </p:nvSpPr>
              <p:spPr bwMode="auto">
                <a:xfrm>
                  <a:off x="982" y="903"/>
                  <a:ext cx="551" cy="8"/>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72"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smtClean="0">
                    <a:solidFill>
                      <a:srgbClr val="000000"/>
                    </a:solidFill>
                  </a:endParaRPr>
                </a:p>
              </p:txBody>
            </p:sp>
            <p:sp>
              <p:nvSpPr>
                <p:cNvPr id="18573" name="Rectangle 542"/>
                <p:cNvSpPr>
                  <a:spLocks noChangeArrowheads="1"/>
                </p:cNvSpPr>
                <p:nvPr/>
              </p:nvSpPr>
              <p:spPr bwMode="auto">
                <a:xfrm>
                  <a:off x="982" y="911"/>
                  <a:ext cx="551" cy="8"/>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74"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grpSp>
              <p:nvGrpSpPr>
                <p:cNvPr id="18575" name="Group 544"/>
                <p:cNvGrpSpPr>
                  <a:grpSpLocks/>
                </p:cNvGrpSpPr>
                <p:nvPr/>
              </p:nvGrpSpPr>
              <p:grpSpPr bwMode="auto">
                <a:xfrm>
                  <a:off x="1580" y="871"/>
                  <a:ext cx="88" cy="8"/>
                  <a:chOff x="1580" y="871"/>
                  <a:chExt cx="88" cy="8"/>
                </a:xfrm>
              </p:grpSpPr>
              <p:sp>
                <p:nvSpPr>
                  <p:cNvPr id="18617" name="Rectangle 545"/>
                  <p:cNvSpPr>
                    <a:spLocks noChangeArrowheads="1"/>
                  </p:cNvSpPr>
                  <p:nvPr/>
                </p:nvSpPr>
                <p:spPr bwMode="auto">
                  <a:xfrm>
                    <a:off x="1580" y="871"/>
                    <a:ext cx="88"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18" name="Rectangle 546"/>
                  <p:cNvSpPr>
                    <a:spLocks noChangeArrowheads="1"/>
                  </p:cNvSpPr>
                  <p:nvPr/>
                </p:nvSpPr>
                <p:spPr bwMode="auto">
                  <a:xfrm>
                    <a:off x="1580" y="871"/>
                    <a:ext cx="88" cy="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76" name="Group 547"/>
                <p:cNvGrpSpPr>
                  <a:grpSpLocks/>
                </p:cNvGrpSpPr>
                <p:nvPr/>
              </p:nvGrpSpPr>
              <p:grpSpPr bwMode="auto">
                <a:xfrm>
                  <a:off x="1541" y="871"/>
                  <a:ext cx="39" cy="16"/>
                  <a:chOff x="1541" y="871"/>
                  <a:chExt cx="39" cy="16"/>
                </a:xfrm>
              </p:grpSpPr>
              <p:sp>
                <p:nvSpPr>
                  <p:cNvPr id="18615"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6">
                        <a:moveTo>
                          <a:pt x="0" y="16"/>
                        </a:moveTo>
                        <a:lnTo>
                          <a:pt x="39" y="8"/>
                        </a:lnTo>
                        <a:lnTo>
                          <a:pt x="39" y="0"/>
                        </a:lnTo>
                        <a:lnTo>
                          <a:pt x="0" y="8"/>
                        </a:lnTo>
                        <a:lnTo>
                          <a:pt x="0"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16"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6">
                        <a:moveTo>
                          <a:pt x="0" y="16"/>
                        </a:moveTo>
                        <a:lnTo>
                          <a:pt x="39" y="8"/>
                        </a:lnTo>
                        <a:lnTo>
                          <a:pt x="39" y="0"/>
                        </a:lnTo>
                        <a:lnTo>
                          <a:pt x="0" y="8"/>
                        </a:lnTo>
                        <a:lnTo>
                          <a:pt x="0" y="16"/>
                        </a:lnTo>
                      </a:path>
                    </a:pathLst>
                  </a:custGeom>
                  <a:noFill/>
                  <a:ln w="127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77" name="Group 550"/>
                <p:cNvGrpSpPr>
                  <a:grpSpLocks/>
                </p:cNvGrpSpPr>
                <p:nvPr/>
              </p:nvGrpSpPr>
              <p:grpSpPr bwMode="auto">
                <a:xfrm>
                  <a:off x="1541" y="879"/>
                  <a:ext cx="39" cy="40"/>
                  <a:chOff x="1541" y="879"/>
                  <a:chExt cx="39" cy="40"/>
                </a:xfrm>
              </p:grpSpPr>
              <p:sp>
                <p:nvSpPr>
                  <p:cNvPr id="18613"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0" y="8"/>
                        </a:moveTo>
                        <a:lnTo>
                          <a:pt x="39" y="0"/>
                        </a:lnTo>
                        <a:lnTo>
                          <a:pt x="39" y="40"/>
                        </a:lnTo>
                        <a:lnTo>
                          <a:pt x="0" y="40"/>
                        </a:lnTo>
                        <a:lnTo>
                          <a:pt x="0" y="8"/>
                        </a:lnTo>
                        <a:close/>
                      </a:path>
                    </a:pathLst>
                  </a:custGeom>
                  <a:solidFill>
                    <a:srgbClr val="CECEC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14"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0">
                        <a:moveTo>
                          <a:pt x="0" y="8"/>
                        </a:moveTo>
                        <a:lnTo>
                          <a:pt x="39" y="0"/>
                        </a:lnTo>
                        <a:lnTo>
                          <a:pt x="39" y="40"/>
                        </a:lnTo>
                        <a:lnTo>
                          <a:pt x="0" y="40"/>
                        </a:lnTo>
                        <a:lnTo>
                          <a:pt x="0" y="8"/>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sp>
              <p:nvSpPr>
                <p:cNvPr id="18578" name="Line 553"/>
                <p:cNvSpPr>
                  <a:spLocks noChangeShapeType="1"/>
                </p:cNvSpPr>
                <p:nvPr/>
              </p:nvSpPr>
              <p:spPr bwMode="auto">
                <a:xfrm flipH="1">
                  <a:off x="1022" y="767"/>
                  <a:ext cx="96"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79" name="Line 554"/>
                <p:cNvSpPr>
                  <a:spLocks noChangeShapeType="1"/>
                </p:cNvSpPr>
                <p:nvPr/>
              </p:nvSpPr>
              <p:spPr bwMode="auto">
                <a:xfrm flipH="1">
                  <a:off x="1022" y="751"/>
                  <a:ext cx="8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0" name="Line 555"/>
                <p:cNvSpPr>
                  <a:spLocks noChangeShapeType="1"/>
                </p:cNvSpPr>
                <p:nvPr/>
              </p:nvSpPr>
              <p:spPr bwMode="auto">
                <a:xfrm>
                  <a:off x="1022" y="743"/>
                  <a:ext cx="96"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1" name="Line 556"/>
                <p:cNvSpPr>
                  <a:spLocks noChangeShapeType="1"/>
                </p:cNvSpPr>
                <p:nvPr/>
              </p:nvSpPr>
              <p:spPr bwMode="auto">
                <a:xfrm flipH="1">
                  <a:off x="1022" y="720"/>
                  <a:ext cx="96"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2" name="Line 557"/>
                <p:cNvSpPr>
                  <a:spLocks noChangeShapeType="1"/>
                </p:cNvSpPr>
                <p:nvPr/>
              </p:nvSpPr>
              <p:spPr bwMode="auto">
                <a:xfrm>
                  <a:off x="1062" y="712"/>
                  <a:ext cx="4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3" name="Line 558"/>
                <p:cNvSpPr>
                  <a:spLocks noChangeShapeType="1"/>
                </p:cNvSpPr>
                <p:nvPr/>
              </p:nvSpPr>
              <p:spPr bwMode="auto">
                <a:xfrm>
                  <a:off x="1062" y="696"/>
                  <a:ext cx="104"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4" name="Line 559"/>
                <p:cNvSpPr>
                  <a:spLocks noChangeShapeType="1"/>
                </p:cNvSpPr>
                <p:nvPr/>
              </p:nvSpPr>
              <p:spPr bwMode="auto">
                <a:xfrm>
                  <a:off x="1070" y="688"/>
                  <a:ext cx="72"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5" name="Line 560"/>
                <p:cNvSpPr>
                  <a:spLocks noChangeShapeType="1"/>
                </p:cNvSpPr>
                <p:nvPr/>
              </p:nvSpPr>
              <p:spPr bwMode="auto">
                <a:xfrm flipH="1">
                  <a:off x="1070" y="680"/>
                  <a:ext cx="8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6" name="Line 561"/>
                <p:cNvSpPr>
                  <a:spLocks noChangeShapeType="1"/>
                </p:cNvSpPr>
                <p:nvPr/>
              </p:nvSpPr>
              <p:spPr bwMode="auto">
                <a:xfrm flipH="1">
                  <a:off x="1397" y="767"/>
                  <a:ext cx="183"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7" name="Line 562"/>
                <p:cNvSpPr>
                  <a:spLocks noChangeShapeType="1"/>
                </p:cNvSpPr>
                <p:nvPr/>
              </p:nvSpPr>
              <p:spPr bwMode="auto">
                <a:xfrm flipH="1">
                  <a:off x="1461" y="751"/>
                  <a:ext cx="112"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8" name="Line 563"/>
                <p:cNvSpPr>
                  <a:spLocks noChangeShapeType="1"/>
                </p:cNvSpPr>
                <p:nvPr/>
              </p:nvSpPr>
              <p:spPr bwMode="auto">
                <a:xfrm>
                  <a:off x="1437" y="743"/>
                  <a:ext cx="112"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89" name="Line 564"/>
                <p:cNvSpPr>
                  <a:spLocks noChangeShapeType="1"/>
                </p:cNvSpPr>
                <p:nvPr/>
              </p:nvSpPr>
              <p:spPr bwMode="auto">
                <a:xfrm flipH="1">
                  <a:off x="1429" y="720"/>
                  <a:ext cx="12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90" name="Line 565"/>
                <p:cNvSpPr>
                  <a:spLocks noChangeShapeType="1"/>
                </p:cNvSpPr>
                <p:nvPr/>
              </p:nvSpPr>
              <p:spPr bwMode="auto">
                <a:xfrm>
                  <a:off x="1357" y="712"/>
                  <a:ext cx="20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91" name="Line 566"/>
                <p:cNvSpPr>
                  <a:spLocks noChangeShapeType="1"/>
                </p:cNvSpPr>
                <p:nvPr/>
              </p:nvSpPr>
              <p:spPr bwMode="auto">
                <a:xfrm>
                  <a:off x="1365" y="696"/>
                  <a:ext cx="192"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92" name="Line 567"/>
                <p:cNvSpPr>
                  <a:spLocks noChangeShapeType="1"/>
                </p:cNvSpPr>
                <p:nvPr/>
              </p:nvSpPr>
              <p:spPr bwMode="auto">
                <a:xfrm>
                  <a:off x="1373" y="688"/>
                  <a:ext cx="176"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93" name="Line 568"/>
                <p:cNvSpPr>
                  <a:spLocks noChangeShapeType="1"/>
                </p:cNvSpPr>
                <p:nvPr/>
              </p:nvSpPr>
              <p:spPr bwMode="auto">
                <a:xfrm flipH="1">
                  <a:off x="1357" y="680"/>
                  <a:ext cx="80" cy="1"/>
                </a:xfrm>
                <a:prstGeom prst="line">
                  <a:avLst/>
                </a:prstGeom>
                <a:noFill/>
                <a:ln w="12700">
                  <a:solidFill>
                    <a:srgbClr val="618FFD"/>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grpSp>
              <p:nvGrpSpPr>
                <p:cNvPr id="18594" name="Group 569"/>
                <p:cNvGrpSpPr>
                  <a:grpSpLocks/>
                </p:cNvGrpSpPr>
                <p:nvPr/>
              </p:nvGrpSpPr>
              <p:grpSpPr bwMode="auto">
                <a:xfrm>
                  <a:off x="1620" y="807"/>
                  <a:ext cx="192" cy="8"/>
                  <a:chOff x="1620" y="807"/>
                  <a:chExt cx="192" cy="8"/>
                </a:xfrm>
              </p:grpSpPr>
              <p:sp>
                <p:nvSpPr>
                  <p:cNvPr id="18611" name="Rectangle 570"/>
                  <p:cNvSpPr>
                    <a:spLocks noChangeArrowheads="1"/>
                  </p:cNvSpPr>
                  <p:nvPr/>
                </p:nvSpPr>
                <p:spPr bwMode="auto">
                  <a:xfrm>
                    <a:off x="1620" y="807"/>
                    <a:ext cx="192"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solidFill>
                        <a:srgbClr val="000000"/>
                      </a:solidFill>
                    </a:endParaRPr>
                  </a:p>
                </p:txBody>
              </p:sp>
              <p:sp>
                <p:nvSpPr>
                  <p:cNvPr id="18612" name="Rectangle 571"/>
                  <p:cNvSpPr>
                    <a:spLocks noChangeArrowheads="1"/>
                  </p:cNvSpPr>
                  <p:nvPr/>
                </p:nvSpPr>
                <p:spPr bwMode="auto">
                  <a:xfrm>
                    <a:off x="1620" y="807"/>
                    <a:ext cx="192" cy="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grpSp>
              <p:nvGrpSpPr>
                <p:cNvPr id="18595" name="Group 572"/>
                <p:cNvGrpSpPr>
                  <a:grpSpLocks/>
                </p:cNvGrpSpPr>
                <p:nvPr/>
              </p:nvGrpSpPr>
              <p:grpSpPr bwMode="auto">
                <a:xfrm>
                  <a:off x="1580" y="807"/>
                  <a:ext cx="40" cy="16"/>
                  <a:chOff x="1580" y="807"/>
                  <a:chExt cx="40" cy="16"/>
                </a:xfrm>
              </p:grpSpPr>
              <p:sp>
                <p:nvSpPr>
                  <p:cNvPr id="18609"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6">
                        <a:moveTo>
                          <a:pt x="40" y="8"/>
                        </a:moveTo>
                        <a:lnTo>
                          <a:pt x="0" y="16"/>
                        </a:lnTo>
                        <a:lnTo>
                          <a:pt x="0" y="8"/>
                        </a:lnTo>
                        <a:lnTo>
                          <a:pt x="40" y="0"/>
                        </a:lnTo>
                        <a:lnTo>
                          <a:pt x="4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mtClean="0">
                      <a:solidFill>
                        <a:srgbClr val="000000"/>
                      </a:solidFill>
                    </a:endParaRPr>
                  </a:p>
                </p:txBody>
              </p:sp>
              <p:sp>
                <p:nvSpPr>
                  <p:cNvPr id="18610"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6">
                        <a:moveTo>
                          <a:pt x="40" y="8"/>
                        </a:moveTo>
                        <a:lnTo>
                          <a:pt x="0" y="16"/>
                        </a:lnTo>
                        <a:lnTo>
                          <a:pt x="0" y="8"/>
                        </a:lnTo>
                        <a:lnTo>
                          <a:pt x="40" y="0"/>
                        </a:lnTo>
                        <a:lnTo>
                          <a:pt x="40" y="8"/>
                        </a:lnTo>
                      </a:path>
                    </a:pathLst>
                  </a:custGeom>
                  <a:noFill/>
                  <a:ln w="1270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sp>
              <p:nvSpPr>
                <p:cNvPr id="18596"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97"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4" h="24">
                      <a:moveTo>
                        <a:pt x="0" y="16"/>
                      </a:moveTo>
                      <a:lnTo>
                        <a:pt x="0" y="8"/>
                      </a:lnTo>
                      <a:lnTo>
                        <a:pt x="8" y="16"/>
                      </a:lnTo>
                      <a:lnTo>
                        <a:pt x="40" y="0"/>
                      </a:lnTo>
                      <a:lnTo>
                        <a:pt x="48" y="16"/>
                      </a:lnTo>
                      <a:lnTo>
                        <a:pt x="64" y="8"/>
                      </a:lnTo>
                      <a:lnTo>
                        <a:pt x="104" y="24"/>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98"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599"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24">
                      <a:moveTo>
                        <a:pt x="0" y="16"/>
                      </a:moveTo>
                      <a:lnTo>
                        <a:pt x="16" y="0"/>
                      </a:lnTo>
                      <a:lnTo>
                        <a:pt x="48" y="16"/>
                      </a:lnTo>
                      <a:lnTo>
                        <a:pt x="72" y="8"/>
                      </a:lnTo>
                      <a:lnTo>
                        <a:pt x="88" y="24"/>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0"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8">
                      <a:moveTo>
                        <a:pt x="0" y="8"/>
                      </a:moveTo>
                      <a:lnTo>
                        <a:pt x="16" y="0"/>
                      </a:lnTo>
                      <a:lnTo>
                        <a:pt x="40" y="8"/>
                      </a:lnTo>
                      <a:lnTo>
                        <a:pt x="56" y="0"/>
                      </a:lnTo>
                      <a:lnTo>
                        <a:pt x="80" y="8"/>
                      </a:lnTo>
                      <a:lnTo>
                        <a:pt x="112" y="0"/>
                      </a:lnTo>
                      <a:lnTo>
                        <a:pt x="119" y="8"/>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1"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2"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3"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4"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5"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6"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8">
                      <a:moveTo>
                        <a:pt x="0" y="8"/>
                      </a:moveTo>
                      <a:lnTo>
                        <a:pt x="16" y="0"/>
                      </a:lnTo>
                      <a:lnTo>
                        <a:pt x="40" y="0"/>
                      </a:lnTo>
                      <a:lnTo>
                        <a:pt x="56" y="0"/>
                      </a:lnTo>
                      <a:lnTo>
                        <a:pt x="88" y="0"/>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sp>
              <p:nvSpPr>
                <p:cNvPr id="18607" name="Line 586"/>
                <p:cNvSpPr>
                  <a:spLocks noChangeShapeType="1"/>
                </p:cNvSpPr>
                <p:nvPr/>
              </p:nvSpPr>
              <p:spPr bwMode="auto">
                <a:xfrm>
                  <a:off x="1485" y="1063"/>
                  <a:ext cx="40" cy="1"/>
                </a:xfrm>
                <a:prstGeom prst="line">
                  <a:avLst/>
                </a:prstGeom>
                <a:noFill/>
                <a:ln w="25400">
                  <a:solidFill>
                    <a:srgbClr val="00279F"/>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608"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16">
                      <a:moveTo>
                        <a:pt x="0" y="8"/>
                      </a:moveTo>
                      <a:lnTo>
                        <a:pt x="8" y="0"/>
                      </a:lnTo>
                      <a:lnTo>
                        <a:pt x="40" y="8"/>
                      </a:lnTo>
                      <a:lnTo>
                        <a:pt x="56" y="8"/>
                      </a:lnTo>
                      <a:lnTo>
                        <a:pt x="64" y="16"/>
                      </a:lnTo>
                      <a:lnTo>
                        <a:pt x="112" y="16"/>
                      </a:lnTo>
                    </a:path>
                  </a:pathLst>
                </a:custGeom>
                <a:noFill/>
                <a:ln w="25400">
                  <a:solidFill>
                    <a:srgbClr val="00279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mtClean="0">
                    <a:solidFill>
                      <a:srgbClr val="000000"/>
                    </a:solidFill>
                  </a:endParaRPr>
                </a:p>
              </p:txBody>
            </p:sp>
          </p:grpSp>
          <p:sp>
            <p:nvSpPr>
              <p:cNvPr id="18538" name="Rectangle 588"/>
              <p:cNvSpPr>
                <a:spLocks noChangeArrowheads="1"/>
              </p:cNvSpPr>
              <p:nvPr/>
            </p:nvSpPr>
            <p:spPr bwMode="auto">
              <a:xfrm>
                <a:off x="4125" y="2226"/>
                <a:ext cx="714" cy="84"/>
              </a:xfrm>
              <a:prstGeom prst="rect">
                <a:avLst/>
              </a:prstGeom>
              <a:solidFill>
                <a:srgbClr val="EAEAE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grpSp>
      </p:grpSp>
      <p:grpSp>
        <p:nvGrpSpPr>
          <p:cNvPr id="614989" name="Group 589"/>
          <p:cNvGrpSpPr>
            <a:grpSpLocks/>
          </p:cNvGrpSpPr>
          <p:nvPr/>
        </p:nvGrpSpPr>
        <p:grpSpPr bwMode="auto">
          <a:xfrm>
            <a:off x="7164388" y="2135188"/>
            <a:ext cx="1552575" cy="731837"/>
            <a:chOff x="3079" y="3133"/>
            <a:chExt cx="654" cy="341"/>
          </a:xfrm>
        </p:grpSpPr>
        <p:sp>
          <p:nvSpPr>
            <p:cNvPr id="18465" name="Freeform 590"/>
            <p:cNvSpPr>
              <a:spLocks/>
            </p:cNvSpPr>
            <p:nvPr/>
          </p:nvSpPr>
          <p:spPr bwMode="auto">
            <a:xfrm>
              <a:off x="3569" y="3133"/>
              <a:ext cx="25" cy="275"/>
            </a:xfrm>
            <a:custGeom>
              <a:avLst/>
              <a:gdLst>
                <a:gd name="T0" fmla="*/ 7 w 149"/>
                <a:gd name="T1" fmla="*/ 0 h 1648"/>
                <a:gd name="T2" fmla="*/ 7 w 149"/>
                <a:gd name="T3" fmla="*/ 44 h 1648"/>
                <a:gd name="T4" fmla="*/ 5 w 149"/>
                <a:gd name="T5" fmla="*/ 44 h 1648"/>
                <a:gd name="T6" fmla="*/ 5 w 149"/>
                <a:gd name="T7" fmla="*/ 87 h 1648"/>
                <a:gd name="T8" fmla="*/ 3 w 149"/>
                <a:gd name="T9" fmla="*/ 87 h 1648"/>
                <a:gd name="T10" fmla="*/ 3 w 149"/>
                <a:gd name="T11" fmla="*/ 128 h 1648"/>
                <a:gd name="T12" fmla="*/ 1 w 149"/>
                <a:gd name="T13" fmla="*/ 128 h 1648"/>
                <a:gd name="T14" fmla="*/ 1 w 149"/>
                <a:gd name="T15" fmla="*/ 183 h 1648"/>
                <a:gd name="T16" fmla="*/ 0 w 149"/>
                <a:gd name="T17" fmla="*/ 183 h 1648"/>
                <a:gd name="T18" fmla="*/ 0 w 149"/>
                <a:gd name="T19" fmla="*/ 275 h 1648"/>
                <a:gd name="T20" fmla="*/ 14 w 149"/>
                <a:gd name="T21" fmla="*/ 275 h 1648"/>
                <a:gd name="T22" fmla="*/ 25 w 149"/>
                <a:gd name="T23" fmla="*/ 183 h 1648"/>
                <a:gd name="T24" fmla="*/ 25 w 149"/>
                <a:gd name="T25" fmla="*/ 128 h 1648"/>
                <a:gd name="T26" fmla="*/ 24 w 149"/>
                <a:gd name="T27" fmla="*/ 128 h 1648"/>
                <a:gd name="T28" fmla="*/ 24 w 149"/>
                <a:gd name="T29" fmla="*/ 87 h 1648"/>
                <a:gd name="T30" fmla="*/ 22 w 149"/>
                <a:gd name="T31" fmla="*/ 87 h 1648"/>
                <a:gd name="T32" fmla="*/ 22 w 149"/>
                <a:gd name="T33" fmla="*/ 44 h 1648"/>
                <a:gd name="T34" fmla="*/ 20 w 149"/>
                <a:gd name="T35" fmla="*/ 44 h 1648"/>
                <a:gd name="T36" fmla="*/ 20 w 149"/>
                <a:gd name="T37" fmla="*/ 0 h 1648"/>
                <a:gd name="T38" fmla="*/ 7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prstDash val="solid"/>
              <a:round/>
              <a:headEnd/>
              <a:tailEnd/>
            </a:ln>
          </p:spPr>
          <p:txBody>
            <a:bodyPr/>
            <a:lstStyle/>
            <a:p>
              <a:endParaRPr lang="en-US" smtClean="0">
                <a:solidFill>
                  <a:srgbClr val="000000"/>
                </a:solidFill>
              </a:endParaRPr>
            </a:p>
          </p:txBody>
        </p:sp>
        <p:sp>
          <p:nvSpPr>
            <p:cNvPr id="18466" name="Freeform 591"/>
            <p:cNvSpPr>
              <a:spLocks/>
            </p:cNvSpPr>
            <p:nvPr/>
          </p:nvSpPr>
          <p:spPr bwMode="auto">
            <a:xfrm>
              <a:off x="3614" y="3133"/>
              <a:ext cx="26" cy="275"/>
            </a:xfrm>
            <a:custGeom>
              <a:avLst/>
              <a:gdLst>
                <a:gd name="T0" fmla="*/ 6 w 157"/>
                <a:gd name="T1" fmla="*/ 0 h 1648"/>
                <a:gd name="T2" fmla="*/ 6 w 157"/>
                <a:gd name="T3" fmla="*/ 44 h 1648"/>
                <a:gd name="T4" fmla="*/ 4 w 157"/>
                <a:gd name="T5" fmla="*/ 44 h 1648"/>
                <a:gd name="T6" fmla="*/ 4 w 157"/>
                <a:gd name="T7" fmla="*/ 87 h 1648"/>
                <a:gd name="T8" fmla="*/ 2 w 157"/>
                <a:gd name="T9" fmla="*/ 87 h 1648"/>
                <a:gd name="T10" fmla="*/ 2 w 157"/>
                <a:gd name="T11" fmla="*/ 128 h 1648"/>
                <a:gd name="T12" fmla="*/ 1 w 157"/>
                <a:gd name="T13" fmla="*/ 128 h 1648"/>
                <a:gd name="T14" fmla="*/ 1 w 157"/>
                <a:gd name="T15" fmla="*/ 183 h 1648"/>
                <a:gd name="T16" fmla="*/ 0 w 157"/>
                <a:gd name="T17" fmla="*/ 183 h 1648"/>
                <a:gd name="T18" fmla="*/ 0 w 157"/>
                <a:gd name="T19" fmla="*/ 275 h 1648"/>
                <a:gd name="T20" fmla="*/ 26 w 157"/>
                <a:gd name="T21" fmla="*/ 275 h 1648"/>
                <a:gd name="T22" fmla="*/ 26 w 157"/>
                <a:gd name="T23" fmla="*/ 183 h 1648"/>
                <a:gd name="T24" fmla="*/ 25 w 157"/>
                <a:gd name="T25" fmla="*/ 183 h 1648"/>
                <a:gd name="T26" fmla="*/ 25 w 157"/>
                <a:gd name="T27" fmla="*/ 128 h 1648"/>
                <a:gd name="T28" fmla="*/ 23 w 157"/>
                <a:gd name="T29" fmla="*/ 128 h 1648"/>
                <a:gd name="T30" fmla="*/ 23 w 157"/>
                <a:gd name="T31" fmla="*/ 87 h 1648"/>
                <a:gd name="T32" fmla="*/ 22 w 157"/>
                <a:gd name="T33" fmla="*/ 87 h 1648"/>
                <a:gd name="T34" fmla="*/ 22 w 157"/>
                <a:gd name="T35" fmla="*/ 44 h 1648"/>
                <a:gd name="T36" fmla="*/ 20 w 157"/>
                <a:gd name="T37" fmla="*/ 44 h 1648"/>
                <a:gd name="T38" fmla="*/ 20 w 157"/>
                <a:gd name="T39" fmla="*/ 0 h 1648"/>
                <a:gd name="T40" fmla="*/ 6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prstDash val="solid"/>
              <a:round/>
              <a:headEnd/>
              <a:tailEnd/>
            </a:ln>
          </p:spPr>
          <p:txBody>
            <a:bodyPr/>
            <a:lstStyle/>
            <a:p>
              <a:endParaRPr lang="en-US" smtClean="0">
                <a:solidFill>
                  <a:srgbClr val="000000"/>
                </a:solidFill>
              </a:endParaRPr>
            </a:p>
          </p:txBody>
        </p:sp>
        <p:sp>
          <p:nvSpPr>
            <p:cNvPr id="18467"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68"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69"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70"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1"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2"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3"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4"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75"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76"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7"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8"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79"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80"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81"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82"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83"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smtClean="0">
                <a:solidFill>
                  <a:srgbClr val="000000"/>
                </a:solidFill>
              </a:endParaRPr>
            </a:p>
          </p:txBody>
        </p:sp>
        <p:sp>
          <p:nvSpPr>
            <p:cNvPr id="18484"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85"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86"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87" name="Line 612"/>
            <p:cNvSpPr>
              <a:spLocks noChangeShapeType="1"/>
            </p:cNvSpPr>
            <p:nvPr/>
          </p:nvSpPr>
          <p:spPr bwMode="auto">
            <a:xfrm>
              <a:off x="3284"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88" name="Line 613"/>
            <p:cNvSpPr>
              <a:spLocks noChangeShapeType="1"/>
            </p:cNvSpPr>
            <p:nvPr/>
          </p:nvSpPr>
          <p:spPr bwMode="auto">
            <a:xfrm>
              <a:off x="3260"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89"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0"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1" name="Line 616"/>
            <p:cNvSpPr>
              <a:spLocks noChangeShapeType="1"/>
            </p:cNvSpPr>
            <p:nvPr/>
          </p:nvSpPr>
          <p:spPr bwMode="auto">
            <a:xfrm>
              <a:off x="3345"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92" name="Line 617"/>
            <p:cNvSpPr>
              <a:spLocks noChangeShapeType="1"/>
            </p:cNvSpPr>
            <p:nvPr/>
          </p:nvSpPr>
          <p:spPr bwMode="auto">
            <a:xfrm>
              <a:off x="3321"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93"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4"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5" name="Line 620"/>
            <p:cNvSpPr>
              <a:spLocks noChangeShapeType="1"/>
            </p:cNvSpPr>
            <p:nvPr/>
          </p:nvSpPr>
          <p:spPr bwMode="auto">
            <a:xfrm>
              <a:off x="3586"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96" name="Line 621"/>
            <p:cNvSpPr>
              <a:spLocks noChangeShapeType="1"/>
            </p:cNvSpPr>
            <p:nvPr/>
          </p:nvSpPr>
          <p:spPr bwMode="auto">
            <a:xfrm>
              <a:off x="3562"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497"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8"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499" name="Line 624"/>
            <p:cNvSpPr>
              <a:spLocks noChangeShapeType="1"/>
            </p:cNvSpPr>
            <p:nvPr/>
          </p:nvSpPr>
          <p:spPr bwMode="auto">
            <a:xfrm>
              <a:off x="3223"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0" name="Line 625"/>
            <p:cNvSpPr>
              <a:spLocks noChangeShapeType="1"/>
            </p:cNvSpPr>
            <p:nvPr/>
          </p:nvSpPr>
          <p:spPr bwMode="auto">
            <a:xfrm>
              <a:off x="3199"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1"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02" name="Line 627"/>
            <p:cNvSpPr>
              <a:spLocks noChangeShapeType="1"/>
            </p:cNvSpPr>
            <p:nvPr/>
          </p:nvSpPr>
          <p:spPr bwMode="auto">
            <a:xfrm>
              <a:off x="3406"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3" name="Line 628"/>
            <p:cNvSpPr>
              <a:spLocks noChangeShapeType="1"/>
            </p:cNvSpPr>
            <p:nvPr/>
          </p:nvSpPr>
          <p:spPr bwMode="auto">
            <a:xfrm>
              <a:off x="3382" y="3352"/>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4"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05"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06" name="Line 631"/>
            <p:cNvSpPr>
              <a:spLocks noChangeShapeType="1"/>
            </p:cNvSpPr>
            <p:nvPr/>
          </p:nvSpPr>
          <p:spPr bwMode="auto">
            <a:xfrm>
              <a:off x="3465"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7" name="Line 632"/>
            <p:cNvSpPr>
              <a:spLocks noChangeShapeType="1"/>
            </p:cNvSpPr>
            <p:nvPr/>
          </p:nvSpPr>
          <p:spPr bwMode="auto">
            <a:xfrm>
              <a:off x="3441"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08"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09"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10" name="Line 635"/>
            <p:cNvSpPr>
              <a:spLocks noChangeShapeType="1"/>
            </p:cNvSpPr>
            <p:nvPr/>
          </p:nvSpPr>
          <p:spPr bwMode="auto">
            <a:xfrm>
              <a:off x="3526" y="3409"/>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1" name="Line 636"/>
            <p:cNvSpPr>
              <a:spLocks noChangeShapeType="1"/>
            </p:cNvSpPr>
            <p:nvPr/>
          </p:nvSpPr>
          <p:spPr bwMode="auto">
            <a:xfrm>
              <a:off x="3502" y="3434"/>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2"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13" name="Line 638"/>
            <p:cNvSpPr>
              <a:spLocks noChangeShapeType="1"/>
            </p:cNvSpPr>
            <p:nvPr/>
          </p:nvSpPr>
          <p:spPr bwMode="auto">
            <a:xfrm>
              <a:off x="3285"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4" name="Line 639"/>
            <p:cNvSpPr>
              <a:spLocks noChangeShapeType="1"/>
            </p:cNvSpPr>
            <p:nvPr/>
          </p:nvSpPr>
          <p:spPr bwMode="auto">
            <a:xfrm>
              <a:off x="3261" y="3352"/>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5"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16" name="Line 641"/>
            <p:cNvSpPr>
              <a:spLocks noChangeShapeType="1"/>
            </p:cNvSpPr>
            <p:nvPr/>
          </p:nvSpPr>
          <p:spPr bwMode="auto">
            <a:xfrm>
              <a:off x="3346"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7" name="Line 642"/>
            <p:cNvSpPr>
              <a:spLocks noChangeShapeType="1"/>
            </p:cNvSpPr>
            <p:nvPr/>
          </p:nvSpPr>
          <p:spPr bwMode="auto">
            <a:xfrm>
              <a:off x="3321" y="3352"/>
              <a:ext cx="49"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18"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19" name="Line 644"/>
            <p:cNvSpPr>
              <a:spLocks noChangeShapeType="1"/>
            </p:cNvSpPr>
            <p:nvPr/>
          </p:nvSpPr>
          <p:spPr bwMode="auto">
            <a:xfrm>
              <a:off x="3587"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0" name="Line 645"/>
            <p:cNvSpPr>
              <a:spLocks noChangeShapeType="1"/>
            </p:cNvSpPr>
            <p:nvPr/>
          </p:nvSpPr>
          <p:spPr bwMode="auto">
            <a:xfrm>
              <a:off x="3563" y="3352"/>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1"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22" name="Line 647"/>
            <p:cNvSpPr>
              <a:spLocks noChangeShapeType="1"/>
            </p:cNvSpPr>
            <p:nvPr/>
          </p:nvSpPr>
          <p:spPr bwMode="auto">
            <a:xfrm>
              <a:off x="3224"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3" name="Line 648"/>
            <p:cNvSpPr>
              <a:spLocks noChangeShapeType="1"/>
            </p:cNvSpPr>
            <p:nvPr/>
          </p:nvSpPr>
          <p:spPr bwMode="auto">
            <a:xfrm>
              <a:off x="3200" y="3352"/>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4"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25" name="Line 650"/>
            <p:cNvSpPr>
              <a:spLocks noChangeShapeType="1"/>
            </p:cNvSpPr>
            <p:nvPr/>
          </p:nvSpPr>
          <p:spPr bwMode="auto">
            <a:xfrm>
              <a:off x="3466"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6" name="Line 651"/>
            <p:cNvSpPr>
              <a:spLocks noChangeShapeType="1"/>
            </p:cNvSpPr>
            <p:nvPr/>
          </p:nvSpPr>
          <p:spPr bwMode="auto">
            <a:xfrm>
              <a:off x="3442" y="3352"/>
              <a:ext cx="48"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7"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28" name="Line 653"/>
            <p:cNvSpPr>
              <a:spLocks noChangeShapeType="1"/>
            </p:cNvSpPr>
            <p:nvPr/>
          </p:nvSpPr>
          <p:spPr bwMode="auto">
            <a:xfrm>
              <a:off x="3526" y="3327"/>
              <a:ext cx="1" cy="49"/>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29" name="Line 654"/>
            <p:cNvSpPr>
              <a:spLocks noChangeShapeType="1"/>
            </p:cNvSpPr>
            <p:nvPr/>
          </p:nvSpPr>
          <p:spPr bwMode="auto">
            <a:xfrm>
              <a:off x="3502" y="3352"/>
              <a:ext cx="49"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mtClean="0">
                <a:solidFill>
                  <a:srgbClr val="000000"/>
                </a:solidFill>
              </a:endParaRPr>
            </a:p>
          </p:txBody>
        </p:sp>
        <p:sp>
          <p:nvSpPr>
            <p:cNvPr id="18530"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31"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smtClean="0">
                <a:solidFill>
                  <a:srgbClr val="000000"/>
                </a:solidFill>
              </a:endParaRPr>
            </a:p>
          </p:txBody>
        </p:sp>
        <p:sp>
          <p:nvSpPr>
            <p:cNvPr id="18532"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smtClean="0">
                <a:solidFill>
                  <a:srgbClr val="000000"/>
                </a:solidFill>
              </a:endParaRPr>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mtClean="0">
              <a:solidFill>
                <a:srgbClr val="000000"/>
              </a:solidFill>
            </a:endParaRPr>
          </a:p>
        </p:txBody>
      </p:sp>
      <p:sp>
        <p:nvSpPr>
          <p:cNvPr id="615061" name="Text Box 661"/>
          <p:cNvSpPr txBox="1">
            <a:spLocks noChangeArrowheads="1"/>
          </p:cNvSpPr>
          <p:nvPr/>
        </p:nvSpPr>
        <p:spPr bwMode="auto">
          <a:xfrm>
            <a:off x="4375150" y="3913188"/>
            <a:ext cx="23304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smtClean="0">
                <a:solidFill>
                  <a:srgbClr val="CC0099"/>
                </a:solidFill>
              </a:rPr>
              <a:t>Internet broadband </a:t>
            </a:r>
          </a:p>
          <a:p>
            <a:pPr eaLnBrk="1" hangingPunct="1"/>
            <a:r>
              <a:rPr lang="en-US" b="1" smtClean="0">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Clallam PUD &amp; Port Angeles</a:t>
            </a:r>
          </a:p>
          <a:p>
            <a:pPr eaLnBrk="1" hangingPunct="1"/>
            <a:r>
              <a:rPr lang="en-US" smtClean="0">
                <a:solidFill>
                  <a:srgbClr val="000000"/>
                </a:solidFill>
              </a:rPr>
              <a:t>n = 112, 0.5 MW DR</a:t>
            </a:r>
          </a:p>
        </p:txBody>
      </p:sp>
      <p:sp>
        <p:nvSpPr>
          <p:cNvPr id="615063" name="Text Box 663"/>
          <p:cNvSpPr txBox="1">
            <a:spLocks noChangeArrowheads="1"/>
          </p:cNvSpPr>
          <p:nvPr/>
        </p:nvSpPr>
        <p:spPr bwMode="auto">
          <a:xfrm>
            <a:off x="6715125" y="3890963"/>
            <a:ext cx="179705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Clallam County </a:t>
            </a:r>
          </a:p>
          <a:p>
            <a:pPr eaLnBrk="1" hangingPunct="1"/>
            <a:r>
              <a:rPr lang="en-US" smtClean="0">
                <a:solidFill>
                  <a:srgbClr val="000000"/>
                </a:solidFill>
              </a:rPr>
              <a:t>PUD Water </a:t>
            </a:r>
          </a:p>
          <a:p>
            <a:pPr eaLnBrk="1" hangingPunct="1"/>
            <a:r>
              <a:rPr lang="en-US" smtClean="0">
                <a:solidFill>
                  <a:srgbClr val="000000"/>
                </a:solidFill>
              </a:rPr>
              <a:t>Supply District </a:t>
            </a:r>
          </a:p>
          <a:p>
            <a:pPr eaLnBrk="1" hangingPunct="1"/>
            <a:r>
              <a:rPr lang="en-US" smtClean="0">
                <a:solidFill>
                  <a:srgbClr val="000000"/>
                </a:solidFill>
              </a:rPr>
              <a:t>0.2 MW DR</a:t>
            </a:r>
          </a:p>
        </p:txBody>
      </p:sp>
      <p:sp>
        <p:nvSpPr>
          <p:cNvPr id="615064" name="Text Box 664"/>
          <p:cNvSpPr txBox="1">
            <a:spLocks noChangeArrowheads="1"/>
          </p:cNvSpPr>
          <p:nvPr/>
        </p:nvSpPr>
        <p:spPr bwMode="auto">
          <a:xfrm>
            <a:off x="4692650" y="4500563"/>
            <a:ext cx="178435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rPr>
              <a:t>Sequim Marine </a:t>
            </a:r>
            <a:br>
              <a:rPr lang="en-US" smtClean="0">
                <a:solidFill>
                  <a:srgbClr val="000000"/>
                </a:solidFill>
              </a:rPr>
            </a:br>
            <a:r>
              <a:rPr lang="en-US" smtClean="0">
                <a:solidFill>
                  <a:srgbClr val="000000"/>
                </a:solidFill>
              </a:rPr>
              <a:t>Sciences Lab </a:t>
            </a:r>
          </a:p>
          <a:p>
            <a:pPr eaLnBrk="1" hangingPunct="1"/>
            <a:r>
              <a:rPr lang="en-US" smtClean="0">
                <a:solidFill>
                  <a:srgbClr val="000000"/>
                </a:solidFill>
              </a:rPr>
              <a:t>0.3 MW DR</a:t>
            </a:r>
          </a:p>
          <a:p>
            <a:pPr eaLnBrk="1" hangingPunct="1"/>
            <a:r>
              <a:rPr lang="en-US" smtClean="0">
                <a:solidFill>
                  <a:srgbClr val="000000"/>
                </a:solidFill>
              </a:rPr>
              <a:t>0.5 MW DG</a:t>
            </a:r>
          </a:p>
        </p:txBody>
      </p:sp>
      <p:sp>
        <p:nvSpPr>
          <p:cNvPr id="18462" name="Rectangle 665"/>
          <p:cNvSpPr>
            <a:spLocks noGrp="1" noChangeArrowheads="1"/>
          </p:cNvSpPr>
          <p:nvPr>
            <p:ph type="title"/>
          </p:nvPr>
        </p:nvSpPr>
        <p:spPr>
          <a:xfrm>
            <a:off x="590550" y="238125"/>
            <a:ext cx="8305800" cy="904875"/>
          </a:xfrm>
        </p:spPr>
        <p:txBody>
          <a:bodyPr/>
          <a:lstStyle/>
          <a:p>
            <a:r>
              <a:rPr lang="en-US" sz="3400" smtClean="0"/>
              <a:t>Olympic Peninsula Demonstration</a:t>
            </a:r>
          </a:p>
        </p:txBody>
      </p:sp>
      <p:sp>
        <p:nvSpPr>
          <p:cNvPr id="18463" name="Oval 666"/>
          <p:cNvSpPr>
            <a:spLocks noChangeArrowheads="1"/>
          </p:cNvSpPr>
          <p:nvPr/>
        </p:nvSpPr>
        <p:spPr bwMode="auto">
          <a:xfrm rot="-2959631">
            <a:off x="8287544" y="5007769"/>
            <a:ext cx="1289050" cy="1490662"/>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
        <p:nvSpPr>
          <p:cNvPr id="18464" name="Oval 667"/>
          <p:cNvSpPr>
            <a:spLocks noChangeArrowheads="1"/>
          </p:cNvSpPr>
          <p:nvPr/>
        </p:nvSpPr>
        <p:spPr bwMode="auto">
          <a:xfrm rot="-2239708">
            <a:off x="3798888" y="6523038"/>
            <a:ext cx="928687" cy="1166812"/>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mtClean="0">
              <a:solidFill>
                <a:srgbClr val="000000"/>
              </a:solidFill>
            </a:endParaRPr>
          </a:p>
        </p:txBody>
      </p:sp>
    </p:spTree>
    <p:extLst>
      <p:ext uri="{BB962C8B-B14F-4D97-AF65-F5344CB8AC3E}">
        <p14:creationId xmlns:p14="http://schemas.microsoft.com/office/powerpoint/2010/main" val="421586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61444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144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144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4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1440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44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1441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1441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144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1440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1444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614471"/>
                                        </p:tgtEl>
                                        <p:attrNameLst>
                                          <p:attrName>style.visibility</p:attrName>
                                        </p:attrNameLst>
                                      </p:cBhvr>
                                      <p:to>
                                        <p:strVal val="visible"/>
                                      </p:to>
                                    </p:set>
                                    <p:animEffect transition="in" filter="dissolve">
                                      <p:cBhvr>
                                        <p:cTn id="43" dur="500"/>
                                        <p:tgtEl>
                                          <p:spTgt spid="614471"/>
                                        </p:tgtEl>
                                      </p:cBhvr>
                                    </p:animEffect>
                                  </p:childTnLst>
                                </p:cTn>
                              </p:par>
                            </p:childTnLst>
                          </p:cTn>
                        </p:par>
                        <p:par>
                          <p:cTn id="44" fill="hold" nodeType="afterGroup">
                            <p:stCondLst>
                              <p:cond delay="500"/>
                            </p:stCondLst>
                            <p:childTnLst>
                              <p:par>
                                <p:cTn id="45" presetID="22" presetClass="entr" presetSubtype="1" fill="hold" nodeType="afterEffect">
                                  <p:stCondLst>
                                    <p:cond delay="500"/>
                                  </p:stCondLst>
                                  <p:childTnLst>
                                    <p:set>
                                      <p:cBhvr>
                                        <p:cTn id="46" dur="1" fill="hold">
                                          <p:stCondLst>
                                            <p:cond delay="0"/>
                                          </p:stCondLst>
                                        </p:cTn>
                                        <p:tgtEl>
                                          <p:spTgt spid="614447"/>
                                        </p:tgtEl>
                                        <p:attrNameLst>
                                          <p:attrName>style.visibility</p:attrName>
                                        </p:attrNameLst>
                                      </p:cBhvr>
                                      <p:to>
                                        <p:strVal val="visible"/>
                                      </p:to>
                                    </p:set>
                                    <p:animEffect transition="in" filter="wipe(up)">
                                      <p:cBhvr>
                                        <p:cTn id="47" dur="500"/>
                                        <p:tgtEl>
                                          <p:spTgt spid="614447"/>
                                        </p:tgtEl>
                                      </p:cBhvr>
                                    </p:animEffect>
                                  </p:childTnLst>
                                </p:cTn>
                              </p:par>
                            </p:childTnLst>
                          </p:cTn>
                        </p:par>
                        <p:par>
                          <p:cTn id="48" fill="hold" nodeType="afterGroup">
                            <p:stCondLst>
                              <p:cond delay="1500"/>
                            </p:stCondLst>
                            <p:childTnLst>
                              <p:par>
                                <p:cTn id="49" presetID="1" presetClass="entr" presetSubtype="0" fill="hold" grpId="0" nodeType="afterEffect">
                                  <p:stCondLst>
                                    <p:cond delay="1000"/>
                                  </p:stCondLst>
                                  <p:childTnLst>
                                    <p:set>
                                      <p:cBhvr>
                                        <p:cTn id="50" dur="1" fill="hold">
                                          <p:stCondLst>
                                            <p:cond delay="0"/>
                                          </p:stCondLst>
                                        </p:cTn>
                                        <p:tgtEl>
                                          <p:spTgt spid="61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614629"/>
                                        </p:tgtEl>
                                        <p:attrNameLst>
                                          <p:attrName>style.visibility</p:attrName>
                                        </p:attrNameLst>
                                      </p:cBhvr>
                                      <p:to>
                                        <p:strVal val="visible"/>
                                      </p:to>
                                    </p:set>
                                    <p:animEffect transition="in" filter="dissolve">
                                      <p:cBhvr>
                                        <p:cTn id="55" dur="500"/>
                                        <p:tgtEl>
                                          <p:spTgt spid="614629"/>
                                        </p:tgtEl>
                                      </p:cBhvr>
                                    </p:animEffect>
                                  </p:childTnLst>
                                </p:cTn>
                              </p:par>
                            </p:childTnLst>
                          </p:cTn>
                        </p:par>
                        <p:par>
                          <p:cTn id="56" fill="hold" nodeType="afterGroup">
                            <p:stCondLst>
                              <p:cond delay="500"/>
                            </p:stCondLst>
                            <p:childTnLst>
                              <p:par>
                                <p:cTn id="57" presetID="22" presetClass="entr" presetSubtype="1" fill="hold" nodeType="afterEffect">
                                  <p:stCondLst>
                                    <p:cond delay="500"/>
                                  </p:stCondLst>
                                  <p:childTnLst>
                                    <p:set>
                                      <p:cBhvr>
                                        <p:cTn id="58" dur="1" fill="hold">
                                          <p:stCondLst>
                                            <p:cond delay="0"/>
                                          </p:stCondLst>
                                        </p:cTn>
                                        <p:tgtEl>
                                          <p:spTgt spid="614610"/>
                                        </p:tgtEl>
                                        <p:attrNameLst>
                                          <p:attrName>style.visibility</p:attrName>
                                        </p:attrNameLst>
                                      </p:cBhvr>
                                      <p:to>
                                        <p:strVal val="visible"/>
                                      </p:to>
                                    </p:set>
                                    <p:animEffect transition="in" filter="wipe(up)">
                                      <p:cBhvr>
                                        <p:cTn id="59" dur="500"/>
                                        <p:tgtEl>
                                          <p:spTgt spid="614610"/>
                                        </p:tgtEl>
                                      </p:cBhvr>
                                    </p:animEffect>
                                  </p:childTnLst>
                                </p:cTn>
                              </p:par>
                            </p:childTnLst>
                          </p:cTn>
                        </p:par>
                        <p:par>
                          <p:cTn id="60" fill="hold" nodeType="afterGroup">
                            <p:stCondLst>
                              <p:cond delay="1500"/>
                            </p:stCondLst>
                            <p:childTnLst>
                              <p:par>
                                <p:cTn id="61" presetID="1" presetClass="entr" presetSubtype="0" fill="hold" grpId="0" nodeType="afterEffect">
                                  <p:stCondLst>
                                    <p:cond delay="1000"/>
                                  </p:stCondLst>
                                  <p:childTnLst>
                                    <p:set>
                                      <p:cBhvr>
                                        <p:cTn id="62" dur="1" fill="hold">
                                          <p:stCondLst>
                                            <p:cond delay="0"/>
                                          </p:stCondLst>
                                        </p:cTn>
                                        <p:tgtEl>
                                          <p:spTgt spid="61506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614989"/>
                                        </p:tgtEl>
                                        <p:attrNameLst>
                                          <p:attrName>style.visibility</p:attrName>
                                        </p:attrNameLst>
                                      </p:cBhvr>
                                      <p:to>
                                        <p:strVal val="visible"/>
                                      </p:to>
                                    </p:set>
                                    <p:animEffect transition="in" filter="dissolve">
                                      <p:cBhvr>
                                        <p:cTn id="67" dur="500"/>
                                        <p:tgtEl>
                                          <p:spTgt spid="614989"/>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614868"/>
                                        </p:tgtEl>
                                        <p:attrNameLst>
                                          <p:attrName>style.visibility</p:attrName>
                                        </p:attrNameLst>
                                      </p:cBhvr>
                                      <p:to>
                                        <p:strVal val="visible"/>
                                      </p:to>
                                    </p:set>
                                    <p:animEffect transition="in" filter="wipe(up)">
                                      <p:cBhvr>
                                        <p:cTn id="71" dur="500"/>
                                        <p:tgtEl>
                                          <p:spTgt spid="614868"/>
                                        </p:tgtEl>
                                      </p:cBhvr>
                                    </p:animEffect>
                                  </p:childTnLst>
                                </p:cTn>
                              </p:par>
                            </p:childTnLst>
                          </p:cTn>
                        </p:par>
                        <p:par>
                          <p:cTn id="72" fill="hold" nodeType="afterGroup">
                            <p:stCondLst>
                              <p:cond delay="1000"/>
                            </p:stCondLst>
                            <p:childTnLst>
                              <p:par>
                                <p:cTn id="73" presetID="1" presetClass="entr" presetSubtype="0" fill="hold" grpId="0" nodeType="afterEffect">
                                  <p:stCondLst>
                                    <p:cond delay="1000"/>
                                  </p:stCondLst>
                                  <p:childTnLst>
                                    <p:set>
                                      <p:cBhvr>
                                        <p:cTn id="74" dur="1" fill="hold">
                                          <p:stCondLst>
                                            <p:cond delay="0"/>
                                          </p:stCondLst>
                                        </p:cTn>
                                        <p:tgtEl>
                                          <p:spTgt spid="6150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15058"/>
                                        </p:tgtEl>
                                        <p:attrNameLst>
                                          <p:attrName>style.visibility</p:attrName>
                                        </p:attrNameLst>
                                      </p:cBhvr>
                                      <p:to>
                                        <p:strVal val="visible"/>
                                      </p:to>
                                    </p:set>
                                    <p:animEffect transition="in" filter="wipe(right)">
                                      <p:cBhvr>
                                        <p:cTn id="79" dur="500"/>
                                        <p:tgtEl>
                                          <p:spTgt spid="61505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15060"/>
                                        </p:tgtEl>
                                        <p:attrNameLst>
                                          <p:attrName>style.visibility</p:attrName>
                                        </p:attrNameLst>
                                      </p:cBhvr>
                                      <p:to>
                                        <p:strVal val="visible"/>
                                      </p:to>
                                    </p:set>
                                    <p:animEffect transition="in" filter="wipe(up)">
                                      <p:cBhvr>
                                        <p:cTn id="82" dur="500"/>
                                        <p:tgtEl>
                                          <p:spTgt spid="6150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15059"/>
                                        </p:tgtEl>
                                        <p:attrNameLst>
                                          <p:attrName>style.visibility</p:attrName>
                                        </p:attrNameLst>
                                      </p:cBhvr>
                                      <p:to>
                                        <p:strVal val="visible"/>
                                      </p:to>
                                    </p:set>
                                    <p:animEffect transition="in" filter="wipe(left)">
                                      <p:cBhvr>
                                        <p:cTn id="85" dur="500"/>
                                        <p:tgtEl>
                                          <p:spTgt spid="615059"/>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61506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1506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15063"/>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1506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614408"/>
                                        </p:tgtEl>
                                        <p:attrNameLst>
                                          <p:attrName>style.visibility</p:attrName>
                                        </p:attrNameLst>
                                      </p:cBhvr>
                                      <p:to>
                                        <p:strVal val="visible"/>
                                      </p:to>
                                    </p:set>
                                    <p:animEffect transition="in" filter="dissolve">
                                      <p:cBhvr>
                                        <p:cTn id="98" dur="500"/>
                                        <p:tgtEl>
                                          <p:spTgt spid="614408"/>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14423"/>
                                        </p:tgtEl>
                                        <p:attrNameLst>
                                          <p:attrName>style.visibility</p:attrName>
                                        </p:attrNameLst>
                                      </p:cBhvr>
                                      <p:to>
                                        <p:strVal val="visible"/>
                                      </p:to>
                                    </p:set>
                                    <p:animEffect transition="in" filter="dissolve">
                                      <p:cBhvr>
                                        <p:cTn id="101" dur="500"/>
                                        <p:tgtEl>
                                          <p:spTgt spid="6144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614430"/>
                                        </p:tgtEl>
                                        <p:attrNameLst>
                                          <p:attrName>style.visibility</p:attrName>
                                        </p:attrNameLst>
                                      </p:cBhvr>
                                      <p:to>
                                        <p:strVal val="visible"/>
                                      </p:to>
                                    </p:set>
                                    <p:animEffect transition="in" filter="dissolve">
                                      <p:cBhvr>
                                        <p:cTn id="106" dur="500"/>
                                        <p:tgtEl>
                                          <p:spTgt spid="61443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614435"/>
                                        </p:tgtEl>
                                        <p:attrNameLst>
                                          <p:attrName>style.visibility</p:attrName>
                                        </p:attrNameLst>
                                      </p:cBhvr>
                                      <p:to>
                                        <p:strVal val="visible"/>
                                      </p:to>
                                    </p:set>
                                    <p:animEffect transition="in" filter="dissolve">
                                      <p:cBhvr>
                                        <p:cTn id="111" dur="500"/>
                                        <p:tgtEl>
                                          <p:spTgt spid="61443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614423"/>
                                        </p:tgtEl>
                                        <p:attrNameLst>
                                          <p:attrName>style.visibility</p:attrName>
                                        </p:attrNameLst>
                                      </p:cBhvr>
                                      <p:to>
                                        <p:strVal val="hidden"/>
                                      </p:to>
                                    </p:set>
                                  </p:childTnLst>
                                </p:cTn>
                              </p:par>
                              <p:par>
                                <p:cTn id="116" presetID="9" presetClass="entr" presetSubtype="0" fill="hold" grpId="0" nodeType="withEffect">
                                  <p:stCondLst>
                                    <p:cond delay="0"/>
                                  </p:stCondLst>
                                  <p:childTnLst>
                                    <p:set>
                                      <p:cBhvr>
                                        <p:cTn id="117" dur="1" fill="hold">
                                          <p:stCondLst>
                                            <p:cond delay="0"/>
                                          </p:stCondLst>
                                        </p:cTn>
                                        <p:tgtEl>
                                          <p:spTgt spid="614424"/>
                                        </p:tgtEl>
                                        <p:attrNameLst>
                                          <p:attrName>style.visibility</p:attrName>
                                        </p:attrNameLst>
                                      </p:cBhvr>
                                      <p:to>
                                        <p:strVal val="visible"/>
                                      </p:to>
                                    </p:set>
                                    <p:animEffect transition="in" filter="dissolve">
                                      <p:cBhvr>
                                        <p:cTn id="118" dur="500"/>
                                        <p:tgtEl>
                                          <p:spTgt spid="614424"/>
                                        </p:tgtEl>
                                      </p:cBhvr>
                                    </p:animEffect>
                                  </p:childTnLst>
                                </p:cTn>
                              </p:par>
                              <p:par>
                                <p:cTn id="119" presetID="9" presetClass="entr" presetSubtype="0" fill="hold" nodeType="withEffect">
                                  <p:stCondLst>
                                    <p:cond delay="0"/>
                                  </p:stCondLst>
                                  <p:childTnLst>
                                    <p:set>
                                      <p:cBhvr>
                                        <p:cTn id="120" dur="1" fill="hold">
                                          <p:stCondLst>
                                            <p:cond delay="0"/>
                                          </p:stCondLst>
                                        </p:cTn>
                                        <p:tgtEl>
                                          <p:spTgt spid="614425"/>
                                        </p:tgtEl>
                                        <p:attrNameLst>
                                          <p:attrName>style.visibility</p:attrName>
                                        </p:attrNameLst>
                                      </p:cBhvr>
                                      <p:to>
                                        <p:strVal val="visible"/>
                                      </p:to>
                                    </p:set>
                                    <p:animEffect transition="in" filter="dissolve">
                                      <p:cBhvr>
                                        <p:cTn id="121" dur="500"/>
                                        <p:tgtEl>
                                          <p:spTgt spid="614425"/>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614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367"/>
            <a:ext cx="8408200" cy="1143000"/>
          </a:xfrm>
        </p:spPr>
        <p:txBody>
          <a:bodyPr/>
          <a:lstStyle/>
          <a:p>
            <a:r>
              <a:rPr lang="en-US" b="1" dirty="0"/>
              <a:t>Pacific Northwest Demonstration Project</a:t>
            </a:r>
            <a:br>
              <a:rPr lang="en-US" b="1" dirty="0"/>
            </a:br>
            <a:endParaRPr lang="en-US" dirty="0"/>
          </a:p>
        </p:txBody>
      </p:sp>
      <p:sp>
        <p:nvSpPr>
          <p:cNvPr id="6" name="Content Placeholder 20"/>
          <p:cNvSpPr txBox="1">
            <a:spLocks/>
          </p:cNvSpPr>
          <p:nvPr/>
        </p:nvSpPr>
        <p:spPr bwMode="auto">
          <a:xfrm>
            <a:off x="0" y="1221246"/>
            <a:ext cx="3756890" cy="4524315"/>
          </a:xfrm>
          <a:prstGeom prst="rect">
            <a:avLst/>
          </a:prstGeom>
          <a:noFill/>
          <a:ln w="9525">
            <a:noFill/>
            <a:miter lim="800000"/>
            <a:headEnd/>
            <a:tailEnd/>
          </a:ln>
        </p:spPr>
        <p:txBody>
          <a:bodyPr wrap="square">
            <a:spAutoFit/>
          </a:bodyPr>
          <a:lstStyle/>
          <a:p>
            <a:pPr marL="515938" indent="-280988">
              <a:spcBef>
                <a:spcPct val="20000"/>
              </a:spcBef>
              <a:defRPr/>
            </a:pPr>
            <a:r>
              <a:rPr lang="en-US" sz="1600" b="1" u="sng" kern="0" dirty="0">
                <a:solidFill>
                  <a:prstClr val="black"/>
                </a:solidFill>
                <a:latin typeface="Calibri"/>
                <a:ea typeface="ＭＳ Ｐゴシック"/>
              </a:rPr>
              <a:t>What:</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$178M, ARRA-funded, 5-year demonstration</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60,000 metered customers in 5 states</a:t>
            </a:r>
          </a:p>
          <a:p>
            <a:pPr marL="515938" indent="-280988">
              <a:spcBef>
                <a:spcPct val="20000"/>
              </a:spcBef>
              <a:defRPr/>
            </a:pPr>
            <a:endParaRPr lang="en-US" sz="800" u="sng" kern="0" dirty="0">
              <a:solidFill>
                <a:prstClr val="black"/>
              </a:solidFill>
              <a:latin typeface="Calibri"/>
              <a:ea typeface="ＭＳ Ｐゴシック"/>
            </a:endParaRPr>
          </a:p>
          <a:p>
            <a:pPr marL="515938" indent="-280988">
              <a:spcBef>
                <a:spcPct val="20000"/>
              </a:spcBef>
              <a:defRPr/>
            </a:pPr>
            <a:r>
              <a:rPr lang="en-US" sz="1600" b="1" u="sng" kern="0" dirty="0">
                <a:solidFill>
                  <a:prstClr val="black"/>
                </a:solidFill>
                <a:latin typeface="Calibri"/>
                <a:ea typeface="ＭＳ Ｐゴシック"/>
              </a:rPr>
              <a:t>Why:</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Quantify costs and benefits</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Develop communications protocol</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Develop standards</a:t>
            </a:r>
          </a:p>
          <a:p>
            <a:pPr marL="404813" indent="-169863">
              <a:spcBef>
                <a:spcPct val="20000"/>
              </a:spcBef>
              <a:buFont typeface="Arial" pitchFamily="34" charset="0"/>
              <a:buChar char="•"/>
              <a:defRPr/>
            </a:pPr>
            <a:r>
              <a:rPr lang="en-US" sz="1600" kern="0" dirty="0">
                <a:solidFill>
                  <a:prstClr val="black"/>
                </a:solidFill>
                <a:latin typeface="Calibri"/>
                <a:ea typeface="ＭＳ Ｐゴシック"/>
              </a:rPr>
              <a:t>Facilitate integration of wind </a:t>
            </a:r>
            <a:br>
              <a:rPr lang="en-US" sz="1600" kern="0" dirty="0">
                <a:solidFill>
                  <a:prstClr val="black"/>
                </a:solidFill>
                <a:latin typeface="Calibri"/>
                <a:ea typeface="ＭＳ Ｐゴシック"/>
              </a:rPr>
            </a:br>
            <a:r>
              <a:rPr lang="en-US" sz="1600" kern="0" dirty="0">
                <a:solidFill>
                  <a:prstClr val="black"/>
                </a:solidFill>
                <a:latin typeface="Calibri"/>
                <a:ea typeface="ＭＳ Ｐゴシック"/>
              </a:rPr>
              <a:t>and other renewables</a:t>
            </a:r>
          </a:p>
          <a:p>
            <a:pPr marL="515938" indent="-280988">
              <a:spcBef>
                <a:spcPct val="20000"/>
              </a:spcBef>
              <a:defRPr/>
            </a:pPr>
            <a:endParaRPr lang="en-US" sz="800" u="sng" kern="0" dirty="0">
              <a:solidFill>
                <a:prstClr val="black"/>
              </a:solidFill>
              <a:latin typeface="Calibri"/>
              <a:ea typeface="ＭＳ Ｐゴシック"/>
            </a:endParaRPr>
          </a:p>
          <a:p>
            <a:pPr marL="515938" indent="-280988">
              <a:spcBef>
                <a:spcPct val="20000"/>
              </a:spcBef>
              <a:defRPr/>
            </a:pPr>
            <a:r>
              <a:rPr lang="en-US" sz="1600" b="1" u="sng" kern="0" dirty="0">
                <a:solidFill>
                  <a:prstClr val="black"/>
                </a:solidFill>
                <a:latin typeface="Calibri"/>
                <a:ea typeface="ＭＳ Ｐゴシック"/>
              </a:rPr>
              <a:t>Who:</a:t>
            </a:r>
          </a:p>
          <a:p>
            <a:pPr marL="233363" indent="1588">
              <a:spcBef>
                <a:spcPct val="20000"/>
              </a:spcBef>
              <a:defRPr/>
            </a:pPr>
            <a:r>
              <a:rPr lang="en-US" sz="1600" kern="0" dirty="0">
                <a:solidFill>
                  <a:prstClr val="black"/>
                </a:solidFill>
                <a:latin typeface="Calibri"/>
                <a:ea typeface="ＭＳ Ｐゴシック"/>
              </a:rPr>
              <a:t>Led by Battelle and partners including BPA, 11 utilities, </a:t>
            </a:r>
            <a:br>
              <a:rPr lang="en-US" sz="1600" kern="0" dirty="0">
                <a:solidFill>
                  <a:prstClr val="black"/>
                </a:solidFill>
                <a:latin typeface="Calibri"/>
                <a:ea typeface="ＭＳ Ｐゴシック"/>
              </a:rPr>
            </a:br>
            <a:r>
              <a:rPr lang="en-US" sz="1600" kern="0" dirty="0">
                <a:solidFill>
                  <a:prstClr val="black"/>
                </a:solidFill>
                <a:latin typeface="Calibri"/>
                <a:ea typeface="ＭＳ Ｐゴシック"/>
              </a:rPr>
              <a:t>2 universities, and </a:t>
            </a:r>
            <a:br>
              <a:rPr lang="en-US" sz="1600" kern="0" dirty="0">
                <a:solidFill>
                  <a:prstClr val="black"/>
                </a:solidFill>
                <a:latin typeface="Calibri"/>
                <a:ea typeface="ＭＳ Ｐゴシック"/>
              </a:rPr>
            </a:br>
            <a:r>
              <a:rPr lang="en-US" sz="1600" kern="0" dirty="0">
                <a:solidFill>
                  <a:prstClr val="black"/>
                </a:solidFill>
                <a:latin typeface="Calibri"/>
                <a:ea typeface="ＭＳ Ｐゴシック"/>
              </a:rPr>
              <a:t>5 vendors</a:t>
            </a:r>
          </a:p>
        </p:txBody>
      </p:sp>
      <p:pic>
        <p:nvPicPr>
          <p:cNvPr id="29700" name="Picture 55" descr="C:\Users\fost703\Documents\PNW SGDP W86712\Strategy\Collateral\SG Demo Poster\Map_v12_Noref-02.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03418" y="1075043"/>
            <a:ext cx="6040582" cy="5321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a:xfrm>
            <a:off x="79375" y="6575425"/>
            <a:ext cx="519642" cy="282575"/>
          </a:xfrm>
        </p:spPr>
        <p:txBody>
          <a:bodyPr/>
          <a:lstStyle/>
          <a:p>
            <a:fld id="{44944922-FDCA-4587-978D-B60E1694B21B}" type="slidenum">
              <a:rPr lang="en-US" smtClean="0">
                <a:solidFill>
                  <a:prstClr val="black">
                    <a:lumMod val="50000"/>
                    <a:lumOff val="50000"/>
                  </a:prstClr>
                </a:solidFill>
              </a:rPr>
              <a:pPr/>
              <a:t>57</a:t>
            </a:fld>
            <a:endParaRPr lang="en-US" dirty="0">
              <a:solidFill>
                <a:prstClr val="black">
                  <a:lumMod val="50000"/>
                  <a:lumOff val="50000"/>
                </a:prstClr>
              </a:solidFill>
            </a:endParaRPr>
          </a:p>
        </p:txBody>
      </p:sp>
    </p:spTree>
    <p:extLst>
      <p:ext uri="{BB962C8B-B14F-4D97-AF65-F5344CB8AC3E}">
        <p14:creationId xmlns:p14="http://schemas.microsoft.com/office/powerpoint/2010/main" val="169407933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Title 2"/>
          <p:cNvSpPr>
            <a:spLocks noGrp="1"/>
          </p:cNvSpPr>
          <p:nvPr>
            <p:ph type="title"/>
          </p:nvPr>
        </p:nvSpPr>
        <p:spPr/>
        <p:txBody>
          <a:bodyPr/>
          <a:lstStyle/>
          <a:p>
            <a:endParaRPr lang="en-US" dirty="0"/>
          </a:p>
        </p:txBody>
      </p:sp>
      <p:sp>
        <p:nvSpPr>
          <p:cNvPr id="4" name="Date Placeholder 3"/>
          <p:cNvSpPr>
            <a:spLocks noGrp="1"/>
          </p:cNvSpPr>
          <p:nvPr>
            <p:ph type="dt" sz="half" idx="2"/>
          </p:nvPr>
        </p:nvSpPr>
        <p:spPr/>
        <p:txBody>
          <a:bodyPr/>
          <a:lstStyle/>
          <a:p>
            <a:fld id="{1205DB16-F3E1-7B41-BE18-DA9132C94C8C}" type="datetime4">
              <a:rPr lang="en-US"/>
              <a:pPr/>
              <a:t>October 29, 2017</a:t>
            </a:fld>
            <a:endParaRPr lang="en-US" dirty="0"/>
          </a:p>
        </p:txBody>
      </p:sp>
      <p:sp>
        <p:nvSpPr>
          <p:cNvPr id="5" name="Slide Number Placeholder 4"/>
          <p:cNvSpPr>
            <a:spLocks noGrp="1"/>
          </p:cNvSpPr>
          <p:nvPr>
            <p:ph type="sldNum" sz="quarter" idx="4"/>
          </p:nvPr>
        </p:nvSpPr>
        <p:spPr/>
        <p:txBody>
          <a:bodyPr/>
          <a:lstStyle/>
          <a:p>
            <a:fld id="{03722D57-58D6-9447-A6D5-A97F6C35A8FB}" type="slidenum">
              <a:rPr lang="en-US" smtClean="0"/>
              <a:pPr/>
              <a:t>58</a:t>
            </a:fld>
            <a:endParaRPr lang="en-US" dirty="0"/>
          </a:p>
        </p:txBody>
      </p:sp>
      <p:sp>
        <p:nvSpPr>
          <p:cNvPr id="6" name="Content Placeholder 5"/>
          <p:cNvSpPr>
            <a:spLocks noGrp="1"/>
          </p:cNvSpPr>
          <p:nvPr>
            <p:ph idx="1"/>
          </p:nvPr>
        </p:nvSpPr>
        <p:spPr>
          <a:xfrm>
            <a:off x="1635760" y="2306320"/>
            <a:ext cx="6482080" cy="1083374"/>
          </a:xfrm>
        </p:spPr>
        <p:txBody>
          <a:bodyPr/>
          <a:lstStyle/>
          <a:p>
            <a:pPr marL="0" indent="0">
              <a:buNone/>
            </a:pPr>
            <a:r>
              <a:rPr lang="en-US" sz="3200" dirty="0" smtClean="0">
                <a:solidFill>
                  <a:schemeClr val="accent1">
                    <a:lumMod val="60000"/>
                    <a:lumOff val="40000"/>
                  </a:schemeClr>
                </a:solidFill>
              </a:rPr>
              <a:t>Thank you for your attention. </a:t>
            </a:r>
          </a:p>
          <a:p>
            <a:pPr marL="0" indent="0">
              <a:buNone/>
            </a:pPr>
            <a:r>
              <a:rPr lang="en-US" sz="3200" dirty="0" smtClean="0">
                <a:solidFill>
                  <a:schemeClr val="accent1">
                    <a:lumMod val="60000"/>
                    <a:lumOff val="40000"/>
                  </a:schemeClr>
                </a:solidFill>
              </a:rPr>
              <a:t>Any questions?</a:t>
            </a:r>
          </a:p>
        </p:txBody>
      </p:sp>
    </p:spTree>
    <p:extLst>
      <p:ext uri="{BB962C8B-B14F-4D97-AF65-F5344CB8AC3E}">
        <p14:creationId xmlns:p14="http://schemas.microsoft.com/office/powerpoint/2010/main" val="242272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4294967295"/>
          </p:nvPr>
        </p:nvSpPr>
        <p:spPr bwMode="auto">
          <a:xfrm>
            <a:off x="6858000" y="6356350"/>
            <a:ext cx="16002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accent2"/>
                </a:solidFill>
                <a:latin typeface="Arial" charset="0"/>
                <a:ea typeface="MS PGothic" charset="0"/>
                <a:cs typeface="Arial" charset="0"/>
              </a:defRPr>
            </a:lvl1pPr>
            <a:lvl2pPr>
              <a:defRPr>
                <a:solidFill>
                  <a:schemeClr val="accent2"/>
                </a:solidFill>
                <a:latin typeface="Arial" charset="0"/>
                <a:ea typeface="MS PGothic" charset="0"/>
                <a:cs typeface="Arial" charset="0"/>
              </a:defRPr>
            </a:lvl2pPr>
            <a:lvl3pPr>
              <a:defRPr sz="1600">
                <a:solidFill>
                  <a:schemeClr val="accent2"/>
                </a:solidFill>
                <a:latin typeface="Arial" charset="0"/>
                <a:ea typeface="MS PGothic" charset="0"/>
                <a:cs typeface="Arial" charset="0"/>
              </a:defRPr>
            </a:lvl3pPr>
            <a:lvl4pPr>
              <a:defRPr sz="1400">
                <a:solidFill>
                  <a:schemeClr val="accent2"/>
                </a:solidFill>
                <a:latin typeface="Arial" charset="0"/>
                <a:ea typeface="MS PGothic" charset="0"/>
                <a:cs typeface="Arial" charset="0"/>
              </a:defRPr>
            </a:lvl4pPr>
            <a:lvl5pPr marL="2057400" indent="-228600">
              <a:defRPr sz="1400">
                <a:solidFill>
                  <a:schemeClr val="accent2"/>
                </a:solidFill>
                <a:latin typeface="Arial" charset="0"/>
                <a:ea typeface="MS PGothic" charset="0"/>
                <a:cs typeface="Arial" charset="0"/>
              </a:defRPr>
            </a:lvl5pPr>
            <a:lvl6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6pPr>
            <a:lvl7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7pPr>
            <a:lvl8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8pPr>
            <a:lvl9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9pPr>
          </a:lstStyle>
          <a:p>
            <a:fld id="{7E8DAE91-6668-DB4F-8492-01D133E7193A}" type="datetime4">
              <a:rPr lang="en-US" sz="900">
                <a:solidFill>
                  <a:srgbClr val="707276"/>
                </a:solidFill>
              </a:rPr>
              <a:pPr/>
              <a:t>October 29, 2017</a:t>
            </a:fld>
            <a:endParaRPr lang="en-US" sz="900">
              <a:solidFill>
                <a:srgbClr val="707276"/>
              </a:solidFill>
            </a:endParaRPr>
          </a:p>
        </p:txBody>
      </p:sp>
      <p:sp>
        <p:nvSpPr>
          <p:cNvPr id="13315" name="Footer Placeholder 2"/>
          <p:cNvSpPr>
            <a:spLocks noGrp="1"/>
          </p:cNvSpPr>
          <p:nvPr>
            <p:ph type="ftr" sz="quarter" idx="4294967295"/>
          </p:nvPr>
        </p:nvSpPr>
        <p:spPr bwMode="auto">
          <a:xfrm>
            <a:off x="2743200" y="6356350"/>
            <a:ext cx="3657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000">
                <a:solidFill>
                  <a:schemeClr val="accent2"/>
                </a:solidFill>
                <a:latin typeface="Arial" charset="0"/>
                <a:ea typeface="MS PGothic" charset="0"/>
                <a:cs typeface="Arial" charset="0"/>
              </a:defRPr>
            </a:lvl1pPr>
            <a:lvl2pPr>
              <a:defRPr>
                <a:solidFill>
                  <a:schemeClr val="accent2"/>
                </a:solidFill>
                <a:latin typeface="Arial" charset="0"/>
                <a:ea typeface="MS PGothic" charset="0"/>
                <a:cs typeface="Arial" charset="0"/>
              </a:defRPr>
            </a:lvl2pPr>
            <a:lvl3pPr>
              <a:defRPr sz="1600">
                <a:solidFill>
                  <a:schemeClr val="accent2"/>
                </a:solidFill>
                <a:latin typeface="Arial" charset="0"/>
                <a:ea typeface="MS PGothic" charset="0"/>
                <a:cs typeface="Arial" charset="0"/>
              </a:defRPr>
            </a:lvl3pPr>
            <a:lvl4pPr>
              <a:defRPr sz="1400">
                <a:solidFill>
                  <a:schemeClr val="accent2"/>
                </a:solidFill>
                <a:latin typeface="Arial" charset="0"/>
                <a:ea typeface="MS PGothic" charset="0"/>
                <a:cs typeface="Arial" charset="0"/>
              </a:defRPr>
            </a:lvl4pPr>
            <a:lvl5pPr marL="2057400" indent="-228600">
              <a:defRPr sz="1400">
                <a:solidFill>
                  <a:schemeClr val="accent2"/>
                </a:solidFill>
                <a:latin typeface="Arial" charset="0"/>
                <a:ea typeface="MS PGothic" charset="0"/>
                <a:cs typeface="Arial" charset="0"/>
              </a:defRPr>
            </a:lvl5pPr>
            <a:lvl6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6pPr>
            <a:lvl7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7pPr>
            <a:lvl8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8pPr>
            <a:lvl9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9pPr>
          </a:lstStyle>
          <a:p>
            <a:pPr fontAlgn="base">
              <a:spcBef>
                <a:spcPct val="0"/>
              </a:spcBef>
              <a:spcAft>
                <a:spcPct val="0"/>
              </a:spcAft>
            </a:pPr>
            <a:r>
              <a:rPr lang="en-US" sz="900">
                <a:solidFill>
                  <a:srgbClr val="707276"/>
                </a:solidFill>
              </a:rPr>
              <a:t>GMLC Lab Call Project Summaries</a:t>
            </a:r>
          </a:p>
        </p:txBody>
      </p:sp>
      <p:sp>
        <p:nvSpPr>
          <p:cNvPr id="13316" name="Content Placeholder 6"/>
          <p:cNvSpPr>
            <a:spLocks noGrp="1"/>
          </p:cNvSpPr>
          <p:nvPr>
            <p:ph sz="quarter" idx="4294967295"/>
          </p:nvPr>
        </p:nvSpPr>
        <p:spPr>
          <a:xfrm>
            <a:off x="4512887" y="1308099"/>
            <a:ext cx="4359651" cy="4933507"/>
          </a:xfrm>
          <a:prstGeom prst="rect">
            <a:avLst/>
          </a:prstGeom>
        </p:spPr>
        <p:txBody>
          <a:bodyPr>
            <a:normAutofit fontScale="92500"/>
          </a:bodyPr>
          <a:lstStyle/>
          <a:p>
            <a:pPr marL="0" indent="0" eaLnBrk="1" hangingPunct="1">
              <a:buFont typeface="Lucida Grande" charset="0"/>
              <a:buNone/>
            </a:pPr>
            <a:r>
              <a:rPr lang="en-US" sz="1800" dirty="0">
                <a:latin typeface="Arial" charset="0"/>
                <a:ea typeface="MS PGothic" charset="0"/>
                <a:cs typeface="Arial" charset="0"/>
              </a:rPr>
              <a:t>Develop new control solutions including topologies, algorithms and deployment strategies for transitioning the power grid to a state where a huge number of distributed energy resources are participating in grid control to enable the grid to operate with lean reserve margins. The theory effort will recognize the need to engage legacy control concepts and systems as we transition to more distributed control.</a:t>
            </a:r>
          </a:p>
          <a:p>
            <a:pPr marL="0" indent="0" eaLnBrk="1" hangingPunct="1">
              <a:buFont typeface="Lucida Grande" charset="0"/>
              <a:buNone/>
            </a:pPr>
            <a:endParaRPr lang="en-US" sz="1800" dirty="0">
              <a:latin typeface="Arial" charset="0"/>
              <a:ea typeface="MS PGothic" charset="0"/>
              <a:cs typeface="Arial" charset="0"/>
            </a:endParaRPr>
          </a:p>
          <a:p>
            <a:pPr marL="0" indent="0" eaLnBrk="1" hangingPunct="1">
              <a:buFont typeface="Lucida Grande" charset="0"/>
              <a:buNone/>
            </a:pPr>
            <a:r>
              <a:rPr lang="en-US" sz="1800" b="1" dirty="0" err="1">
                <a:solidFill>
                  <a:srgbClr val="000090"/>
                </a:solidFill>
                <a:latin typeface="Arial" charset="0"/>
                <a:ea typeface="MS PGothic" charset="0"/>
                <a:cs typeface="Arial" charset="0"/>
              </a:rPr>
              <a:t>PoP</a:t>
            </a:r>
            <a:r>
              <a:rPr lang="en-US" sz="1800" dirty="0">
                <a:latin typeface="Arial" charset="0"/>
                <a:ea typeface="MS PGothic" charset="0"/>
                <a:cs typeface="Arial" charset="0"/>
              </a:rPr>
              <a:t>: FY16/17/18 </a:t>
            </a:r>
          </a:p>
          <a:p>
            <a:pPr marL="0" indent="0" eaLnBrk="1" hangingPunct="1">
              <a:buFont typeface="Lucida Grande" charset="0"/>
              <a:buNone/>
            </a:pPr>
            <a:r>
              <a:rPr lang="en-US" sz="1800" b="1" dirty="0">
                <a:solidFill>
                  <a:srgbClr val="000090"/>
                </a:solidFill>
                <a:latin typeface="Arial" charset="0"/>
                <a:ea typeface="MS PGothic" charset="0"/>
                <a:cs typeface="Arial" charset="0"/>
              </a:rPr>
              <a:t>Budget</a:t>
            </a:r>
            <a:r>
              <a:rPr lang="en-US" sz="1800" dirty="0">
                <a:latin typeface="Arial" charset="0"/>
                <a:ea typeface="MS PGothic" charset="0"/>
                <a:cs typeface="Arial" charset="0"/>
              </a:rPr>
              <a:t>: </a:t>
            </a:r>
            <a:r>
              <a:rPr lang="en-US" sz="1800" dirty="0" smtClean="0">
                <a:latin typeface="Arial" charset="0"/>
                <a:ea typeface="MS PGothic" charset="0"/>
                <a:cs typeface="Arial" charset="0"/>
              </a:rPr>
              <a:t>$6.5M</a:t>
            </a:r>
            <a:endParaRPr lang="en-US" sz="1800" dirty="0">
              <a:latin typeface="Arial" charset="0"/>
              <a:ea typeface="MS PGothic" charset="0"/>
              <a:cs typeface="Arial" charset="0"/>
            </a:endParaRPr>
          </a:p>
          <a:p>
            <a:pPr marL="0" indent="0" eaLnBrk="1" hangingPunct="1">
              <a:buFont typeface="Lucida Grande" charset="0"/>
              <a:buNone/>
            </a:pPr>
            <a:r>
              <a:rPr lang="en-US" sz="1800" b="1" dirty="0">
                <a:solidFill>
                  <a:srgbClr val="000090"/>
                </a:solidFill>
                <a:latin typeface="Arial" charset="0"/>
                <a:ea typeface="MS PGothic" charset="0"/>
                <a:cs typeface="Arial" charset="0"/>
              </a:rPr>
              <a:t>Labs:  </a:t>
            </a:r>
            <a:r>
              <a:rPr lang="en-US" sz="1800" dirty="0">
                <a:latin typeface="Arial" charset="0"/>
                <a:ea typeface="MS PGothic" charset="0"/>
                <a:cs typeface="Arial" charset="0"/>
              </a:rPr>
              <a:t>LANL, PNNL, ANL, INL, NREL, SNL, LLNL</a:t>
            </a:r>
          </a:p>
          <a:p>
            <a:pPr marL="0" indent="0" eaLnBrk="1" hangingPunct="1">
              <a:buFont typeface="Lucida Grande" charset="0"/>
              <a:buNone/>
            </a:pPr>
            <a:r>
              <a:rPr lang="en-US" sz="1800" b="1" dirty="0">
                <a:solidFill>
                  <a:srgbClr val="000090"/>
                </a:solidFill>
                <a:latin typeface="Arial" charset="0"/>
                <a:ea typeface="MS PGothic" charset="0"/>
                <a:cs typeface="Arial" charset="0"/>
              </a:rPr>
              <a:t>Partners: </a:t>
            </a:r>
            <a:r>
              <a:rPr lang="en-US" sz="1800" dirty="0" err="1">
                <a:latin typeface="Arial" charset="0"/>
                <a:ea typeface="MS PGothic" charset="0"/>
                <a:cs typeface="Arial" charset="0"/>
              </a:rPr>
              <a:t>Oncor</a:t>
            </a:r>
            <a:r>
              <a:rPr lang="en-US" sz="1800" dirty="0">
                <a:latin typeface="Arial" charset="0"/>
                <a:ea typeface="MS PGothic" charset="0"/>
                <a:cs typeface="Arial" charset="0"/>
              </a:rPr>
              <a:t> Electric Delivery, PJM Interconnection LLC, United Technologies Research Center</a:t>
            </a:r>
          </a:p>
          <a:p>
            <a:pPr marL="0" indent="0" eaLnBrk="1" hangingPunct="1">
              <a:lnSpc>
                <a:spcPct val="90000"/>
              </a:lnSpc>
              <a:buFont typeface="Lucida Grande" charset="0"/>
              <a:buNone/>
            </a:pPr>
            <a:endParaRPr lang="en-US" sz="1800" dirty="0">
              <a:latin typeface="Arial" charset="0"/>
              <a:ea typeface="MS PGothic" charset="0"/>
              <a:cs typeface="Arial" charset="0"/>
            </a:endParaRPr>
          </a:p>
        </p:txBody>
      </p:sp>
      <p:sp>
        <p:nvSpPr>
          <p:cNvPr id="13317" name="Slide Number Placeholder 4"/>
          <p:cNvSpPr>
            <a:spLocks noGrp="1"/>
          </p:cNvSpPr>
          <p:nvPr>
            <p:ph type="sldNum" sz="quarter" idx="4294967295"/>
          </p:nvPr>
        </p:nvSpPr>
        <p:spPr bwMode="auto">
          <a:xfrm>
            <a:off x="8742363" y="6356350"/>
            <a:ext cx="301625"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accent2"/>
                </a:solidFill>
                <a:latin typeface="Arial" charset="0"/>
                <a:ea typeface="MS PGothic" charset="0"/>
                <a:cs typeface="Arial" charset="0"/>
              </a:defRPr>
            </a:lvl1pPr>
            <a:lvl2pPr>
              <a:defRPr>
                <a:solidFill>
                  <a:schemeClr val="accent2"/>
                </a:solidFill>
                <a:latin typeface="Arial" charset="0"/>
                <a:ea typeface="MS PGothic" charset="0"/>
                <a:cs typeface="Arial" charset="0"/>
              </a:defRPr>
            </a:lvl2pPr>
            <a:lvl3pPr>
              <a:defRPr sz="1600">
                <a:solidFill>
                  <a:schemeClr val="accent2"/>
                </a:solidFill>
                <a:latin typeface="Arial" charset="0"/>
                <a:ea typeface="MS PGothic" charset="0"/>
                <a:cs typeface="Arial" charset="0"/>
              </a:defRPr>
            </a:lvl3pPr>
            <a:lvl4pPr>
              <a:defRPr sz="1400">
                <a:solidFill>
                  <a:schemeClr val="accent2"/>
                </a:solidFill>
                <a:latin typeface="Arial" charset="0"/>
                <a:ea typeface="MS PGothic" charset="0"/>
                <a:cs typeface="Arial" charset="0"/>
              </a:defRPr>
            </a:lvl4pPr>
            <a:lvl5pPr marL="2057400" indent="-228600">
              <a:defRPr sz="1400">
                <a:solidFill>
                  <a:schemeClr val="accent2"/>
                </a:solidFill>
                <a:latin typeface="Arial" charset="0"/>
                <a:ea typeface="MS PGothic" charset="0"/>
                <a:cs typeface="Arial" charset="0"/>
              </a:defRPr>
            </a:lvl5pPr>
            <a:lvl6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6pPr>
            <a:lvl7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7pPr>
            <a:lvl8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8pPr>
            <a:lvl9pPr eaLnBrk="0" fontAlgn="base" hangingPunct="0">
              <a:spcAft>
                <a:spcPct val="0"/>
              </a:spcAft>
              <a:buClr>
                <a:srgbClr val="38393B"/>
              </a:buClr>
              <a:buSzPct val="70000"/>
              <a:buFont typeface="Lucida Grande" charset="0"/>
              <a:buChar char="►"/>
              <a:defRPr sz="1400">
                <a:solidFill>
                  <a:schemeClr val="accent2"/>
                </a:solidFill>
                <a:latin typeface="Arial" charset="0"/>
                <a:ea typeface="MS PGothic" charset="0"/>
                <a:cs typeface="Arial" charset="0"/>
              </a:defRPr>
            </a:lvl9pPr>
          </a:lstStyle>
          <a:p>
            <a:fld id="{8D3696D6-C1A8-9A4F-A593-A28C6EE70EEE}" type="slidenum">
              <a:rPr lang="en-US" sz="900">
                <a:solidFill>
                  <a:srgbClr val="707276"/>
                </a:solidFill>
              </a:rPr>
              <a:pPr/>
              <a:t>6</a:t>
            </a:fld>
            <a:endParaRPr lang="en-US" sz="900">
              <a:solidFill>
                <a:srgbClr val="707276"/>
              </a:solidFill>
            </a:endParaRPr>
          </a:p>
        </p:txBody>
      </p:sp>
      <p:sp>
        <p:nvSpPr>
          <p:cNvPr id="13318" name="Title 9"/>
          <p:cNvSpPr>
            <a:spLocks noGrp="1"/>
          </p:cNvSpPr>
          <p:nvPr>
            <p:ph type="title"/>
          </p:nvPr>
        </p:nvSpPr>
        <p:spPr>
          <a:xfrm>
            <a:off x="274638" y="700088"/>
            <a:ext cx="5943600" cy="369887"/>
          </a:xfrm>
        </p:spPr>
        <p:txBody>
          <a:bodyPr>
            <a:spAutoFit/>
          </a:bodyPr>
          <a:lstStyle/>
          <a:p>
            <a:pPr eaLnBrk="1" hangingPunct="1"/>
            <a:r>
              <a:rPr lang="en-US" sz="2400" dirty="0" smtClean="0">
                <a:latin typeface="Arial" charset="0"/>
                <a:ea typeface="MS PGothic" charset="0"/>
                <a:cs typeface="Arial" charset="0"/>
              </a:rPr>
              <a:t>GMLC: Control </a:t>
            </a:r>
            <a:r>
              <a:rPr lang="en-US" sz="2400" dirty="0">
                <a:latin typeface="Arial" charset="0"/>
                <a:ea typeface="MS PGothic" charset="0"/>
                <a:cs typeface="Arial" charset="0"/>
              </a:rPr>
              <a:t>Theory</a:t>
            </a:r>
          </a:p>
        </p:txBody>
      </p:sp>
      <p:pic>
        <p:nvPicPr>
          <p:cNvPr id="3" name="Picture 2"/>
          <p:cNvPicPr>
            <a:picLocks noChangeAspect="1"/>
          </p:cNvPicPr>
          <p:nvPr/>
        </p:nvPicPr>
        <p:blipFill>
          <a:blip r:embed="rId2"/>
          <a:stretch>
            <a:fillRect/>
          </a:stretch>
        </p:blipFill>
        <p:spPr>
          <a:xfrm>
            <a:off x="15398" y="1524581"/>
            <a:ext cx="4429930" cy="1557470"/>
          </a:xfrm>
          <a:prstGeom prst="rect">
            <a:avLst/>
          </a:prstGeom>
        </p:spPr>
      </p:pic>
      <p:pic>
        <p:nvPicPr>
          <p:cNvPr id="4" name="Picture 3"/>
          <p:cNvPicPr>
            <a:picLocks noChangeAspect="1"/>
          </p:cNvPicPr>
          <p:nvPr/>
        </p:nvPicPr>
        <p:blipFill>
          <a:blip r:embed="rId3"/>
          <a:stretch>
            <a:fillRect/>
          </a:stretch>
        </p:blipFill>
        <p:spPr>
          <a:xfrm>
            <a:off x="-1" y="4290336"/>
            <a:ext cx="4485863" cy="2014212"/>
          </a:xfrm>
          <a:prstGeom prst="rect">
            <a:avLst/>
          </a:prstGeom>
        </p:spPr>
      </p:pic>
      <p:sp>
        <p:nvSpPr>
          <p:cNvPr id="13" name="Down Arrow 12"/>
          <p:cNvSpPr/>
          <p:nvPr/>
        </p:nvSpPr>
        <p:spPr>
          <a:xfrm>
            <a:off x="1926034" y="3425663"/>
            <a:ext cx="722248" cy="614129"/>
          </a:xfrm>
          <a:prstGeom prst="down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86628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819" y="-137847"/>
            <a:ext cx="6705600" cy="914400"/>
          </a:xfrm>
        </p:spPr>
        <p:txBody>
          <a:bodyPr>
            <a:noAutofit/>
          </a:bodyPr>
          <a:lstStyle/>
          <a:p>
            <a:r>
              <a:rPr lang="en-US" sz="2000" dirty="0"/>
              <a:t>Virtual </a:t>
            </a:r>
            <a:r>
              <a:rPr lang="en-US" sz="2000" dirty="0" smtClean="0"/>
              <a:t>Battery-Based Characterization </a:t>
            </a:r>
            <a:r>
              <a:rPr lang="en-US" sz="2000" dirty="0"/>
              <a:t>and </a:t>
            </a:r>
            <a:r>
              <a:rPr lang="en-US" sz="2000" dirty="0" smtClean="0"/>
              <a:t>Control </a:t>
            </a:r>
            <a:r>
              <a:rPr lang="en-US" sz="2000" dirty="0"/>
              <a:t>of </a:t>
            </a:r>
            <a:r>
              <a:rPr lang="en-US" sz="2000" dirty="0" smtClean="0"/>
              <a:t>Flexible Building Loads Using VOLTTRON - Summary</a:t>
            </a:r>
            <a:endParaRPr lang="en-US" sz="2000" dirty="0"/>
          </a:p>
        </p:txBody>
      </p:sp>
      <p:sp>
        <p:nvSpPr>
          <p:cNvPr id="3" name="TextBox 2"/>
          <p:cNvSpPr txBox="1"/>
          <p:nvPr/>
        </p:nvSpPr>
        <p:spPr>
          <a:xfrm>
            <a:off x="457198" y="826824"/>
            <a:ext cx="4675496" cy="2362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i="0" u="none" strike="noStrike" kern="1200" cap="none" spc="0" normalizeH="0" noProof="0" dirty="0" smtClean="0">
                <a:ln>
                  <a:noFill/>
                </a:ln>
                <a:solidFill>
                  <a:schemeClr val="tx1">
                    <a:lumMod val="50000"/>
                  </a:schemeClr>
                </a:solidFill>
                <a:effectLst/>
                <a:uLnTx/>
                <a:uFillTx/>
                <a:latin typeface="+mn-lt"/>
                <a:ea typeface="+mn-ea"/>
                <a:cs typeface="Arial Narrow"/>
              </a:rPr>
              <a:t>FY16-17-18</a:t>
            </a:r>
            <a:endParaRPr lang="en-US" sz="900" dirty="0">
              <a:solidFill>
                <a:srgbClr val="FF0000"/>
              </a:solidFill>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tx1">
                    <a:lumMod val="50000"/>
                  </a:schemeClr>
                </a:solidFill>
                <a:latin typeface="+mn-lt"/>
                <a:cs typeface="Arial Narrow"/>
              </a:rPr>
              <a:t>$3.6M ($1.25M FY16)</a:t>
            </a:r>
          </a:p>
          <a:p>
            <a:pPr marL="0" marR="0" indent="0" algn="l" defTabSz="457200" rtl="0" eaLnBrk="1" fontAlgn="auto" latinLnBrk="0" hangingPunct="1">
              <a:lnSpc>
                <a:spcPct val="100000"/>
              </a:lnSpc>
              <a:spcBef>
                <a:spcPct val="20000"/>
              </a:spcBef>
              <a:spcAft>
                <a:spcPts val="0"/>
              </a:spcAft>
              <a:buClrTx/>
              <a:buSzTx/>
              <a:buFont typeface="Arial"/>
              <a:buNone/>
              <a:tabLst/>
            </a:pPr>
            <a:endParaRPr lang="en-US" u="sng" noProof="0" dirty="0" smtClean="0">
              <a:solidFill>
                <a:schemeClr val="tx1">
                  <a:lumMod val="50000"/>
                </a:schemeClr>
              </a:solidFill>
              <a:latin typeface="+mn-lt"/>
              <a:cs typeface="Arial Narrow"/>
            </a:endParaRPr>
          </a:p>
        </p:txBody>
      </p:sp>
      <p:sp>
        <p:nvSpPr>
          <p:cNvPr id="9" name="TextBox 8"/>
          <p:cNvSpPr txBox="1"/>
          <p:nvPr/>
        </p:nvSpPr>
        <p:spPr>
          <a:xfrm>
            <a:off x="5132694" y="826824"/>
            <a:ext cx="3989697" cy="2133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000" b="1" i="0" u="sng" strike="noStrike" kern="1200" cap="none" spc="0" normalizeH="0" baseline="0" noProof="0" dirty="0" smtClean="0">
                <a:ln>
                  <a:noFill/>
                </a:ln>
                <a:solidFill>
                  <a:schemeClr val="tx1">
                    <a:lumMod val="50000"/>
                  </a:schemeClr>
                </a:solidFill>
                <a:effectLst/>
                <a:uLnTx/>
                <a:uFillTx/>
                <a:latin typeface="+mn-lt"/>
                <a:cs typeface="Arial Narrow"/>
              </a:rPr>
              <a:t>Partners</a:t>
            </a:r>
            <a:r>
              <a:rPr kumimoji="0" lang="en-US" sz="2000" i="0" u="none" strike="noStrike" kern="1200" cap="none" spc="0" normalizeH="0" baseline="0" noProof="0" dirty="0" smtClean="0">
                <a:ln>
                  <a:noFill/>
                </a:ln>
                <a:solidFill>
                  <a:schemeClr val="tx1">
                    <a:lumMod val="50000"/>
                  </a:schemeClr>
                </a:solidFill>
                <a:effectLst/>
                <a:uLnTx/>
                <a:uFillTx/>
                <a:latin typeface="+mn-lt"/>
                <a:cs typeface="Arial Narrow"/>
              </a:rPr>
              <a:t>:</a:t>
            </a:r>
          </a:p>
        </p:txBody>
      </p:sp>
      <p:sp>
        <p:nvSpPr>
          <p:cNvPr id="11" name="TextBox 10"/>
          <p:cNvSpPr txBox="1"/>
          <p:nvPr/>
        </p:nvSpPr>
        <p:spPr>
          <a:xfrm>
            <a:off x="142378" y="5041382"/>
            <a:ext cx="5352484" cy="1143000"/>
          </a:xfrm>
          <a:prstGeom prst="rect">
            <a:avLst/>
          </a:prstGeom>
        </p:spPr>
        <p:txBody>
          <a:bodyPr vert="horz" wrap="square" lIns="91440" tIns="45720" rIns="91440" bIns="45720" rtlCol="0">
            <a:normAutofit fontScale="8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2000" b="1" u="sng" dirty="0" smtClean="0">
                <a:solidFill>
                  <a:schemeClr val="tx1">
                    <a:lumMod val="50000"/>
                  </a:schemeClr>
                </a:solidFill>
                <a:latin typeface="+mn-lt"/>
                <a:cs typeface="Arial Narrow"/>
              </a:rPr>
              <a:t>Target Market</a:t>
            </a:r>
            <a:r>
              <a:rPr kumimoji="0" lang="en-US" sz="2000" i="0" u="none" strike="noStrike" kern="1200" cap="none" spc="0" normalizeH="0" baseline="0" noProof="0" dirty="0" smtClean="0">
                <a:ln>
                  <a:noFill/>
                </a:ln>
                <a:solidFill>
                  <a:schemeClr val="tx1">
                    <a:lumMod val="50000"/>
                  </a:schemeClr>
                </a:solidFill>
                <a:effectLst/>
                <a:uLnTx/>
                <a:uFillTx/>
                <a:latin typeface="+mn-lt"/>
                <a:cs typeface="Arial Narrow"/>
              </a:rPr>
              <a:t>: </a:t>
            </a:r>
          </a:p>
          <a:p>
            <a:pPr defTabSz="457200" fontAlgn="auto">
              <a:spcBef>
                <a:spcPct val="20000"/>
              </a:spcBef>
              <a:spcAft>
                <a:spcPts val="0"/>
              </a:spcAft>
            </a:pPr>
            <a:r>
              <a:rPr lang="en-US" sz="1900" dirty="0">
                <a:solidFill>
                  <a:schemeClr val="tx1">
                    <a:lumMod val="50000"/>
                  </a:schemeClr>
                </a:solidFill>
                <a:latin typeface="+mn-lt"/>
                <a:cs typeface="Arial Narrow"/>
              </a:rPr>
              <a:t>The solution is intended for deployment in </a:t>
            </a:r>
            <a:r>
              <a:rPr lang="en-US" sz="1900" dirty="0" smtClean="0">
                <a:solidFill>
                  <a:schemeClr val="tx1">
                    <a:lumMod val="50000"/>
                  </a:schemeClr>
                </a:solidFill>
                <a:latin typeface="+mn-lt"/>
                <a:cs typeface="Arial Narrow"/>
              </a:rPr>
              <a:t>commercial and residential </a:t>
            </a:r>
            <a:r>
              <a:rPr lang="en-US" sz="1900" dirty="0">
                <a:solidFill>
                  <a:schemeClr val="tx1">
                    <a:lumMod val="50000"/>
                  </a:schemeClr>
                </a:solidFill>
                <a:latin typeface="+mn-lt"/>
                <a:cs typeface="Arial Narrow"/>
              </a:rPr>
              <a:t>buildings by energy service </a:t>
            </a:r>
            <a:r>
              <a:rPr lang="en-US" sz="1900" dirty="0" smtClean="0">
                <a:solidFill>
                  <a:schemeClr val="tx1">
                    <a:lumMod val="50000"/>
                  </a:schemeClr>
                </a:solidFill>
                <a:latin typeface="+mn-lt"/>
                <a:cs typeface="Arial Narrow"/>
              </a:rPr>
              <a:t>providers (e.g. utilities, aggregators) </a:t>
            </a:r>
            <a:r>
              <a:rPr lang="en-US" sz="1900" dirty="0">
                <a:solidFill>
                  <a:schemeClr val="tx1">
                    <a:lumMod val="50000"/>
                  </a:schemeClr>
                </a:solidFill>
                <a:latin typeface="+mn-lt"/>
                <a:cs typeface="Arial Narrow"/>
              </a:rPr>
              <a:t>or </a:t>
            </a:r>
            <a:r>
              <a:rPr lang="en-US" sz="1900" dirty="0" smtClean="0">
                <a:solidFill>
                  <a:schemeClr val="tx1">
                    <a:lumMod val="50000"/>
                  </a:schemeClr>
                </a:solidFill>
                <a:latin typeface="+mn-lt"/>
                <a:cs typeface="Arial Narrow"/>
              </a:rPr>
              <a:t>control system vendors to provide transactive grid services</a:t>
            </a:r>
            <a:endParaRPr lang="en-US" sz="1900" dirty="0">
              <a:solidFill>
                <a:schemeClr val="tx1">
                  <a:lumMod val="50000"/>
                </a:schemeClr>
              </a:solidFill>
              <a:latin typeface="+mn-lt"/>
              <a:cs typeface="Arial Narrow"/>
            </a:endParaRPr>
          </a:p>
        </p:txBody>
      </p:sp>
      <p:sp>
        <p:nvSpPr>
          <p:cNvPr id="14" name="Rectangle 13"/>
          <p:cNvSpPr/>
          <p:nvPr/>
        </p:nvSpPr>
        <p:spPr>
          <a:xfrm>
            <a:off x="228601" y="1640681"/>
            <a:ext cx="4904094" cy="3243965"/>
          </a:xfrm>
          <a:prstGeom prst="rect">
            <a:avLst/>
          </a:prstGeom>
        </p:spPr>
        <p:txBody>
          <a:bodyPr wrap="square">
            <a:spAutoFit/>
          </a:bodyPr>
          <a:lstStyle/>
          <a:p>
            <a:pPr defTabSz="457200" fontAlgn="auto">
              <a:spcBef>
                <a:spcPct val="20000"/>
              </a:spcBef>
              <a:spcAft>
                <a:spcPts val="0"/>
              </a:spcAft>
            </a:pPr>
            <a:r>
              <a:rPr lang="en-US" sz="1600" dirty="0" smtClean="0">
                <a:solidFill>
                  <a:schemeClr val="tx1">
                    <a:lumMod val="50000"/>
                  </a:schemeClr>
                </a:solidFill>
                <a:cs typeface="Arial Narrow"/>
              </a:rPr>
              <a:t>The </a:t>
            </a:r>
            <a:r>
              <a:rPr lang="en-US" sz="1600" dirty="0">
                <a:solidFill>
                  <a:schemeClr val="tx1">
                    <a:lumMod val="50000"/>
                  </a:schemeClr>
                </a:solidFill>
                <a:cs typeface="Arial Narrow"/>
              </a:rPr>
              <a:t>goal of this </a:t>
            </a:r>
            <a:r>
              <a:rPr lang="en-US" sz="1600" dirty="0" smtClean="0">
                <a:solidFill>
                  <a:schemeClr val="tx1">
                    <a:lumMod val="50000"/>
                  </a:schemeClr>
                </a:solidFill>
                <a:cs typeface="Arial Narrow"/>
              </a:rPr>
              <a:t>project is </a:t>
            </a:r>
            <a:r>
              <a:rPr lang="en-US" sz="1600" dirty="0">
                <a:solidFill>
                  <a:schemeClr val="tx1">
                    <a:lumMod val="50000"/>
                  </a:schemeClr>
                </a:solidFill>
                <a:cs typeface="Arial Narrow"/>
              </a:rPr>
              <a:t>to </a:t>
            </a:r>
            <a:r>
              <a:rPr lang="en-US" sz="1600" dirty="0" smtClean="0">
                <a:solidFill>
                  <a:schemeClr val="tx1">
                    <a:lumMod val="50000"/>
                  </a:schemeClr>
                </a:solidFill>
                <a:cs typeface="Arial Narrow"/>
              </a:rPr>
              <a:t>understand the capacity to use building loads as virtual storage resources and develop control methods to utilize that capacity for transactive buildings that provide grid services. </a:t>
            </a:r>
          </a:p>
          <a:p>
            <a:pPr marL="342900" indent="-342900" defTabSz="457200" fontAlgn="auto">
              <a:spcBef>
                <a:spcPct val="20000"/>
              </a:spcBef>
              <a:spcAft>
                <a:spcPts val="0"/>
              </a:spcAft>
              <a:buFont typeface="+mj-lt"/>
              <a:buAutoNum type="arabicPeriod"/>
            </a:pPr>
            <a:r>
              <a:rPr lang="en-US" sz="1600" dirty="0" smtClean="0">
                <a:solidFill>
                  <a:schemeClr val="tx1">
                    <a:lumMod val="50000"/>
                  </a:schemeClr>
                </a:solidFill>
                <a:cs typeface="Arial Narrow"/>
              </a:rPr>
              <a:t>Understand the capacity of loads </a:t>
            </a:r>
            <a:r>
              <a:rPr lang="en-US" sz="1600" dirty="0">
                <a:solidFill>
                  <a:schemeClr val="tx1">
                    <a:lumMod val="50000"/>
                  </a:schemeClr>
                </a:solidFill>
                <a:cs typeface="Arial Narrow"/>
              </a:rPr>
              <a:t>such as HVAC, hot water, and </a:t>
            </a:r>
            <a:r>
              <a:rPr lang="en-US" sz="1600" dirty="0" smtClean="0">
                <a:solidFill>
                  <a:schemeClr val="tx1">
                    <a:lumMod val="50000"/>
                  </a:schemeClr>
                </a:solidFill>
                <a:cs typeface="Arial Narrow"/>
              </a:rPr>
              <a:t>refrigeration in commercial and residential buildings to provide virtual storage as a substitute for physical storage on the power grid.</a:t>
            </a:r>
          </a:p>
          <a:p>
            <a:pPr marL="342900" indent="-342900" defTabSz="457200" fontAlgn="auto">
              <a:spcBef>
                <a:spcPct val="20000"/>
              </a:spcBef>
              <a:spcAft>
                <a:spcPts val="0"/>
              </a:spcAft>
              <a:buFont typeface="+mj-lt"/>
              <a:buAutoNum type="arabicPeriod"/>
            </a:pPr>
            <a:r>
              <a:rPr lang="en-US" sz="1600" dirty="0" smtClean="0">
                <a:solidFill>
                  <a:schemeClr val="tx1">
                    <a:lumMod val="50000"/>
                  </a:schemeClr>
                </a:solidFill>
                <a:cs typeface="Arial Narrow"/>
              </a:rPr>
              <a:t>Develop algorithms to optimally control building loads to provide grid services and benefit building owners</a:t>
            </a:r>
            <a:endParaRPr lang="en-US" sz="1600" dirty="0">
              <a:solidFill>
                <a:schemeClr val="tx1">
                  <a:lumMod val="50000"/>
                </a:schemeClr>
              </a:solidFill>
              <a:cs typeface="Arial Narrow"/>
            </a:endParaRPr>
          </a:p>
        </p:txBody>
      </p:sp>
      <p:cxnSp>
        <p:nvCxnSpPr>
          <p:cNvPr id="16" name="Straight Connector 15"/>
          <p:cNvCxnSpPr/>
          <p:nvPr/>
        </p:nvCxnSpPr>
        <p:spPr>
          <a:xfrm>
            <a:off x="5257800" y="1447240"/>
            <a:ext cx="0" cy="419100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919" y="685800"/>
            <a:ext cx="3518281" cy="4536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 name="Rectangle 42"/>
          <p:cNvSpPr/>
          <p:nvPr/>
        </p:nvSpPr>
        <p:spPr>
          <a:xfrm>
            <a:off x="5809683" y="5295900"/>
            <a:ext cx="166991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dirty="0" smtClean="0">
                <a:solidFill>
                  <a:schemeClr val="tx1"/>
                </a:solidFill>
              </a:rPr>
              <a:t>Building Technologies Office</a:t>
            </a:r>
            <a:endParaRPr lang="en-US" b="1" dirty="0">
              <a:solidFill>
                <a:schemeClr val="tx1"/>
              </a:solidFill>
            </a:endParaRPr>
          </a:p>
        </p:txBody>
      </p:sp>
    </p:spTree>
    <p:extLst>
      <p:ext uri="{BB962C8B-B14F-4D97-AF65-F5344CB8AC3E}">
        <p14:creationId xmlns:p14="http://schemas.microsoft.com/office/powerpoint/2010/main" val="70677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0" y="49213"/>
            <a:ext cx="7299325" cy="6143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1800" b="1" dirty="0">
                <a:solidFill>
                  <a:schemeClr val="tx1"/>
                </a:solidFill>
                <a:latin typeface="Arial" charset="0"/>
              </a:rPr>
              <a:t>Multi-scale Incentive-Based Control of Distributed Assets</a:t>
            </a:r>
            <a:br>
              <a:rPr lang="en-US" sz="1800" b="1" dirty="0">
                <a:solidFill>
                  <a:schemeClr val="tx1"/>
                </a:solidFill>
                <a:latin typeface="Arial" charset="0"/>
              </a:rPr>
            </a:br>
            <a:r>
              <a:rPr lang="en-US" sz="1800" b="1" i="1" dirty="0" smtClean="0">
                <a:solidFill>
                  <a:schemeClr val="tx1"/>
                </a:solidFill>
                <a:latin typeface="Arial" charset="0"/>
              </a:rPr>
              <a:t>ARPA-E NODES</a:t>
            </a:r>
            <a:endParaRPr lang="en-US" sz="1800" b="1" i="1" dirty="0">
              <a:solidFill>
                <a:schemeClr val="tx1"/>
              </a:solidFill>
              <a:latin typeface="Arial" charset="0"/>
            </a:endParaRPr>
          </a:p>
        </p:txBody>
      </p:sp>
      <p:sp>
        <p:nvSpPr>
          <p:cNvPr id="5123" name="Line 4"/>
          <p:cNvSpPr>
            <a:spLocks noChangeShapeType="1"/>
          </p:cNvSpPr>
          <p:nvPr/>
        </p:nvSpPr>
        <p:spPr bwMode="auto">
          <a:xfrm flipH="1">
            <a:off x="4537075" y="728663"/>
            <a:ext cx="34925" cy="5580062"/>
          </a:xfrm>
          <a:prstGeom prst="line">
            <a:avLst/>
          </a:prstGeom>
          <a:noFill/>
          <a:ln w="28575">
            <a:solidFill>
              <a:srgbClr val="008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77" name="Rectangle 5"/>
          <p:cNvSpPr>
            <a:spLocks noChangeArrowheads="1"/>
          </p:cNvSpPr>
          <p:nvPr/>
        </p:nvSpPr>
        <p:spPr bwMode="auto">
          <a:xfrm>
            <a:off x="96838" y="6394450"/>
            <a:ext cx="8967787" cy="360363"/>
          </a:xfrm>
          <a:prstGeom prst="rect">
            <a:avLst/>
          </a:prstGeom>
          <a:gradFill rotWithShape="1">
            <a:gsLst>
              <a:gs pos="0">
                <a:srgbClr val="339933"/>
              </a:gs>
              <a:gs pos="50000">
                <a:schemeClr val="bg1"/>
              </a:gs>
              <a:gs pos="100000">
                <a:srgbClr val="339933"/>
              </a:gs>
            </a:gsLst>
            <a:lin ang="5400000" scaled="1"/>
          </a:gradFill>
          <a:ln w="19050">
            <a:solidFill>
              <a:schemeClr val="tx1"/>
            </a:solidFill>
            <a:miter lim="800000"/>
            <a:headEnd/>
            <a:tailEnd/>
          </a:ln>
          <a:effectLst/>
        </p:spPr>
        <p:txBody>
          <a:bodyPr anchor="ctr"/>
          <a:lstStyle/>
          <a:p>
            <a:pPr algn="ctr" eaLnBrk="1" hangingPunct="1">
              <a:defRPr/>
            </a:pPr>
            <a:r>
              <a:rPr lang="en-US" i="1" dirty="0">
                <a:ea typeface="+mn-ea"/>
              </a:rPr>
              <a:t>Incentive-based control provides stable response from millions of distributed assets</a:t>
            </a:r>
          </a:p>
        </p:txBody>
      </p:sp>
      <p:sp>
        <p:nvSpPr>
          <p:cNvPr id="5125" name="Text Box 6"/>
          <p:cNvSpPr txBox="1">
            <a:spLocks noChangeArrowheads="1"/>
          </p:cNvSpPr>
          <p:nvPr/>
        </p:nvSpPr>
        <p:spPr bwMode="auto">
          <a:xfrm>
            <a:off x="96838" y="996950"/>
            <a:ext cx="4386262" cy="1357313"/>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71450" indent="-171450">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buFont typeface="Arial" charset="0"/>
              <a:buChar char="•"/>
            </a:pPr>
            <a:r>
              <a:rPr lang="en-US" sz="1200" i="1"/>
              <a:t>Available system flexibility estimated using simple virtual battery models</a:t>
            </a:r>
          </a:p>
          <a:p>
            <a:pPr eaLnBrk="1" hangingPunct="1">
              <a:spcBef>
                <a:spcPct val="50000"/>
              </a:spcBef>
              <a:buFont typeface="Arial" charset="0"/>
              <a:buChar char="•"/>
            </a:pPr>
            <a:r>
              <a:rPr lang="en-US" sz="1200" i="1"/>
              <a:t>Incentive mechanisms used to economically and efficiently acquire resources without revealing private information </a:t>
            </a:r>
          </a:p>
          <a:p>
            <a:pPr eaLnBrk="1" hangingPunct="1">
              <a:spcBef>
                <a:spcPct val="50000"/>
              </a:spcBef>
              <a:buFont typeface="Arial" charset="0"/>
              <a:buChar char="•"/>
            </a:pPr>
            <a:r>
              <a:rPr lang="en-US" sz="1200" i="1"/>
              <a:t>Engaged resources respond autonomously to self-sensed frequency and global control signal received from system</a:t>
            </a:r>
          </a:p>
          <a:p>
            <a:pPr eaLnBrk="1" hangingPunct="1">
              <a:spcBef>
                <a:spcPct val="50000"/>
              </a:spcBef>
              <a:buFont typeface="Arial" charset="0"/>
              <a:buChar char="•"/>
            </a:pPr>
            <a:endParaRPr lang="en-US" sz="1200" i="1"/>
          </a:p>
          <a:p>
            <a:pPr eaLnBrk="1" hangingPunct="1">
              <a:spcBef>
                <a:spcPct val="50000"/>
              </a:spcBef>
              <a:buFont typeface="Arial" charset="0"/>
              <a:buChar char="•"/>
            </a:pPr>
            <a:endParaRPr lang="en-US" sz="1200" i="1"/>
          </a:p>
        </p:txBody>
      </p:sp>
      <p:sp>
        <p:nvSpPr>
          <p:cNvPr id="5126" name="Text Box 7"/>
          <p:cNvSpPr txBox="1">
            <a:spLocks noChangeArrowheads="1"/>
          </p:cNvSpPr>
          <p:nvPr/>
        </p:nvSpPr>
        <p:spPr bwMode="auto">
          <a:xfrm>
            <a:off x="34925" y="695325"/>
            <a:ext cx="43926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600" b="1">
                <a:solidFill>
                  <a:srgbClr val="008000"/>
                </a:solidFill>
              </a:rPr>
              <a:t>Technology Summary</a:t>
            </a:r>
          </a:p>
        </p:txBody>
      </p:sp>
      <p:sp>
        <p:nvSpPr>
          <p:cNvPr id="5127" name="Text Box 9"/>
          <p:cNvSpPr txBox="1">
            <a:spLocks noChangeArrowheads="1"/>
          </p:cNvSpPr>
          <p:nvPr/>
        </p:nvSpPr>
        <p:spPr bwMode="auto">
          <a:xfrm>
            <a:off x="57150" y="2366963"/>
            <a:ext cx="22685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600" b="1">
                <a:solidFill>
                  <a:srgbClr val="008000"/>
                </a:solidFill>
              </a:rPr>
              <a:t>Technology Impact</a:t>
            </a:r>
          </a:p>
        </p:txBody>
      </p:sp>
      <p:sp>
        <p:nvSpPr>
          <p:cNvPr id="5128" name="Text Box 12"/>
          <p:cNvSpPr txBox="1">
            <a:spLocks noChangeArrowheads="1"/>
          </p:cNvSpPr>
          <p:nvPr/>
        </p:nvSpPr>
        <p:spPr bwMode="auto">
          <a:xfrm>
            <a:off x="50800" y="2655888"/>
            <a:ext cx="4376738" cy="1363662"/>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71450" indent="-171450">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buFont typeface="Arial" charset="0"/>
              <a:buChar char="•"/>
            </a:pPr>
            <a:r>
              <a:rPr lang="en-US" sz="1200" i="1"/>
              <a:t>Improves efficiency and reliability of grid by engaging lowest cost resources to provide ancillary services</a:t>
            </a:r>
          </a:p>
          <a:p>
            <a:pPr eaLnBrk="1" hangingPunct="1">
              <a:spcBef>
                <a:spcPct val="50000"/>
              </a:spcBef>
              <a:buFont typeface="Arial" charset="0"/>
              <a:buChar char="•"/>
            </a:pPr>
            <a:r>
              <a:rPr lang="en-US" sz="1200" i="1"/>
              <a:t>Provides level playing field for distributed assets with conventional generation sources</a:t>
            </a:r>
          </a:p>
          <a:p>
            <a:pPr eaLnBrk="1" hangingPunct="1">
              <a:spcBef>
                <a:spcPct val="50000"/>
              </a:spcBef>
              <a:buFont typeface="Arial" charset="0"/>
              <a:buChar char="•"/>
            </a:pPr>
            <a:r>
              <a:rPr lang="en-US" sz="1200" i="1"/>
              <a:t>Reduces need for new transmission lines by providing fast-acting location-dependent resources</a:t>
            </a:r>
            <a:endParaRPr lang="en-US" sz="1200"/>
          </a:p>
        </p:txBody>
      </p:sp>
      <p:sp>
        <p:nvSpPr>
          <p:cNvPr id="5131" name="Text Box 9"/>
          <p:cNvSpPr txBox="1">
            <a:spLocks noChangeArrowheads="1"/>
          </p:cNvSpPr>
          <p:nvPr/>
        </p:nvSpPr>
        <p:spPr bwMode="auto">
          <a:xfrm>
            <a:off x="74613" y="4038600"/>
            <a:ext cx="438467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b="1">
                <a:solidFill>
                  <a:srgbClr val="008000"/>
                </a:solidFill>
              </a:rPr>
              <a:t>Proposed Technical Category and Target Metrics</a:t>
            </a:r>
          </a:p>
        </p:txBody>
      </p:sp>
      <p:sp>
        <p:nvSpPr>
          <p:cNvPr id="5132" name="Text Box 9"/>
          <p:cNvSpPr txBox="1">
            <a:spLocks noChangeArrowheads="1"/>
          </p:cNvSpPr>
          <p:nvPr/>
        </p:nvSpPr>
        <p:spPr bwMode="auto">
          <a:xfrm>
            <a:off x="4718050" y="4392613"/>
            <a:ext cx="11350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600" b="1">
                <a:solidFill>
                  <a:srgbClr val="008000"/>
                </a:solidFill>
              </a:rPr>
              <a:t>Test Plan</a:t>
            </a:r>
          </a:p>
        </p:txBody>
      </p:sp>
      <p:sp>
        <p:nvSpPr>
          <p:cNvPr id="16" name="Text Box 12"/>
          <p:cNvSpPr txBox="1">
            <a:spLocks noChangeArrowheads="1"/>
          </p:cNvSpPr>
          <p:nvPr/>
        </p:nvSpPr>
        <p:spPr bwMode="auto">
          <a:xfrm>
            <a:off x="4681538" y="4718050"/>
            <a:ext cx="4264025" cy="1633538"/>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200" i="1">
                <a:solidFill>
                  <a:srgbClr val="000000"/>
                </a:solidFill>
                <a:latin typeface="Calibri" charset="0"/>
                <a:cs typeface="Calibri" charset="0"/>
              </a:rPr>
              <a:t>A co-simulation platform will be designed spanning transmission, distribution, ancillary markets, and communication systems. Hardware-in-the loop will incorporate grid-edge control, DER equipment and systems coupled with virtual components in the simulation to address scalability. Incentive and control signals will be sent to the DER controllers of the HIL test systems. The physical responses of the devices are fed back into the simulation serving as feedback from the hardware to inform on the simulation.</a:t>
            </a:r>
            <a:endParaRPr lang="en-US" sz="1200"/>
          </a:p>
        </p:txBody>
      </p:sp>
      <p:graphicFrame>
        <p:nvGraphicFramePr>
          <p:cNvPr id="17" name="Table 16"/>
          <p:cNvGraphicFramePr>
            <a:graphicFrameLocks noGrp="1"/>
          </p:cNvGraphicFramePr>
          <p:nvPr/>
        </p:nvGraphicFramePr>
        <p:xfrm>
          <a:off x="138113" y="4341813"/>
          <a:ext cx="4330700" cy="2012951"/>
        </p:xfrm>
        <a:graphic>
          <a:graphicData uri="http://schemas.openxmlformats.org/drawingml/2006/table">
            <a:tbl>
              <a:tblPr firstRow="1" bandRow="1">
                <a:tableStyleId>{5C22544A-7EE6-4342-B048-85BDC9FD1C3A}</a:tableStyleId>
              </a:tblPr>
              <a:tblGrid>
                <a:gridCol w="1193580"/>
                <a:gridCol w="3137120"/>
              </a:tblGrid>
              <a:tr h="307238">
                <a:tc>
                  <a:txBody>
                    <a:bodyPr/>
                    <a:lstStyle/>
                    <a:p>
                      <a:pPr algn="ctr"/>
                      <a:r>
                        <a:rPr lang="en-US" sz="1100" dirty="0" smtClean="0"/>
                        <a:t>Features</a:t>
                      </a:r>
                      <a:endParaRPr lang="en-US" sz="1100" dirty="0"/>
                    </a:p>
                  </a:txBody>
                  <a:tcPr marL="91438" marR="91438" marT="45701" marB="45701" anchor="ctr"/>
                </a:tc>
                <a:tc>
                  <a:txBody>
                    <a:bodyPr/>
                    <a:lstStyle/>
                    <a:p>
                      <a:pPr algn="ctr"/>
                      <a:r>
                        <a:rPr lang="en-US" sz="1100" dirty="0" smtClean="0"/>
                        <a:t>Description</a:t>
                      </a:r>
                      <a:endParaRPr lang="en-US" sz="1100" dirty="0"/>
                    </a:p>
                  </a:txBody>
                  <a:tcPr marL="91438" marR="91438" marT="45701" marB="45701" anchor="ctr"/>
                </a:tc>
              </a:tr>
              <a:tr h="349125">
                <a:tc>
                  <a:txBody>
                    <a:bodyPr/>
                    <a:lstStyle/>
                    <a:p>
                      <a:pPr algn="ctr"/>
                      <a:r>
                        <a:rPr lang="en-US" sz="1100" dirty="0" smtClean="0"/>
                        <a:t>Category</a:t>
                      </a:r>
                      <a:endParaRPr lang="en-US" sz="1100" dirty="0"/>
                    </a:p>
                  </a:txBody>
                  <a:tcPr marL="91438" marR="91438" marT="45701" marB="45701" anchor="ctr"/>
                </a:tc>
                <a:tc>
                  <a:txBody>
                    <a:bodyPr/>
                    <a:lstStyle/>
                    <a:p>
                      <a:r>
                        <a:rPr lang="en-US" sz="1100" i="1" dirty="0" smtClean="0">
                          <a:solidFill>
                            <a:srgbClr val="000000"/>
                          </a:solidFill>
                        </a:rPr>
                        <a:t>Category</a:t>
                      </a:r>
                      <a:r>
                        <a:rPr lang="en-US" sz="1100" i="1" baseline="0" dirty="0" smtClean="0">
                          <a:solidFill>
                            <a:srgbClr val="000000"/>
                          </a:solidFill>
                        </a:rPr>
                        <a:t> 1, 2 and 3</a:t>
                      </a:r>
                      <a:endParaRPr lang="en-US" sz="1100" i="1" baseline="30000" dirty="0">
                        <a:solidFill>
                          <a:srgbClr val="000000"/>
                        </a:solidFill>
                      </a:endParaRPr>
                    </a:p>
                  </a:txBody>
                  <a:tcPr marL="91438" marR="91438" marT="45701" marB="45701"/>
                </a:tc>
              </a:tr>
              <a:tr h="594452">
                <a:tc>
                  <a:txBody>
                    <a:bodyPr/>
                    <a:lstStyle/>
                    <a:p>
                      <a:pPr algn="ctr"/>
                      <a:r>
                        <a:rPr lang="en-US" sz="1100" baseline="0" dirty="0" smtClean="0"/>
                        <a:t>Managed DERs</a:t>
                      </a:r>
                      <a:endParaRPr lang="en-US" sz="1100" dirty="0"/>
                    </a:p>
                  </a:txBody>
                  <a:tcPr marL="91438" marR="91438" marT="45701" marB="45701" anchor="ctr"/>
                </a:tc>
                <a:tc>
                  <a:txBody>
                    <a:bodyPr/>
                    <a:lstStyle/>
                    <a:p>
                      <a:r>
                        <a:rPr lang="en-US" sz="1100" i="1" dirty="0" smtClean="0">
                          <a:solidFill>
                            <a:srgbClr val="000000"/>
                          </a:solidFill>
                        </a:rPr>
                        <a:t>residential and commercial HVAC systems, smart appliances, electric vehicles, thermal energy storage, PV inverters </a:t>
                      </a:r>
                      <a:endParaRPr lang="en-US" sz="1100" i="1" baseline="30000" dirty="0">
                        <a:solidFill>
                          <a:srgbClr val="000000"/>
                        </a:solidFill>
                      </a:endParaRPr>
                    </a:p>
                  </a:txBody>
                  <a:tcPr marL="91438" marR="91438" marT="45701" marB="45701"/>
                </a:tc>
              </a:tr>
              <a:tr h="762136">
                <a:tc>
                  <a:txBody>
                    <a:bodyPr/>
                    <a:lstStyle/>
                    <a:p>
                      <a:pPr algn="ctr"/>
                      <a:r>
                        <a:rPr lang="en-US" sz="1100" dirty="0" smtClean="0"/>
                        <a:t>FOA Metrics</a:t>
                      </a:r>
                      <a:endParaRPr lang="en-US" sz="1100" dirty="0"/>
                    </a:p>
                  </a:txBody>
                  <a:tcPr marL="91438" marR="91438" marT="45701" marB="45701" anchor="ctr"/>
                </a:tc>
                <a:tc>
                  <a:txBody>
                    <a:bodyPr/>
                    <a:lstStyle/>
                    <a:p>
                      <a:r>
                        <a:rPr lang="en-US" altLang="en-US" sz="1100" i="1" dirty="0" smtClean="0"/>
                        <a:t>Initial Response Time &lt;2 seconds; reserve magnitude target &gt;2% for frequency response, &gt;5% for regulation, and &gt;10% for ramping; availability &gt;95%</a:t>
                      </a:r>
                      <a:endParaRPr lang="en-US" sz="1100" i="1" baseline="30000" dirty="0"/>
                    </a:p>
                  </a:txBody>
                  <a:tcPr marL="91438" marR="91438" marT="45701" marB="45701"/>
                </a:tc>
              </a:tr>
            </a:tbl>
          </a:graphicData>
        </a:graphic>
      </p:graphicFrame>
      <p:pic>
        <p:nvPicPr>
          <p:cNvPr id="515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050" y="844550"/>
            <a:ext cx="4171950" cy="368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18323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2058837"/>
            <a:ext cx="8028354" cy="1077086"/>
          </a:xfrm>
        </p:spPr>
        <p:txBody>
          <a:bodyPr/>
          <a:lstStyle/>
          <a:p>
            <a:pPr eaLnBrk="1" hangingPunct="1"/>
            <a:r>
              <a:rPr lang="en-US" sz="3200" dirty="0"/>
              <a:t>A Distributed Cooperative </a:t>
            </a:r>
            <a:r>
              <a:rPr lang="en-US" sz="3200" dirty="0" smtClean="0"/>
              <a:t>Power Allocation </a:t>
            </a:r>
            <a:r>
              <a:rPr lang="en-US" sz="3200" dirty="0"/>
              <a:t>Method for </a:t>
            </a:r>
            <a:r>
              <a:rPr lang="en-US" sz="3200" dirty="0" smtClean="0"/>
              <a:t>Campus Buildings</a:t>
            </a:r>
          </a:p>
        </p:txBody>
      </p:sp>
      <p:sp>
        <p:nvSpPr>
          <p:cNvPr id="4" name="Slide Number Placeholder 3"/>
          <p:cNvSpPr>
            <a:spLocks noGrp="1"/>
          </p:cNvSpPr>
          <p:nvPr>
            <p:ph type="sldNum" sz="quarter" idx="12"/>
          </p:nvPr>
        </p:nvSpPr>
        <p:spPr/>
        <p:txBody>
          <a:bodyPr/>
          <a:lstStyle/>
          <a:p>
            <a:pPr>
              <a:defRPr/>
            </a:pPr>
            <a:fld id="{45135504-A795-49E7-B3EC-537AD170FF4E}" type="slidenum">
              <a:rPr lang="en-US" smtClean="0"/>
              <a:pPr>
                <a:defRPr/>
              </a:pPr>
              <a:t>9</a:t>
            </a:fld>
            <a:endParaRPr lang="en-US" dirty="0"/>
          </a:p>
        </p:txBody>
      </p:sp>
      <p:sp>
        <p:nvSpPr>
          <p:cNvPr id="2" name="Rectangle 1"/>
          <p:cNvSpPr/>
          <p:nvPr/>
        </p:nvSpPr>
        <p:spPr>
          <a:xfrm>
            <a:off x="1069950" y="4902661"/>
            <a:ext cx="6374962" cy="584776"/>
          </a:xfrm>
          <a:prstGeom prst="rect">
            <a:avLst/>
          </a:prstGeom>
        </p:spPr>
        <p:txBody>
          <a:bodyPr wrap="square">
            <a:spAutoFit/>
          </a:bodyPr>
          <a:lstStyle/>
          <a:p>
            <a:r>
              <a:rPr lang="en-US" sz="1600" b="1" dirty="0">
                <a:solidFill>
                  <a:srgbClr val="CC7022"/>
                </a:solidFill>
                <a:latin typeface="Arial"/>
                <a:ea typeface="+mj-ea"/>
                <a:cs typeface="Arial"/>
              </a:rPr>
              <a:t>He </a:t>
            </a:r>
            <a:r>
              <a:rPr lang="en-US" sz="1600" b="1" dirty="0" err="1">
                <a:solidFill>
                  <a:srgbClr val="CC7022"/>
                </a:solidFill>
                <a:latin typeface="Arial"/>
                <a:ea typeface="+mj-ea"/>
                <a:cs typeface="Arial"/>
              </a:rPr>
              <a:t>Hao</a:t>
            </a:r>
            <a:r>
              <a:rPr lang="en-US" sz="1600" b="1" dirty="0">
                <a:solidFill>
                  <a:srgbClr val="CC7022"/>
                </a:solidFill>
                <a:latin typeface="Arial"/>
                <a:ea typeface="+mj-ea"/>
                <a:cs typeface="Arial"/>
              </a:rPr>
              <a:t>, Yannan Sun, Thomas E. Carroll, and </a:t>
            </a:r>
            <a:r>
              <a:rPr lang="en-US" sz="1600" b="1" dirty="0" err="1">
                <a:solidFill>
                  <a:srgbClr val="CC7022"/>
                </a:solidFill>
                <a:latin typeface="Arial"/>
                <a:ea typeface="+mj-ea"/>
                <a:cs typeface="Arial"/>
              </a:rPr>
              <a:t>Abhishek</a:t>
            </a:r>
            <a:r>
              <a:rPr lang="en-US" sz="1600" b="1" dirty="0">
                <a:solidFill>
                  <a:srgbClr val="CC7022"/>
                </a:solidFill>
                <a:latin typeface="Arial"/>
                <a:ea typeface="+mj-ea"/>
                <a:cs typeface="Arial"/>
              </a:rPr>
              <a:t> </a:t>
            </a:r>
            <a:r>
              <a:rPr lang="en-US" sz="1600" b="1" dirty="0" smtClean="0">
                <a:solidFill>
                  <a:srgbClr val="CC7022"/>
                </a:solidFill>
                <a:latin typeface="Arial"/>
                <a:ea typeface="+mj-ea"/>
                <a:cs typeface="Arial"/>
              </a:rPr>
              <a:t>Somani</a:t>
            </a:r>
          </a:p>
          <a:p>
            <a:r>
              <a:rPr lang="en-US" sz="1600" b="1" dirty="0">
                <a:solidFill>
                  <a:srgbClr val="CC7022"/>
                </a:solidFill>
                <a:latin typeface="Arial"/>
                <a:ea typeface="+mj-ea"/>
                <a:cs typeface="Arial"/>
              </a:rPr>
              <a:t>Power &amp; Energy Society General Meeting, 2015</a:t>
            </a:r>
          </a:p>
        </p:txBody>
      </p:sp>
    </p:spTree>
    <p:extLst>
      <p:ext uri="{BB962C8B-B14F-4D97-AF65-F5344CB8AC3E}">
        <p14:creationId xmlns:p14="http://schemas.microsoft.com/office/powerpoint/2010/main" val="1508864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PNNL Silver Theme">
  <a:themeElements>
    <a:clrScheme name="PNNL v1">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Platinum Theme">
  <a:themeElements>
    <a:clrScheme name="PNNL v1">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PNNL_PowerPoint_Template">
  <a:themeElements>
    <a:clrScheme name="4_PNNL_PowerPoint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4_PNN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4_PNNL_PowerPoint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PNNL_PowerPoint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PNNL_PowerPoint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PNNL_PowerPoint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PNNL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PNNL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PNNL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4_PNNL_PowerPoint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4_PNNL_PowerPoint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4_PNNL_PowerPoint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4_PNNL_PowerPoint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0_PNNL_PowerPoint_Template">
  <a:themeElements>
    <a:clrScheme name="4_PNNL_PowerPoint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4_PNN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4_PNNL_PowerPoint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PNNL_PowerPoint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PNNL_PowerPoint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PNNL_PowerPoint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PNNL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PNNL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PNNL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4_PNNL_PowerPoint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4_PNNL_PowerPoint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4_PNNL_PowerPoint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4_PNNL_PowerPoint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2EF5D1-8BDA-4F5A-B542-E68EB322F5BE}">
  <ds:schemaRefs>
    <ds:schemaRef ds:uri="http://www.w3.org/XML/1998/namespace"/>
    <ds:schemaRef ds:uri="http://schemas.microsoft.com/office/infopath/2007/PartnerControls"/>
    <ds:schemaRef ds:uri="http://schemas.microsoft.com/office/2006/documentManagement/types"/>
    <ds:schemaRef ds:uri="http://purl.org/dc/dcmitype/"/>
    <ds:schemaRef ds:uri="http://schemas.microsoft.com/office/2006/metadata/propertie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8A9F2011-32CF-4C7C-8065-4905615DDB10}">
  <ds:schemaRefs>
    <ds:schemaRef ds:uri="http://schemas.microsoft.com/sharepoint/v3/contenttype/forms"/>
  </ds:schemaRefs>
</ds:datastoreItem>
</file>

<file path=customXml/itemProps3.xml><?xml version="1.0" encoding="utf-8"?>
<ds:datastoreItem xmlns:ds="http://schemas.openxmlformats.org/officeDocument/2006/customXml" ds:itemID="{7C9877FF-A48D-4A25-8738-442FD07AD4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PNNL_Presentation_Template_01-21-2012.potx</Template>
  <TotalTime>32743</TotalTime>
  <Words>2612</Words>
  <Application>Microsoft Macintosh PowerPoint</Application>
  <PresentationFormat>On-screen Show (4:3)</PresentationFormat>
  <Paragraphs>483</Paragraphs>
  <Slides>58</Slides>
  <Notes>17</Notes>
  <HiddenSlides>18</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58</vt:i4>
      </vt:variant>
    </vt:vector>
  </HeadingPairs>
  <TitlesOfParts>
    <vt:vector size="74" baseType="lpstr">
      <vt:lpstr>Adobe Garamond Pro</vt:lpstr>
      <vt:lpstr>Arial Narrow</vt:lpstr>
      <vt:lpstr>Calibri</vt:lpstr>
      <vt:lpstr>Lucida Grande</vt:lpstr>
      <vt:lpstr>MS PGothic</vt:lpstr>
      <vt:lpstr>ＭＳ Ｐゴシック</vt:lpstr>
      <vt:lpstr>Myriad Pro</vt:lpstr>
      <vt:lpstr>Times New Roman</vt:lpstr>
      <vt:lpstr>Wingdings</vt:lpstr>
      <vt:lpstr>宋体</vt:lpstr>
      <vt:lpstr>Arial</vt:lpstr>
      <vt:lpstr>PNNL Silver Theme</vt:lpstr>
      <vt:lpstr>PNNL Platinum Theme</vt:lpstr>
      <vt:lpstr>4_PNNL_PowerPoint_Template</vt:lpstr>
      <vt:lpstr>10_PNNL_PowerPoint_Template</vt:lpstr>
      <vt:lpstr>Clip</vt:lpstr>
      <vt:lpstr>Distributed control solutions for  DER integration</vt:lpstr>
      <vt:lpstr>Distributed Control for Grid Applications</vt:lpstr>
      <vt:lpstr>Contents</vt:lpstr>
      <vt:lpstr>Examples of US Distributed Control Programs</vt:lpstr>
      <vt:lpstr> CCSI leads the way to reliability, efficiency, and sustainability</vt:lpstr>
      <vt:lpstr>GMLC: Control Theory</vt:lpstr>
      <vt:lpstr>Virtual Battery-Based Characterization and Control of Flexible Building Loads Using VOLTTRON - Summary</vt:lpstr>
      <vt:lpstr>Multi-scale Incentive-Based Control of Distributed Assets ARPA-E NODES</vt:lpstr>
      <vt:lpstr>A Distributed Cooperative Power Allocation Method for Campus Buildings</vt:lpstr>
      <vt:lpstr>Background</vt:lpstr>
      <vt:lpstr>Model Predictive Control approach to characterize building power flexibility</vt:lpstr>
      <vt:lpstr>Nash bargaining and dual decomposition are used to solve the negotiation problem</vt:lpstr>
      <vt:lpstr>Results</vt:lpstr>
      <vt:lpstr>Distributed Control for Grid Applications</vt:lpstr>
      <vt:lpstr>Communication Network Effects – Traffic Congestion</vt:lpstr>
      <vt:lpstr>Motivation</vt:lpstr>
      <vt:lpstr>Minimum-time Consensus</vt:lpstr>
      <vt:lpstr>Minimum-time Consensus </vt:lpstr>
      <vt:lpstr>Minimum-time Consensus Backup</vt:lpstr>
      <vt:lpstr>Application to Distributed Load Shedding</vt:lpstr>
      <vt:lpstr>Case studies</vt:lpstr>
      <vt:lpstr>Case studies</vt:lpstr>
      <vt:lpstr>Application to EDP</vt:lpstr>
      <vt:lpstr>Case studies</vt:lpstr>
      <vt:lpstr>Case studies</vt:lpstr>
      <vt:lpstr>Communication Network Effects – Directional Communication Links with Delays</vt:lpstr>
      <vt:lpstr>Classical Consensus Algorithm</vt:lpstr>
      <vt:lpstr>Ratio Consensus Algorithm</vt:lpstr>
      <vt:lpstr>Why Average?</vt:lpstr>
      <vt:lpstr>Ratio Consensus Algorithm with Time Delays</vt:lpstr>
      <vt:lpstr>Case Studies  </vt:lpstr>
      <vt:lpstr>Application to Load Shedding</vt:lpstr>
      <vt:lpstr>Case Studies</vt:lpstr>
      <vt:lpstr>Case Studies </vt:lpstr>
      <vt:lpstr>Case Studies  </vt:lpstr>
      <vt:lpstr>Case Studies </vt:lpstr>
      <vt:lpstr>Impacts of Communication Networks on Distributed Controls</vt:lpstr>
      <vt:lpstr>Communication Network Effects – Time Delays</vt:lpstr>
      <vt:lpstr>Distributed Algorithms for EDP</vt:lpstr>
      <vt:lpstr>Consensus-based Distributed Algorithm w/o Time Delays</vt:lpstr>
      <vt:lpstr>Impacts of Communication Time Delays </vt:lpstr>
      <vt:lpstr>Case Studies</vt:lpstr>
      <vt:lpstr>Case Studies </vt:lpstr>
      <vt:lpstr>Case Studies </vt:lpstr>
      <vt:lpstr>Case Studies </vt:lpstr>
      <vt:lpstr>Case Studies </vt:lpstr>
      <vt:lpstr>Case Studies </vt:lpstr>
      <vt:lpstr>Conclusion and Future Work</vt:lpstr>
      <vt:lpstr>Conclusion and Future Work</vt:lpstr>
      <vt:lpstr>Transactive Control &amp; Coordination: A Double-Auction Based Approach to Distributed Control and Decision-making</vt:lpstr>
      <vt:lpstr>Transactive Cooling Thermostat Generates Demand Bid based on Customer  Settings Price (Cooling Example) – </vt:lpstr>
      <vt:lpstr>RTP Double Auction Market – Uncongested </vt:lpstr>
      <vt:lpstr>RTP Double Auction Market – Congested</vt:lpstr>
      <vt:lpstr>What about the Congestion Surplus?</vt:lpstr>
      <vt:lpstr>Hierarchical Network of Transactive Nodes Parallels the Grid Infrastructure</vt:lpstr>
      <vt:lpstr>Olympic Peninsula Demonstration</vt:lpstr>
      <vt:lpstr>Pacific Northwest Demonstration Project </vt:lpstr>
      <vt:lpstr>PowerPoint Presentation</vt:lpstr>
    </vt:vector>
  </TitlesOfParts>
  <Company>Pacific Northwest National Laboratory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DeGraaf</dc:creator>
  <cp:lastModifiedBy>Jakob Stoustrup</cp:lastModifiedBy>
  <cp:revision>541</cp:revision>
  <cp:lastPrinted>2015-03-25T01:09:20Z</cp:lastPrinted>
  <dcterms:created xsi:type="dcterms:W3CDTF">2011-07-01T00:09:34Z</dcterms:created>
  <dcterms:modified xsi:type="dcterms:W3CDTF">2017-10-29T22:51:04Z</dcterms:modified>
</cp:coreProperties>
</file>